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60"/>
  </p:notesMasterIdLst>
  <p:handoutMasterIdLst>
    <p:handoutMasterId r:id="rId61"/>
  </p:handoutMasterIdLst>
  <p:sldIdLst>
    <p:sldId id="302" r:id="rId6"/>
    <p:sldId id="578" r:id="rId7"/>
    <p:sldId id="629" r:id="rId8"/>
    <p:sldId id="641" r:id="rId9"/>
    <p:sldId id="642" r:id="rId10"/>
    <p:sldId id="644" r:id="rId11"/>
    <p:sldId id="643" r:id="rId12"/>
    <p:sldId id="582" r:id="rId13"/>
    <p:sldId id="584" r:id="rId14"/>
    <p:sldId id="585" r:id="rId15"/>
    <p:sldId id="586" r:id="rId16"/>
    <p:sldId id="588" r:id="rId17"/>
    <p:sldId id="589" r:id="rId18"/>
    <p:sldId id="587" r:id="rId19"/>
    <p:sldId id="596" r:id="rId20"/>
    <p:sldId id="598" r:id="rId21"/>
    <p:sldId id="597" r:id="rId22"/>
    <p:sldId id="600" r:id="rId23"/>
    <p:sldId id="602" r:id="rId24"/>
    <p:sldId id="603" r:id="rId25"/>
    <p:sldId id="604" r:id="rId26"/>
    <p:sldId id="606" r:id="rId27"/>
    <p:sldId id="607" r:id="rId28"/>
    <p:sldId id="623" r:id="rId29"/>
    <p:sldId id="625" r:id="rId30"/>
    <p:sldId id="627" r:id="rId31"/>
    <p:sldId id="657" r:id="rId32"/>
    <p:sldId id="658" r:id="rId33"/>
    <p:sldId id="659" r:id="rId34"/>
    <p:sldId id="619" r:id="rId35"/>
    <p:sldId id="621" r:id="rId36"/>
    <p:sldId id="624" r:id="rId37"/>
    <p:sldId id="647" r:id="rId38"/>
    <p:sldId id="648" r:id="rId39"/>
    <p:sldId id="649" r:id="rId40"/>
    <p:sldId id="650" r:id="rId41"/>
    <p:sldId id="645" r:id="rId42"/>
    <p:sldId id="653" r:id="rId43"/>
    <p:sldId id="609" r:id="rId44"/>
    <p:sldId id="611" r:id="rId45"/>
    <p:sldId id="613" r:id="rId46"/>
    <p:sldId id="614" r:id="rId47"/>
    <p:sldId id="616" r:id="rId48"/>
    <p:sldId id="618" r:id="rId49"/>
    <p:sldId id="635" r:id="rId50"/>
    <p:sldId id="639" r:id="rId51"/>
    <p:sldId id="640" r:id="rId52"/>
    <p:sldId id="660" r:id="rId53"/>
    <p:sldId id="661" r:id="rId54"/>
    <p:sldId id="662" r:id="rId55"/>
    <p:sldId id="646" r:id="rId56"/>
    <p:sldId id="654" r:id="rId57"/>
    <p:sldId id="655" r:id="rId58"/>
    <p:sldId id="307" r:id="rId5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3" userDrawn="1">
          <p15:clr>
            <a:srgbClr val="A4A3A4"/>
          </p15:clr>
        </p15:guide>
        <p15:guide id="3" orient="horz" pos="798">
          <p15:clr>
            <a:srgbClr val="A4A3A4"/>
          </p15:clr>
        </p15:guide>
        <p15:guide id="4" pos="377">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4DA"/>
    <a:srgbClr val="00B8C8"/>
    <a:srgbClr val="16C5E1"/>
    <a:srgbClr val="98A4BB"/>
    <a:srgbClr val="8195B6"/>
    <a:srgbClr val="627CA7"/>
    <a:srgbClr val="43B8D5"/>
    <a:srgbClr val="96A4BD"/>
    <a:srgbClr val="8F9EBB"/>
    <a:srgbClr val="939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9429" autoAdjust="0"/>
  </p:normalViewPr>
  <p:slideViewPr>
    <p:cSldViewPr snapToGrid="0" snapToObjects="1">
      <p:cViewPr varScale="1">
        <p:scale>
          <a:sx n="63" d="100"/>
          <a:sy n="63" d="100"/>
        </p:scale>
        <p:origin x="-1368" y="-102"/>
      </p:cViewPr>
      <p:guideLst>
        <p:guide orient="horz" pos="2160"/>
        <p:guide orient="horz" pos="798"/>
        <p:guide pos="3863"/>
        <p:guide pos="37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79C18-E023-4F73-B835-F284602FAB8C}"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AC49264F-5226-4822-BF4A-453D7A82FF56}">
      <dgm:prSet phldrT="[Text]" custT="1"/>
      <dgm:spPr/>
      <dgm:t>
        <a:bodyPr/>
        <a:lstStyle/>
        <a:p>
          <a:r>
            <a:rPr lang="en-US" sz="1400" b="1" dirty="0" smtClean="0"/>
            <a:t>I - </a:t>
          </a:r>
          <a:r>
            <a:rPr lang="en-US" sz="1400" b="1" dirty="0" err="1" smtClean="0"/>
            <a:t>Aménagement</a:t>
          </a:r>
          <a:r>
            <a:rPr lang="en-US" sz="1400" b="1" dirty="0" smtClean="0"/>
            <a:t> du temps de travail </a:t>
          </a:r>
          <a:endParaRPr lang="en-US" sz="1400" b="1" dirty="0"/>
        </a:p>
      </dgm:t>
    </dgm:pt>
    <dgm:pt modelId="{4D682F09-04A1-47B5-ACFA-B2CF8E2687C0}" type="parTrans" cxnId="{F4D2238C-50B2-4000-BED5-EA9F05935C20}">
      <dgm:prSet/>
      <dgm:spPr/>
      <dgm:t>
        <a:bodyPr/>
        <a:lstStyle/>
        <a:p>
          <a:endParaRPr lang="en-US"/>
        </a:p>
      </dgm:t>
    </dgm:pt>
    <dgm:pt modelId="{3DB10704-5998-4EC3-B401-7FED54277C0C}" type="sibTrans" cxnId="{F4D2238C-50B2-4000-BED5-EA9F05935C20}">
      <dgm:prSet/>
      <dgm:spPr/>
      <dgm:t>
        <a:bodyPr/>
        <a:lstStyle/>
        <a:p>
          <a:endParaRPr lang="en-US"/>
        </a:p>
      </dgm:t>
    </dgm:pt>
    <dgm:pt modelId="{54C7CE8B-A682-4F22-A555-287B85CFADA1}">
      <dgm:prSet phldrT="[Text]" custT="1"/>
      <dgm:spPr/>
      <dgm:t>
        <a:bodyPr tIns="72000" bIns="36000"/>
        <a:lstStyle/>
        <a:p>
          <a:pPr>
            <a:spcAft>
              <a:spcPct val="20000"/>
            </a:spcAft>
          </a:pPr>
          <a:r>
            <a:rPr lang="fr-CH" sz="1200" dirty="0" err="1" smtClean="0">
              <a:latin typeface="+mj-lt"/>
            </a:rPr>
            <a:t>Federación</a:t>
          </a:r>
          <a:r>
            <a:rPr lang="fr-CH" sz="1200" dirty="0" smtClean="0">
              <a:latin typeface="+mj-lt"/>
            </a:rPr>
            <a:t> de Trabajadores </a:t>
          </a:r>
          <a:r>
            <a:rPr lang="fr-CH" sz="1200" dirty="0" err="1" smtClean="0">
              <a:latin typeface="+mj-lt"/>
            </a:rPr>
            <a:t>Independientes</a:t>
          </a:r>
          <a:r>
            <a:rPr lang="fr-CH" sz="1200" dirty="0" smtClean="0">
              <a:latin typeface="+mj-lt"/>
            </a:rPr>
            <a:t> de </a:t>
          </a:r>
          <a:r>
            <a:rPr lang="fr-CH" sz="1200" dirty="0" err="1" smtClean="0">
              <a:latin typeface="+mj-lt"/>
            </a:rPr>
            <a:t>Comercio</a:t>
          </a:r>
          <a:r>
            <a:rPr lang="fr-CH" sz="1200" dirty="0" smtClean="0">
              <a:latin typeface="+mj-lt"/>
            </a:rPr>
            <a:t> (</a:t>
          </a:r>
          <a:r>
            <a:rPr lang="fr-CH" sz="1200" dirty="0" err="1" smtClean="0">
              <a:latin typeface="+mj-lt"/>
            </a:rPr>
            <a:t>Fetico</a:t>
          </a:r>
          <a:r>
            <a:rPr lang="fr-CH" sz="1200" dirty="0" smtClean="0">
              <a:latin typeface="+mj-lt"/>
            </a:rPr>
            <a:t>) </a:t>
          </a:r>
          <a:r>
            <a:rPr lang="fr-CH" sz="1200" dirty="0" err="1" smtClean="0">
              <a:latin typeface="+mj-lt"/>
            </a:rPr>
            <a:t>e.a</a:t>
          </a:r>
          <a:r>
            <a:rPr lang="fr-CH" sz="1200" dirty="0" smtClean="0">
              <a:latin typeface="+mj-lt"/>
            </a:rPr>
            <a:t>. c/ Grupo de </a:t>
          </a:r>
          <a:r>
            <a:rPr lang="fr-CH" sz="1200" dirty="0" err="1" smtClean="0">
              <a:latin typeface="+mj-lt"/>
            </a:rPr>
            <a:t>Empresas</a:t>
          </a:r>
          <a:r>
            <a:rPr lang="fr-CH" sz="1200" dirty="0" smtClean="0">
              <a:latin typeface="+mj-lt"/>
            </a:rPr>
            <a:t> DIA SA, </a:t>
          </a:r>
          <a:r>
            <a:rPr lang="fr-CH" sz="1200" dirty="0" err="1" smtClean="0">
              <a:latin typeface="+mj-lt"/>
            </a:rPr>
            <a:t>Twins</a:t>
          </a:r>
          <a:r>
            <a:rPr lang="fr-CH" sz="1200" dirty="0" smtClean="0">
              <a:latin typeface="+mj-lt"/>
            </a:rPr>
            <a:t> </a:t>
          </a:r>
          <a:r>
            <a:rPr lang="fr-CH" sz="1200" dirty="0" err="1" smtClean="0">
              <a:latin typeface="+mj-lt"/>
            </a:rPr>
            <a:t>Alimentación</a:t>
          </a:r>
          <a:r>
            <a:rPr lang="fr-CH" sz="1200" dirty="0" smtClean="0">
              <a:latin typeface="+mj-lt"/>
            </a:rPr>
            <a:t> SA, 4/06/2020,</a:t>
          </a:r>
          <a:r>
            <a:rPr lang="fr-CH" sz="1200" dirty="0" smtClean="0"/>
            <a:t> C-588/18 </a:t>
          </a:r>
          <a:endParaRPr lang="en-US" sz="1200" dirty="0"/>
        </a:p>
      </dgm:t>
    </dgm:pt>
    <dgm:pt modelId="{0F03904F-3757-4808-9552-739B73CAB691}" type="parTrans" cxnId="{EDB831BC-97A1-40D5-9573-007D4769A196}">
      <dgm:prSet/>
      <dgm:spPr/>
      <dgm:t>
        <a:bodyPr/>
        <a:lstStyle/>
        <a:p>
          <a:endParaRPr lang="en-US"/>
        </a:p>
      </dgm:t>
    </dgm:pt>
    <dgm:pt modelId="{3BC8A955-BDE4-4DD3-865A-0442025D5D7B}" type="sibTrans" cxnId="{EDB831BC-97A1-40D5-9573-007D4769A196}">
      <dgm:prSet/>
      <dgm:spPr/>
      <dgm:t>
        <a:bodyPr/>
        <a:lstStyle/>
        <a:p>
          <a:endParaRPr lang="en-US"/>
        </a:p>
      </dgm:t>
    </dgm:pt>
    <dgm:pt modelId="{C6838C46-EDC0-49B0-8A33-D45B0C4A50F5}">
      <dgm:prSet phldrT="[Text]" custT="1"/>
      <dgm:spPr>
        <a:solidFill>
          <a:srgbClr val="79B2C6"/>
        </a:solidFill>
      </dgm:spPr>
      <dgm:t>
        <a:bodyPr/>
        <a:lstStyle/>
        <a:p>
          <a:r>
            <a:rPr lang="en-US" sz="1400" b="1" dirty="0" smtClean="0"/>
            <a:t>II – </a:t>
          </a:r>
          <a:r>
            <a:rPr lang="en-US" sz="1400" b="1" dirty="0" err="1" smtClean="0"/>
            <a:t>Egalité</a:t>
          </a:r>
          <a:r>
            <a:rPr lang="en-US" sz="1400" b="1" dirty="0" smtClean="0"/>
            <a:t> de </a:t>
          </a:r>
          <a:r>
            <a:rPr lang="en-US" sz="1400" b="1" dirty="0" err="1" smtClean="0"/>
            <a:t>traitement</a:t>
          </a:r>
          <a:endParaRPr lang="en-US" sz="1400" b="1" dirty="0"/>
        </a:p>
      </dgm:t>
    </dgm:pt>
    <dgm:pt modelId="{1A30F3A2-076C-4EB9-B2EF-686E6A8AC9F2}" type="parTrans" cxnId="{BA69D450-F22C-4108-B357-76AE22D52B58}">
      <dgm:prSet/>
      <dgm:spPr/>
      <dgm:t>
        <a:bodyPr/>
        <a:lstStyle/>
        <a:p>
          <a:endParaRPr lang="en-US"/>
        </a:p>
      </dgm:t>
    </dgm:pt>
    <dgm:pt modelId="{7F2FB209-ADE4-436A-8356-DF55BE27F587}" type="sibTrans" cxnId="{BA69D450-F22C-4108-B357-76AE22D52B58}">
      <dgm:prSet/>
      <dgm:spPr/>
      <dgm:t>
        <a:bodyPr/>
        <a:lstStyle/>
        <a:p>
          <a:endParaRPr lang="en-US"/>
        </a:p>
      </dgm:t>
    </dgm:pt>
    <dgm:pt modelId="{C67C2121-7A9E-4804-A8DB-A37997F3F0F3}">
      <dgm:prSet phldrT="[Text]" custT="1"/>
      <dgm:spPr/>
      <dgm:t>
        <a:bodyPr tIns="72000" bIns="36000" anchor="ctr"/>
        <a:lstStyle/>
        <a:p>
          <a:pPr>
            <a:spcAft>
              <a:spcPct val="20000"/>
            </a:spcAft>
          </a:pPr>
          <a:r>
            <a:rPr lang="fr-FR" sz="1200" dirty="0" smtClean="0"/>
            <a:t>Caisse pour l’avenir des enfants c/ </a:t>
          </a:r>
          <a:r>
            <a:rPr lang="fr-FR" sz="1200" dirty="0" err="1" smtClean="0"/>
            <a:t>Fv</a:t>
          </a:r>
          <a:r>
            <a:rPr lang="fr-FR" sz="1200" dirty="0" smtClean="0"/>
            <a:t> et </a:t>
          </a:r>
          <a:r>
            <a:rPr lang="fr-FR" sz="1200" dirty="0" err="1" smtClean="0"/>
            <a:t>Gw</a:t>
          </a:r>
          <a:r>
            <a:rPr lang="fr-FR" sz="1200" dirty="0" smtClean="0"/>
            <a:t>, 2/04/2020, C-802/18</a:t>
          </a:r>
          <a:endParaRPr lang="en-US" sz="1200" dirty="0"/>
        </a:p>
      </dgm:t>
    </dgm:pt>
    <dgm:pt modelId="{CCED00A4-6E05-4438-97C0-74B671FC5C02}" type="parTrans" cxnId="{C68A04A5-BBA1-4419-8D39-57437BB786E2}">
      <dgm:prSet/>
      <dgm:spPr/>
      <dgm:t>
        <a:bodyPr/>
        <a:lstStyle/>
        <a:p>
          <a:endParaRPr lang="en-US"/>
        </a:p>
      </dgm:t>
    </dgm:pt>
    <dgm:pt modelId="{F81AC3D9-0295-4E96-AA60-B21ACE4CEEEE}" type="sibTrans" cxnId="{C68A04A5-BBA1-4419-8D39-57437BB786E2}">
      <dgm:prSet/>
      <dgm:spPr/>
      <dgm:t>
        <a:bodyPr/>
        <a:lstStyle/>
        <a:p>
          <a:endParaRPr lang="en-US"/>
        </a:p>
      </dgm:t>
    </dgm:pt>
    <dgm:pt modelId="{FC8A7E04-75C1-4817-B8E3-D557FB54E219}">
      <dgm:prSet custT="1"/>
      <dgm:spPr>
        <a:solidFill>
          <a:srgbClr val="43B8D5"/>
        </a:solidFill>
      </dgm:spPr>
      <dgm:t>
        <a:bodyPr/>
        <a:lstStyle/>
        <a:p>
          <a:r>
            <a:rPr lang="en-US" sz="1400" b="1" dirty="0" smtClean="0"/>
            <a:t>III – </a:t>
          </a:r>
          <a:r>
            <a:rPr lang="en-US" sz="1400" b="1" dirty="0" err="1" smtClean="0"/>
            <a:t>Congés</a:t>
          </a:r>
          <a:endParaRPr lang="en-US" sz="1400" b="1" dirty="0"/>
        </a:p>
      </dgm:t>
    </dgm:pt>
    <dgm:pt modelId="{9F10071D-6DA3-4D62-AE0E-56B2B9ACA265}" type="parTrans" cxnId="{D604173A-1681-44C6-BF85-AFE2C1C41622}">
      <dgm:prSet/>
      <dgm:spPr/>
      <dgm:t>
        <a:bodyPr/>
        <a:lstStyle/>
        <a:p>
          <a:endParaRPr lang="en-US"/>
        </a:p>
      </dgm:t>
    </dgm:pt>
    <dgm:pt modelId="{46C8EAB2-D438-47F7-830E-64E8F7431941}" type="sibTrans" cxnId="{D604173A-1681-44C6-BF85-AFE2C1C41622}">
      <dgm:prSet/>
      <dgm:spPr/>
      <dgm:t>
        <a:bodyPr/>
        <a:lstStyle/>
        <a:p>
          <a:endParaRPr lang="en-US"/>
        </a:p>
      </dgm:t>
    </dgm:pt>
    <dgm:pt modelId="{199E6535-9BD8-41D8-B5F5-DAADCBCC9FEB}">
      <dgm:prSet custT="1"/>
      <dgm:spPr/>
      <dgm:t>
        <a:bodyPr tIns="72000" bIns="36000" anchor="ctr"/>
        <a:lstStyle/>
        <a:p>
          <a:r>
            <a:rPr lang="en-GB" sz="1200" dirty="0" smtClean="0"/>
            <a:t>QH c/</a:t>
          </a:r>
          <a:r>
            <a:rPr lang="en-GB" sz="1200" dirty="0" err="1" smtClean="0"/>
            <a:t>Varhoven</a:t>
          </a:r>
          <a:r>
            <a:rPr lang="en-GB" sz="1200" dirty="0" smtClean="0"/>
            <a:t> </a:t>
          </a:r>
          <a:r>
            <a:rPr lang="en-GB" sz="1200" dirty="0" err="1" smtClean="0"/>
            <a:t>kasatsionen</a:t>
          </a:r>
          <a:r>
            <a:rPr lang="en-GB" sz="1200" dirty="0" smtClean="0"/>
            <a:t> sad </a:t>
          </a:r>
          <a:r>
            <a:rPr lang="en-GB" sz="1200" dirty="0" err="1" smtClean="0"/>
            <a:t>na</a:t>
          </a:r>
          <a:r>
            <a:rPr lang="en-GB" sz="1200" dirty="0" smtClean="0"/>
            <a:t> </a:t>
          </a:r>
          <a:r>
            <a:rPr lang="en-GB" sz="1200" dirty="0" err="1" smtClean="0"/>
            <a:t>Republika</a:t>
          </a:r>
          <a:r>
            <a:rPr lang="en-GB" sz="1200" dirty="0" smtClean="0"/>
            <a:t> Bulgaria et </a:t>
          </a:r>
          <a:r>
            <a:rPr lang="it-IT" sz="1200" dirty="0" smtClean="0"/>
            <a:t>CV c/</a:t>
          </a:r>
          <a:r>
            <a:rPr lang="it-IT" sz="1200" dirty="0" err="1" smtClean="0"/>
            <a:t>Iccrea</a:t>
          </a:r>
          <a:r>
            <a:rPr lang="it-IT" sz="1200" dirty="0" smtClean="0"/>
            <a:t> Banca </a:t>
          </a:r>
          <a:r>
            <a:rPr lang="it-IT" sz="1200" dirty="0" err="1" smtClean="0"/>
            <a:t>SpA</a:t>
          </a:r>
          <a:r>
            <a:rPr lang="it-IT" sz="1200" dirty="0" smtClean="0"/>
            <a:t>, </a:t>
          </a:r>
          <a:r>
            <a:rPr lang="en-GB" sz="1200" dirty="0" smtClean="0"/>
            <a:t>25/06/2020, C-762/18 &amp; </a:t>
          </a:r>
          <a:r>
            <a:rPr lang="it-IT" sz="1200" dirty="0" smtClean="0"/>
            <a:t>C-37/19</a:t>
          </a:r>
          <a:endParaRPr lang="en-US" sz="1200" dirty="0"/>
        </a:p>
      </dgm:t>
    </dgm:pt>
    <dgm:pt modelId="{4885553E-F48F-4183-A7DB-353AFABC5B32}" type="parTrans" cxnId="{4B5B39C7-A16B-4270-BD2B-93234893E2CC}">
      <dgm:prSet/>
      <dgm:spPr/>
      <dgm:t>
        <a:bodyPr/>
        <a:lstStyle/>
        <a:p>
          <a:endParaRPr lang="en-US"/>
        </a:p>
      </dgm:t>
    </dgm:pt>
    <dgm:pt modelId="{268FE391-7DAA-47BC-B7FC-5AC46C2E4DCD}" type="sibTrans" cxnId="{4B5B39C7-A16B-4270-BD2B-93234893E2CC}">
      <dgm:prSet/>
      <dgm:spPr/>
      <dgm:t>
        <a:bodyPr/>
        <a:lstStyle/>
        <a:p>
          <a:endParaRPr lang="en-US"/>
        </a:p>
      </dgm:t>
    </dgm:pt>
    <dgm:pt modelId="{B430DA98-B4B0-4F76-B4C8-CF3A32655F2C}">
      <dgm:prSet custT="1"/>
      <dgm:spPr/>
      <dgm:t>
        <a:bodyPr tIns="72000" bIns="36000"/>
        <a:lstStyle/>
        <a:p>
          <a:pPr>
            <a:spcAft>
              <a:spcPct val="20000"/>
            </a:spcAft>
          </a:pPr>
          <a:r>
            <a:rPr lang="fr-FR" sz="1200" dirty="0" smtClean="0"/>
            <a:t>B c/ </a:t>
          </a:r>
          <a:r>
            <a:rPr lang="fr-FR" sz="1200" dirty="0" err="1" smtClean="0"/>
            <a:t>Yodel</a:t>
          </a:r>
          <a:r>
            <a:rPr lang="fr-FR" sz="1200" dirty="0" smtClean="0"/>
            <a:t> Delivery Network Ltd, 22/06/2020, C-692/19</a:t>
          </a:r>
        </a:p>
      </dgm:t>
    </dgm:pt>
    <dgm:pt modelId="{5284C1CC-2D4E-426A-B906-0CA688A22244}" type="parTrans" cxnId="{5975C4FC-0459-4088-8B27-9FB405F73158}">
      <dgm:prSet/>
      <dgm:spPr/>
      <dgm:t>
        <a:bodyPr/>
        <a:lstStyle/>
        <a:p>
          <a:endParaRPr lang="en-US"/>
        </a:p>
      </dgm:t>
    </dgm:pt>
    <dgm:pt modelId="{379A91BF-3484-4682-8FAF-5CF3BA0A72FF}" type="sibTrans" cxnId="{5975C4FC-0459-4088-8B27-9FB405F73158}">
      <dgm:prSet/>
      <dgm:spPr/>
      <dgm:t>
        <a:bodyPr/>
        <a:lstStyle/>
        <a:p>
          <a:endParaRPr lang="en-US"/>
        </a:p>
      </dgm:t>
    </dgm:pt>
    <dgm:pt modelId="{945D65DD-C9D8-4931-802D-4EDE089DA6AD}">
      <dgm:prSet custT="1"/>
      <dgm:spPr/>
      <dgm:t>
        <a:bodyPr tIns="72000" bIns="36000" anchor="ctr"/>
        <a:lstStyle/>
        <a:p>
          <a:pPr>
            <a:spcAft>
              <a:spcPct val="20000"/>
            </a:spcAft>
          </a:pPr>
          <a:r>
            <a:rPr lang="it-IT" sz="1200" dirty="0" smtClean="0"/>
            <a:t>NH c/ Associazione Avvocatura per i diritti LGBTI, 23/04/2020, C-507/18</a:t>
          </a:r>
          <a:endParaRPr lang="fr-FR" sz="1200" dirty="0"/>
        </a:p>
      </dgm:t>
    </dgm:pt>
    <dgm:pt modelId="{2457283E-662A-43C4-8A7B-CB4CD19E02B3}" type="parTrans" cxnId="{699E9AA7-E7A0-499F-890B-4DB933A78116}">
      <dgm:prSet/>
      <dgm:spPr/>
      <dgm:t>
        <a:bodyPr/>
        <a:lstStyle/>
        <a:p>
          <a:endParaRPr lang="en-US"/>
        </a:p>
      </dgm:t>
    </dgm:pt>
    <dgm:pt modelId="{2B9C246B-AD1E-4288-8CAB-DFA03319256F}" type="sibTrans" cxnId="{699E9AA7-E7A0-499F-890B-4DB933A78116}">
      <dgm:prSet/>
      <dgm:spPr/>
      <dgm:t>
        <a:bodyPr/>
        <a:lstStyle/>
        <a:p>
          <a:endParaRPr lang="en-US"/>
        </a:p>
      </dgm:t>
    </dgm:pt>
    <dgm:pt modelId="{3D60943D-5761-4368-B271-C43A8B64414B}">
      <dgm:prSet custT="1"/>
      <dgm:spPr/>
      <dgm:t>
        <a:bodyPr tIns="72000" bIns="36000" anchor="ctr"/>
        <a:lstStyle/>
        <a:p>
          <a:pPr>
            <a:spcAft>
              <a:spcPts val="24"/>
            </a:spcAft>
          </a:pPr>
          <a:r>
            <a:rPr lang="it-IT" sz="1200" dirty="0" smtClean="0"/>
            <a:t>WN c/ Land </a:t>
          </a:r>
          <a:r>
            <a:rPr lang="it-IT" sz="1200" dirty="0" err="1" smtClean="0"/>
            <a:t>Niedersachsen</a:t>
          </a:r>
          <a:r>
            <a:rPr lang="it-IT" sz="1200" dirty="0" smtClean="0"/>
            <a:t>, 23/04/2020, C-710/18</a:t>
          </a:r>
          <a:endParaRPr lang="fr-FR" sz="1200" dirty="0"/>
        </a:p>
      </dgm:t>
    </dgm:pt>
    <dgm:pt modelId="{D4F4EF2F-BCBF-4932-B79B-76A06F18EDDB}" type="parTrans" cxnId="{12A0F6D6-2C7F-490C-BC5C-F6E37E15CA6B}">
      <dgm:prSet/>
      <dgm:spPr/>
      <dgm:t>
        <a:bodyPr/>
        <a:lstStyle/>
        <a:p>
          <a:endParaRPr lang="en-US"/>
        </a:p>
      </dgm:t>
    </dgm:pt>
    <dgm:pt modelId="{8978CB50-BF94-4F8E-87F8-1932E678A72C}" type="sibTrans" cxnId="{12A0F6D6-2C7F-490C-BC5C-F6E37E15CA6B}">
      <dgm:prSet/>
      <dgm:spPr/>
      <dgm:t>
        <a:bodyPr/>
        <a:lstStyle/>
        <a:p>
          <a:endParaRPr lang="en-US"/>
        </a:p>
      </dgm:t>
    </dgm:pt>
    <dgm:pt modelId="{1A431DDB-BE6A-46F2-9FC1-E89D4FE1558A}">
      <dgm:prSet custT="1"/>
      <dgm:spPr>
        <a:solidFill>
          <a:srgbClr val="16C5E1"/>
        </a:solidFill>
      </dgm:spPr>
      <dgm:t>
        <a:bodyPr/>
        <a:lstStyle/>
        <a:p>
          <a:r>
            <a:rPr lang="en-US" sz="1400" b="1" dirty="0" smtClean="0"/>
            <a:t>IV – </a:t>
          </a:r>
          <a:r>
            <a:rPr lang="en-US" sz="1400" b="1" dirty="0" err="1" smtClean="0"/>
            <a:t>Contrat</a:t>
          </a:r>
          <a:r>
            <a:rPr lang="en-US" sz="1400" b="1" dirty="0" smtClean="0"/>
            <a:t> de travail à </a:t>
          </a:r>
          <a:r>
            <a:rPr lang="en-US" sz="1400" b="1" dirty="0" err="1" smtClean="0"/>
            <a:t>durée</a:t>
          </a:r>
          <a:r>
            <a:rPr lang="en-US" sz="1400" b="1" dirty="0" smtClean="0"/>
            <a:t> </a:t>
          </a:r>
          <a:r>
            <a:rPr lang="en-US" sz="1400" b="1" dirty="0" err="1" smtClean="0"/>
            <a:t>déterminée</a:t>
          </a:r>
          <a:endParaRPr lang="en-US" sz="1400" b="1" dirty="0"/>
        </a:p>
      </dgm:t>
    </dgm:pt>
    <dgm:pt modelId="{BED98C28-F3BD-4F82-A970-1189DB5C0481}" type="parTrans" cxnId="{C50AD935-169E-49A7-A77F-03FA9DEF8AD2}">
      <dgm:prSet/>
      <dgm:spPr/>
      <dgm:t>
        <a:bodyPr/>
        <a:lstStyle/>
        <a:p>
          <a:endParaRPr lang="en-US"/>
        </a:p>
      </dgm:t>
    </dgm:pt>
    <dgm:pt modelId="{2703E4DD-7711-462A-B117-EDEE8AA625F9}" type="sibTrans" cxnId="{C50AD935-169E-49A7-A77F-03FA9DEF8AD2}">
      <dgm:prSet/>
      <dgm:spPr/>
      <dgm:t>
        <a:bodyPr/>
        <a:lstStyle/>
        <a:p>
          <a:endParaRPr lang="en-US"/>
        </a:p>
      </dgm:t>
    </dgm:pt>
    <dgm:pt modelId="{FAB1BD76-1F5A-43CF-AB33-95876703BB5A}">
      <dgm:prSet custT="1"/>
      <dgm:spPr/>
      <dgm:t>
        <a:bodyPr tIns="72000" bIns="36000" anchor="ctr"/>
        <a:lstStyle/>
        <a:p>
          <a:pPr>
            <a:spcAft>
              <a:spcPts val="24"/>
            </a:spcAft>
          </a:pPr>
          <a:r>
            <a:rPr lang="fr-CH" sz="1200" dirty="0" err="1" smtClean="0"/>
            <a:t>Sánchez</a:t>
          </a:r>
          <a:r>
            <a:rPr lang="fr-CH" sz="1200" dirty="0" smtClean="0"/>
            <a:t> Ruiz and Fernández </a:t>
          </a:r>
          <a:r>
            <a:rPr lang="fr-CH" sz="1200" dirty="0" err="1" smtClean="0"/>
            <a:t>Álvarez</a:t>
          </a:r>
          <a:r>
            <a:rPr lang="fr-CH" sz="1200" dirty="0" smtClean="0"/>
            <a:t> and </a:t>
          </a:r>
          <a:r>
            <a:rPr lang="fr-CH" sz="1200" dirty="0" err="1" smtClean="0"/>
            <a:t>Others</a:t>
          </a:r>
          <a:r>
            <a:rPr lang="fr-CH" sz="1200" dirty="0" smtClean="0"/>
            <a:t> c/ </a:t>
          </a:r>
          <a:r>
            <a:rPr lang="fr-CH" sz="1200" dirty="0" err="1" smtClean="0"/>
            <a:t>Comunidad</a:t>
          </a:r>
          <a:r>
            <a:rPr lang="fr-CH" sz="1200" dirty="0" smtClean="0"/>
            <a:t> de Madrid, 19/03/2020, C-103/18 &amp; C-429/18</a:t>
          </a:r>
          <a:endParaRPr lang="en-US" sz="1200" b="1" dirty="0"/>
        </a:p>
      </dgm:t>
    </dgm:pt>
    <dgm:pt modelId="{E145E8B0-2AFC-4435-8C65-9703C491090F}" type="parTrans" cxnId="{82E40D15-0AB6-4D28-B8C0-EE2222B5FBA4}">
      <dgm:prSet/>
      <dgm:spPr/>
      <dgm:t>
        <a:bodyPr/>
        <a:lstStyle/>
        <a:p>
          <a:endParaRPr lang="en-US"/>
        </a:p>
      </dgm:t>
    </dgm:pt>
    <dgm:pt modelId="{191D7C6A-BDED-42B4-BDAE-DDAE873FF9A4}" type="sibTrans" cxnId="{82E40D15-0AB6-4D28-B8C0-EE2222B5FBA4}">
      <dgm:prSet/>
      <dgm:spPr/>
      <dgm:t>
        <a:bodyPr/>
        <a:lstStyle/>
        <a:p>
          <a:endParaRPr lang="en-US"/>
        </a:p>
      </dgm:t>
    </dgm:pt>
    <dgm:pt modelId="{951E8D26-6AB0-4593-ABFF-7D389D5BCF30}">
      <dgm:prSet custT="1"/>
      <dgm:spPr/>
      <dgm:t>
        <a:bodyPr tIns="72000" bIns="36000"/>
        <a:lstStyle/>
        <a:p>
          <a:pPr>
            <a:spcAft>
              <a:spcPct val="20000"/>
            </a:spcAft>
          </a:pPr>
          <a:endParaRPr lang="fr-FR" sz="400" dirty="0" smtClean="0"/>
        </a:p>
      </dgm:t>
    </dgm:pt>
    <dgm:pt modelId="{5F2FE3CF-6826-4EBA-AAFB-114BA0EE4704}" type="parTrans" cxnId="{5B1342F5-CF94-4C6B-8FDA-2F0A1886E0EB}">
      <dgm:prSet/>
      <dgm:spPr/>
      <dgm:t>
        <a:bodyPr/>
        <a:lstStyle/>
        <a:p>
          <a:endParaRPr lang="en-US"/>
        </a:p>
      </dgm:t>
    </dgm:pt>
    <dgm:pt modelId="{E13E1A6D-7A7C-4412-8769-742D1B05D146}" type="sibTrans" cxnId="{5B1342F5-CF94-4C6B-8FDA-2F0A1886E0EB}">
      <dgm:prSet/>
      <dgm:spPr/>
      <dgm:t>
        <a:bodyPr/>
        <a:lstStyle/>
        <a:p>
          <a:endParaRPr lang="en-US"/>
        </a:p>
      </dgm:t>
    </dgm:pt>
    <dgm:pt modelId="{61CBAA53-D71A-419E-99E6-FB0D88407811}">
      <dgm:prSet custT="1"/>
      <dgm:spPr/>
      <dgm:t>
        <a:bodyPr tIns="72000" bIns="36000" anchor="ctr"/>
        <a:lstStyle/>
        <a:p>
          <a:pPr>
            <a:spcAft>
              <a:spcPts val="24"/>
            </a:spcAft>
          </a:pPr>
          <a:endParaRPr lang="fr-FR" sz="400" dirty="0"/>
        </a:p>
      </dgm:t>
    </dgm:pt>
    <dgm:pt modelId="{B94F8EA5-1FEE-44A2-B954-EE2A691387AF}" type="parTrans" cxnId="{710D3552-7552-40E8-BEEF-9FAF48A02408}">
      <dgm:prSet/>
      <dgm:spPr/>
      <dgm:t>
        <a:bodyPr/>
        <a:lstStyle/>
        <a:p>
          <a:endParaRPr lang="en-US"/>
        </a:p>
      </dgm:t>
    </dgm:pt>
    <dgm:pt modelId="{8D740B30-98B5-4C48-8F62-9633D0F864AE}" type="sibTrans" cxnId="{710D3552-7552-40E8-BEEF-9FAF48A02408}">
      <dgm:prSet/>
      <dgm:spPr/>
      <dgm:t>
        <a:bodyPr/>
        <a:lstStyle/>
        <a:p>
          <a:endParaRPr lang="en-US"/>
        </a:p>
      </dgm:t>
    </dgm:pt>
    <dgm:pt modelId="{55DEE399-360A-4AE0-97D3-BA2222E0D0BE}">
      <dgm:prSet custT="1"/>
      <dgm:spPr/>
      <dgm:t>
        <a:bodyPr tIns="72000" bIns="36000" anchor="ctr"/>
        <a:lstStyle/>
        <a:p>
          <a:pPr>
            <a:spcAft>
              <a:spcPts val="24"/>
            </a:spcAft>
          </a:pPr>
          <a:r>
            <a:rPr lang="en-US" sz="1200" b="0" dirty="0" smtClean="0"/>
            <a:t>UX c/ </a:t>
          </a:r>
          <a:r>
            <a:rPr lang="en-US" sz="1200" b="0" dirty="0" err="1" smtClean="0"/>
            <a:t>Governo</a:t>
          </a:r>
          <a:r>
            <a:rPr lang="en-US" sz="1200" b="0" dirty="0" smtClean="0"/>
            <a:t> </a:t>
          </a:r>
          <a:r>
            <a:rPr lang="en-US" sz="1200" b="0" dirty="0" err="1" smtClean="0"/>
            <a:t>della</a:t>
          </a:r>
          <a:r>
            <a:rPr lang="en-US" sz="1200" b="0" dirty="0" smtClean="0"/>
            <a:t> </a:t>
          </a:r>
          <a:r>
            <a:rPr lang="en-US" sz="1200" b="0" dirty="0" err="1" smtClean="0"/>
            <a:t>Repubblica</a:t>
          </a:r>
          <a:r>
            <a:rPr lang="en-US" sz="1200" b="0" dirty="0" smtClean="0"/>
            <a:t> </a:t>
          </a:r>
          <a:r>
            <a:rPr lang="en-US" sz="1200" b="0" dirty="0" err="1" smtClean="0"/>
            <a:t>italiana</a:t>
          </a:r>
          <a:r>
            <a:rPr lang="en-US" sz="1200" b="0" dirty="0" smtClean="0"/>
            <a:t>, 16/07/2020, C-658/18</a:t>
          </a:r>
          <a:endParaRPr lang="en-US" sz="1200" b="0" dirty="0"/>
        </a:p>
      </dgm:t>
    </dgm:pt>
    <dgm:pt modelId="{B65C204A-AC00-414C-AA54-D6BC391084B3}" type="parTrans" cxnId="{E87A013F-C87A-4B27-87A9-7448DF469A5B}">
      <dgm:prSet/>
      <dgm:spPr/>
      <dgm:t>
        <a:bodyPr/>
        <a:lstStyle/>
        <a:p>
          <a:endParaRPr lang="en-US"/>
        </a:p>
      </dgm:t>
    </dgm:pt>
    <dgm:pt modelId="{6961571E-5AA7-469F-A829-883541DF8ED9}" type="sibTrans" cxnId="{E87A013F-C87A-4B27-87A9-7448DF469A5B}">
      <dgm:prSet/>
      <dgm:spPr/>
      <dgm:t>
        <a:bodyPr/>
        <a:lstStyle/>
        <a:p>
          <a:endParaRPr lang="en-US"/>
        </a:p>
      </dgm:t>
    </dgm:pt>
    <dgm:pt modelId="{D88E4BDA-BD11-4D9A-9C35-C1389FCFC58C}">
      <dgm:prSet phldrT="[Text]" custT="1"/>
      <dgm:spPr/>
      <dgm:t>
        <a:bodyPr tIns="72000" bIns="36000"/>
        <a:lstStyle/>
        <a:p>
          <a:pPr>
            <a:spcAft>
              <a:spcPct val="20000"/>
            </a:spcAft>
          </a:pPr>
          <a:r>
            <a:rPr lang="en-US" sz="1200" dirty="0" smtClean="0"/>
            <a:t>UO c/ </a:t>
          </a:r>
          <a:r>
            <a:rPr lang="en-US" sz="1200" dirty="0" err="1" smtClean="0"/>
            <a:t>Készentéti</a:t>
          </a:r>
          <a:r>
            <a:rPr lang="en-US" sz="1200" dirty="0" smtClean="0"/>
            <a:t> </a:t>
          </a:r>
          <a:r>
            <a:rPr lang="en-US" sz="1200" dirty="0" err="1" smtClean="0"/>
            <a:t>Rendörsèg</a:t>
          </a:r>
          <a:r>
            <a:rPr lang="en-US" sz="1200" dirty="0" smtClean="0"/>
            <a:t>, 30/04/2020, C-211/19</a:t>
          </a:r>
          <a:endParaRPr lang="en-US" sz="1200" dirty="0"/>
        </a:p>
      </dgm:t>
    </dgm:pt>
    <dgm:pt modelId="{A914E333-9A4D-4469-8DAD-D0A264C96804}" type="parTrans" cxnId="{256A50E8-BB5B-455C-89D5-1DDE2AF2B088}">
      <dgm:prSet/>
      <dgm:spPr/>
      <dgm:t>
        <a:bodyPr/>
        <a:lstStyle/>
        <a:p>
          <a:endParaRPr lang="en-US"/>
        </a:p>
      </dgm:t>
    </dgm:pt>
    <dgm:pt modelId="{1E3427AD-0566-4CFB-BC79-777AC1C944B2}" type="sibTrans" cxnId="{256A50E8-BB5B-455C-89D5-1DDE2AF2B088}">
      <dgm:prSet/>
      <dgm:spPr/>
      <dgm:t>
        <a:bodyPr/>
        <a:lstStyle/>
        <a:p>
          <a:endParaRPr lang="en-US"/>
        </a:p>
      </dgm:t>
    </dgm:pt>
    <dgm:pt modelId="{126B9937-9515-4314-A1C7-B890B02AAA62}">
      <dgm:prSet custT="1"/>
      <dgm:spPr/>
      <dgm:t>
        <a:bodyPr/>
        <a:lstStyle/>
        <a:p>
          <a:r>
            <a:rPr lang="en-US" sz="1200" dirty="0" err="1" smtClean="0"/>
            <a:t>Syndicat</a:t>
          </a:r>
          <a:r>
            <a:rPr lang="en-US" sz="1200" dirty="0" smtClean="0"/>
            <a:t> CFDT du personnel de la CPAM de Moselle c/ CPAM de Moselle, 18/11/2020, C-463-19</a:t>
          </a:r>
          <a:endParaRPr lang="en-US" sz="1200" dirty="0"/>
        </a:p>
      </dgm:t>
    </dgm:pt>
    <dgm:pt modelId="{84A9152B-4017-4FE7-94CF-062E8796C1B4}" type="parTrans" cxnId="{91B47612-1E12-451D-BCD3-D85FBCA13885}">
      <dgm:prSet/>
      <dgm:spPr/>
      <dgm:t>
        <a:bodyPr/>
        <a:lstStyle/>
        <a:p>
          <a:endParaRPr lang="en-US"/>
        </a:p>
      </dgm:t>
    </dgm:pt>
    <dgm:pt modelId="{756BC2DB-2D3F-4919-98E1-DAF1618C5127}" type="sibTrans" cxnId="{91B47612-1E12-451D-BCD3-D85FBCA13885}">
      <dgm:prSet/>
      <dgm:spPr/>
      <dgm:t>
        <a:bodyPr/>
        <a:lstStyle/>
        <a:p>
          <a:endParaRPr lang="en-US"/>
        </a:p>
      </dgm:t>
    </dgm:pt>
    <dgm:pt modelId="{4A04F1E4-BB4B-44DC-9A51-BB0F045D3AE3}" type="pres">
      <dgm:prSet presAssocID="{97379C18-E023-4F73-B835-F284602FAB8C}" presName="linear" presStyleCnt="0">
        <dgm:presLayoutVars>
          <dgm:animLvl val="lvl"/>
          <dgm:resizeHandles val="exact"/>
        </dgm:presLayoutVars>
      </dgm:prSet>
      <dgm:spPr/>
      <dgm:t>
        <a:bodyPr/>
        <a:lstStyle/>
        <a:p>
          <a:endParaRPr lang="en-US"/>
        </a:p>
      </dgm:t>
    </dgm:pt>
    <dgm:pt modelId="{E01B8CAF-93D9-48EE-892E-F6BF19314EB2}" type="pres">
      <dgm:prSet presAssocID="{AC49264F-5226-4822-BF4A-453D7A82FF56}" presName="parentText" presStyleLbl="node1" presStyleIdx="0" presStyleCnt="4" custScaleY="50607" custLinFactNeighborX="-2146" custLinFactNeighborY="906">
        <dgm:presLayoutVars>
          <dgm:chMax val="0"/>
          <dgm:bulletEnabled val="1"/>
        </dgm:presLayoutVars>
      </dgm:prSet>
      <dgm:spPr/>
      <dgm:t>
        <a:bodyPr/>
        <a:lstStyle/>
        <a:p>
          <a:endParaRPr lang="en-US"/>
        </a:p>
      </dgm:t>
    </dgm:pt>
    <dgm:pt modelId="{3BBF96A4-C36B-4D82-B27C-FCC332C97ADC}" type="pres">
      <dgm:prSet presAssocID="{AC49264F-5226-4822-BF4A-453D7A82FF56}" presName="childText" presStyleLbl="revTx" presStyleIdx="0" presStyleCnt="4">
        <dgm:presLayoutVars>
          <dgm:bulletEnabled val="1"/>
        </dgm:presLayoutVars>
      </dgm:prSet>
      <dgm:spPr/>
      <dgm:t>
        <a:bodyPr/>
        <a:lstStyle/>
        <a:p>
          <a:endParaRPr lang="en-US"/>
        </a:p>
      </dgm:t>
    </dgm:pt>
    <dgm:pt modelId="{67456A25-45BD-457D-90B5-BD43BA2C3035}" type="pres">
      <dgm:prSet presAssocID="{C6838C46-EDC0-49B0-8A33-D45B0C4A50F5}" presName="parentText" presStyleLbl="node1" presStyleIdx="1" presStyleCnt="4" custScaleY="50607">
        <dgm:presLayoutVars>
          <dgm:chMax val="0"/>
          <dgm:bulletEnabled val="1"/>
        </dgm:presLayoutVars>
      </dgm:prSet>
      <dgm:spPr/>
      <dgm:t>
        <a:bodyPr/>
        <a:lstStyle/>
        <a:p>
          <a:endParaRPr lang="en-US"/>
        </a:p>
      </dgm:t>
    </dgm:pt>
    <dgm:pt modelId="{8F33E14E-26DE-4578-A1BF-6CD93920F2C5}" type="pres">
      <dgm:prSet presAssocID="{C6838C46-EDC0-49B0-8A33-D45B0C4A50F5}" presName="childText" presStyleLbl="revTx" presStyleIdx="1" presStyleCnt="4">
        <dgm:presLayoutVars>
          <dgm:bulletEnabled val="1"/>
        </dgm:presLayoutVars>
      </dgm:prSet>
      <dgm:spPr/>
      <dgm:t>
        <a:bodyPr/>
        <a:lstStyle/>
        <a:p>
          <a:endParaRPr lang="en-US"/>
        </a:p>
      </dgm:t>
    </dgm:pt>
    <dgm:pt modelId="{1F1A7EE1-2867-425B-A723-CDF456A019BD}" type="pres">
      <dgm:prSet presAssocID="{FC8A7E04-75C1-4817-B8E3-D557FB54E219}" presName="parentText" presStyleLbl="node1" presStyleIdx="2" presStyleCnt="4" custScaleY="51975">
        <dgm:presLayoutVars>
          <dgm:chMax val="0"/>
          <dgm:bulletEnabled val="1"/>
        </dgm:presLayoutVars>
      </dgm:prSet>
      <dgm:spPr/>
      <dgm:t>
        <a:bodyPr/>
        <a:lstStyle/>
        <a:p>
          <a:endParaRPr lang="en-US"/>
        </a:p>
      </dgm:t>
    </dgm:pt>
    <dgm:pt modelId="{A4306249-F590-4093-AE39-AE63A0FBE6A1}" type="pres">
      <dgm:prSet presAssocID="{FC8A7E04-75C1-4817-B8E3-D557FB54E219}" presName="childText" presStyleLbl="revTx" presStyleIdx="2" presStyleCnt="4">
        <dgm:presLayoutVars>
          <dgm:bulletEnabled val="1"/>
        </dgm:presLayoutVars>
      </dgm:prSet>
      <dgm:spPr/>
      <dgm:t>
        <a:bodyPr/>
        <a:lstStyle/>
        <a:p>
          <a:endParaRPr lang="en-US"/>
        </a:p>
      </dgm:t>
    </dgm:pt>
    <dgm:pt modelId="{71B1CE45-9E7D-4BB0-ABEE-C3608CCDDDBE}" type="pres">
      <dgm:prSet presAssocID="{1A431DDB-BE6A-46F2-9FC1-E89D4FE1558A}" presName="parentText" presStyleLbl="node1" presStyleIdx="3" presStyleCnt="4" custScaleY="53419" custLinFactNeighborY="8660">
        <dgm:presLayoutVars>
          <dgm:chMax val="0"/>
          <dgm:bulletEnabled val="1"/>
        </dgm:presLayoutVars>
      </dgm:prSet>
      <dgm:spPr/>
      <dgm:t>
        <a:bodyPr/>
        <a:lstStyle/>
        <a:p>
          <a:endParaRPr lang="en-US"/>
        </a:p>
      </dgm:t>
    </dgm:pt>
    <dgm:pt modelId="{829908F2-B476-4705-83BC-5BA77632D792}" type="pres">
      <dgm:prSet presAssocID="{1A431DDB-BE6A-46F2-9FC1-E89D4FE1558A}" presName="childText" presStyleLbl="revTx" presStyleIdx="3" presStyleCnt="4" custScaleY="135356" custLinFactNeighborY="-9345">
        <dgm:presLayoutVars>
          <dgm:bulletEnabled val="1"/>
        </dgm:presLayoutVars>
      </dgm:prSet>
      <dgm:spPr/>
      <dgm:t>
        <a:bodyPr/>
        <a:lstStyle/>
        <a:p>
          <a:endParaRPr lang="en-US"/>
        </a:p>
      </dgm:t>
    </dgm:pt>
  </dgm:ptLst>
  <dgm:cxnLst>
    <dgm:cxn modelId="{82E40D15-0AB6-4D28-B8C0-EE2222B5FBA4}" srcId="{1A431DDB-BE6A-46F2-9FC1-E89D4FE1558A}" destId="{FAB1BD76-1F5A-43CF-AB33-95876703BB5A}" srcOrd="0" destOrd="0" parTransId="{E145E8B0-2AFC-4435-8C65-9703C491090F}" sibTransId="{191D7C6A-BDED-42B4-BDAE-DDAE873FF9A4}"/>
    <dgm:cxn modelId="{33DF55F6-06B6-4AB4-BC6C-D2AADEFE8609}" type="presOf" srcId="{126B9937-9515-4314-A1C7-B890B02AAA62}" destId="{A4306249-F590-4093-AE39-AE63A0FBE6A1}" srcOrd="0" destOrd="1" presId="urn:microsoft.com/office/officeart/2005/8/layout/vList2"/>
    <dgm:cxn modelId="{E9E1A3F7-AB32-4313-A1CF-97A33C7B7503}" type="presOf" srcId="{FAB1BD76-1F5A-43CF-AB33-95876703BB5A}" destId="{829908F2-B476-4705-83BC-5BA77632D792}" srcOrd="0" destOrd="0" presId="urn:microsoft.com/office/officeart/2005/8/layout/vList2"/>
    <dgm:cxn modelId="{699E9AA7-E7A0-499F-890B-4DB933A78116}" srcId="{C6838C46-EDC0-49B0-8A33-D45B0C4A50F5}" destId="{945D65DD-C9D8-4931-802D-4EDE089DA6AD}" srcOrd="1" destOrd="0" parTransId="{2457283E-662A-43C4-8A7B-CB4CD19E02B3}" sibTransId="{2B9C246B-AD1E-4288-8CAB-DFA03319256F}"/>
    <dgm:cxn modelId="{710D3552-7552-40E8-BEEF-9FAF48A02408}" srcId="{C6838C46-EDC0-49B0-8A33-D45B0C4A50F5}" destId="{61CBAA53-D71A-419E-99E6-FB0D88407811}" srcOrd="3" destOrd="0" parTransId="{B94F8EA5-1FEE-44A2-B954-EE2A691387AF}" sibTransId="{8D740B30-98B5-4C48-8F62-9633D0F864AE}"/>
    <dgm:cxn modelId="{AB00B7BA-D8ED-4717-A2B0-E27EC4D634ED}" type="presOf" srcId="{97379C18-E023-4F73-B835-F284602FAB8C}" destId="{4A04F1E4-BB4B-44DC-9A51-BB0F045D3AE3}" srcOrd="0" destOrd="0" presId="urn:microsoft.com/office/officeart/2005/8/layout/vList2"/>
    <dgm:cxn modelId="{E87A013F-C87A-4B27-87A9-7448DF469A5B}" srcId="{1A431DDB-BE6A-46F2-9FC1-E89D4FE1558A}" destId="{55DEE399-360A-4AE0-97D3-BA2222E0D0BE}" srcOrd="1" destOrd="0" parTransId="{B65C204A-AC00-414C-AA54-D6BC391084B3}" sibTransId="{6961571E-5AA7-469F-A829-883541DF8ED9}"/>
    <dgm:cxn modelId="{7AA307AC-A940-44EC-B17C-6C7C92BC9C3F}" type="presOf" srcId="{3D60943D-5761-4368-B271-C43A8B64414B}" destId="{8F33E14E-26DE-4578-A1BF-6CD93920F2C5}" srcOrd="0" destOrd="2" presId="urn:microsoft.com/office/officeart/2005/8/layout/vList2"/>
    <dgm:cxn modelId="{2C2A9DAE-F3C8-4D12-83CC-B3D54882B207}" type="presOf" srcId="{61CBAA53-D71A-419E-99E6-FB0D88407811}" destId="{8F33E14E-26DE-4578-A1BF-6CD93920F2C5}" srcOrd="0" destOrd="3" presId="urn:microsoft.com/office/officeart/2005/8/layout/vList2"/>
    <dgm:cxn modelId="{C68A04A5-BBA1-4419-8D39-57437BB786E2}" srcId="{C6838C46-EDC0-49B0-8A33-D45B0C4A50F5}" destId="{C67C2121-7A9E-4804-A8DB-A37997F3F0F3}" srcOrd="0" destOrd="0" parTransId="{CCED00A4-6E05-4438-97C0-74B671FC5C02}" sibTransId="{F81AC3D9-0295-4E96-AA60-B21ACE4CEEEE}"/>
    <dgm:cxn modelId="{07B9D53B-8A02-419E-8075-FDE024C74817}" type="presOf" srcId="{C67C2121-7A9E-4804-A8DB-A37997F3F0F3}" destId="{8F33E14E-26DE-4578-A1BF-6CD93920F2C5}" srcOrd="0" destOrd="0" presId="urn:microsoft.com/office/officeart/2005/8/layout/vList2"/>
    <dgm:cxn modelId="{F4D2238C-50B2-4000-BED5-EA9F05935C20}" srcId="{97379C18-E023-4F73-B835-F284602FAB8C}" destId="{AC49264F-5226-4822-BF4A-453D7A82FF56}" srcOrd="0" destOrd="0" parTransId="{4D682F09-04A1-47B5-ACFA-B2CF8E2687C0}" sibTransId="{3DB10704-5998-4EC3-B401-7FED54277C0C}"/>
    <dgm:cxn modelId="{256A50E8-BB5B-455C-89D5-1DDE2AF2B088}" srcId="{AC49264F-5226-4822-BF4A-453D7A82FF56}" destId="{D88E4BDA-BD11-4D9A-9C35-C1389FCFC58C}" srcOrd="0" destOrd="0" parTransId="{A914E333-9A4D-4469-8DAD-D0A264C96804}" sibTransId="{1E3427AD-0566-4CFB-BC79-777AC1C944B2}"/>
    <dgm:cxn modelId="{4B5B39C7-A16B-4270-BD2B-93234893E2CC}" srcId="{FC8A7E04-75C1-4817-B8E3-D557FB54E219}" destId="{199E6535-9BD8-41D8-B5F5-DAADCBCC9FEB}" srcOrd="0" destOrd="0" parTransId="{4885553E-F48F-4183-A7DB-353AFABC5B32}" sibTransId="{268FE391-7DAA-47BC-B7FC-5AC46C2E4DCD}"/>
    <dgm:cxn modelId="{314D3B1F-5957-44F1-AB27-754F2BDC5BDF}" type="presOf" srcId="{1A431DDB-BE6A-46F2-9FC1-E89D4FE1558A}" destId="{71B1CE45-9E7D-4BB0-ABEE-C3608CCDDDBE}" srcOrd="0" destOrd="0" presId="urn:microsoft.com/office/officeart/2005/8/layout/vList2"/>
    <dgm:cxn modelId="{12A0F6D6-2C7F-490C-BC5C-F6E37E15CA6B}" srcId="{C6838C46-EDC0-49B0-8A33-D45B0C4A50F5}" destId="{3D60943D-5761-4368-B271-C43A8B64414B}" srcOrd="2" destOrd="0" parTransId="{D4F4EF2F-BCBF-4932-B79B-76A06F18EDDB}" sibTransId="{8978CB50-BF94-4F8E-87F8-1932E678A72C}"/>
    <dgm:cxn modelId="{C50AD935-169E-49A7-A77F-03FA9DEF8AD2}" srcId="{97379C18-E023-4F73-B835-F284602FAB8C}" destId="{1A431DDB-BE6A-46F2-9FC1-E89D4FE1558A}" srcOrd="3" destOrd="0" parTransId="{BED98C28-F3BD-4F82-A970-1189DB5C0481}" sibTransId="{2703E4DD-7711-462A-B117-EDEE8AA625F9}"/>
    <dgm:cxn modelId="{69141290-CEEB-4D6B-9408-D1E7104FB469}" type="presOf" srcId="{951E8D26-6AB0-4593-ABFF-7D389D5BCF30}" destId="{3BBF96A4-C36B-4D82-B27C-FCC332C97ADC}" srcOrd="0" destOrd="3" presId="urn:microsoft.com/office/officeart/2005/8/layout/vList2"/>
    <dgm:cxn modelId="{5B1342F5-CF94-4C6B-8FDA-2F0A1886E0EB}" srcId="{AC49264F-5226-4822-BF4A-453D7A82FF56}" destId="{951E8D26-6AB0-4593-ABFF-7D389D5BCF30}" srcOrd="3" destOrd="0" parTransId="{5F2FE3CF-6826-4EBA-AAFB-114BA0EE4704}" sibTransId="{E13E1A6D-7A7C-4412-8769-742D1B05D146}"/>
    <dgm:cxn modelId="{B4A9305E-A0CF-4F35-8D02-F1C42653F152}" type="presOf" srcId="{55DEE399-360A-4AE0-97D3-BA2222E0D0BE}" destId="{829908F2-B476-4705-83BC-5BA77632D792}" srcOrd="0" destOrd="1" presId="urn:microsoft.com/office/officeart/2005/8/layout/vList2"/>
    <dgm:cxn modelId="{A382EFE6-14C9-450E-8FAA-C38E13F29B2D}" type="presOf" srcId="{D88E4BDA-BD11-4D9A-9C35-C1389FCFC58C}" destId="{3BBF96A4-C36B-4D82-B27C-FCC332C97ADC}" srcOrd="0" destOrd="0" presId="urn:microsoft.com/office/officeart/2005/8/layout/vList2"/>
    <dgm:cxn modelId="{EDB831BC-97A1-40D5-9573-007D4769A196}" srcId="{AC49264F-5226-4822-BF4A-453D7A82FF56}" destId="{54C7CE8B-A682-4F22-A555-287B85CFADA1}" srcOrd="1" destOrd="0" parTransId="{0F03904F-3757-4808-9552-739B73CAB691}" sibTransId="{3BC8A955-BDE4-4DD3-865A-0442025D5D7B}"/>
    <dgm:cxn modelId="{D604173A-1681-44C6-BF85-AFE2C1C41622}" srcId="{97379C18-E023-4F73-B835-F284602FAB8C}" destId="{FC8A7E04-75C1-4817-B8E3-D557FB54E219}" srcOrd="2" destOrd="0" parTransId="{9F10071D-6DA3-4D62-AE0E-56B2B9ACA265}" sibTransId="{46C8EAB2-D438-47F7-830E-64E8F7431941}"/>
    <dgm:cxn modelId="{DE30C475-1846-496A-AF3B-D4E7DF2DDEEB}" type="presOf" srcId="{C6838C46-EDC0-49B0-8A33-D45B0C4A50F5}" destId="{67456A25-45BD-457D-90B5-BD43BA2C3035}" srcOrd="0" destOrd="0" presId="urn:microsoft.com/office/officeart/2005/8/layout/vList2"/>
    <dgm:cxn modelId="{B9971409-17B7-4485-B01F-E74DF5E6B437}" type="presOf" srcId="{FC8A7E04-75C1-4817-B8E3-D557FB54E219}" destId="{1F1A7EE1-2867-425B-A723-CDF456A019BD}" srcOrd="0" destOrd="0" presId="urn:microsoft.com/office/officeart/2005/8/layout/vList2"/>
    <dgm:cxn modelId="{91B47612-1E12-451D-BCD3-D85FBCA13885}" srcId="{FC8A7E04-75C1-4817-B8E3-D557FB54E219}" destId="{126B9937-9515-4314-A1C7-B890B02AAA62}" srcOrd="1" destOrd="0" parTransId="{84A9152B-4017-4FE7-94CF-062E8796C1B4}" sibTransId="{756BC2DB-2D3F-4919-98E1-DAF1618C5127}"/>
    <dgm:cxn modelId="{7C64A9CF-3D04-48C4-9CE2-4A091F532BA3}" type="presOf" srcId="{199E6535-9BD8-41D8-B5F5-DAADCBCC9FEB}" destId="{A4306249-F590-4093-AE39-AE63A0FBE6A1}" srcOrd="0" destOrd="0" presId="urn:microsoft.com/office/officeart/2005/8/layout/vList2"/>
    <dgm:cxn modelId="{26B6F6DA-35B3-4624-B4D3-35B61AF316B8}" type="presOf" srcId="{54C7CE8B-A682-4F22-A555-287B85CFADA1}" destId="{3BBF96A4-C36B-4D82-B27C-FCC332C97ADC}" srcOrd="0" destOrd="1" presId="urn:microsoft.com/office/officeart/2005/8/layout/vList2"/>
    <dgm:cxn modelId="{5151980F-773D-4FB2-9D00-E22D05EE03DE}" type="presOf" srcId="{B430DA98-B4B0-4F76-B4C8-CF3A32655F2C}" destId="{3BBF96A4-C36B-4D82-B27C-FCC332C97ADC}" srcOrd="0" destOrd="2" presId="urn:microsoft.com/office/officeart/2005/8/layout/vList2"/>
    <dgm:cxn modelId="{7EDCA198-95A2-464C-9890-A0568D4A6E3B}" type="presOf" srcId="{AC49264F-5226-4822-BF4A-453D7A82FF56}" destId="{E01B8CAF-93D9-48EE-892E-F6BF19314EB2}" srcOrd="0" destOrd="0" presId="urn:microsoft.com/office/officeart/2005/8/layout/vList2"/>
    <dgm:cxn modelId="{93D4B701-144C-482B-8FB3-C94631592138}" type="presOf" srcId="{945D65DD-C9D8-4931-802D-4EDE089DA6AD}" destId="{8F33E14E-26DE-4578-A1BF-6CD93920F2C5}" srcOrd="0" destOrd="1" presId="urn:microsoft.com/office/officeart/2005/8/layout/vList2"/>
    <dgm:cxn modelId="{5975C4FC-0459-4088-8B27-9FB405F73158}" srcId="{AC49264F-5226-4822-BF4A-453D7A82FF56}" destId="{B430DA98-B4B0-4F76-B4C8-CF3A32655F2C}" srcOrd="2" destOrd="0" parTransId="{5284C1CC-2D4E-426A-B906-0CA688A22244}" sibTransId="{379A91BF-3484-4682-8FAF-5CF3BA0A72FF}"/>
    <dgm:cxn modelId="{BA69D450-F22C-4108-B357-76AE22D52B58}" srcId="{97379C18-E023-4F73-B835-F284602FAB8C}" destId="{C6838C46-EDC0-49B0-8A33-D45B0C4A50F5}" srcOrd="1" destOrd="0" parTransId="{1A30F3A2-076C-4EB9-B2EF-686E6A8AC9F2}" sibTransId="{7F2FB209-ADE4-436A-8356-DF55BE27F587}"/>
    <dgm:cxn modelId="{99EF2EA2-C742-4A00-B3DF-9C636C4373B8}" type="presParOf" srcId="{4A04F1E4-BB4B-44DC-9A51-BB0F045D3AE3}" destId="{E01B8CAF-93D9-48EE-892E-F6BF19314EB2}" srcOrd="0" destOrd="0" presId="urn:microsoft.com/office/officeart/2005/8/layout/vList2"/>
    <dgm:cxn modelId="{AB2823E0-328E-4828-A80A-FE227C3E437C}" type="presParOf" srcId="{4A04F1E4-BB4B-44DC-9A51-BB0F045D3AE3}" destId="{3BBF96A4-C36B-4D82-B27C-FCC332C97ADC}" srcOrd="1" destOrd="0" presId="urn:microsoft.com/office/officeart/2005/8/layout/vList2"/>
    <dgm:cxn modelId="{58DFFEF1-7720-466C-A2DB-3BBBEF40AB10}" type="presParOf" srcId="{4A04F1E4-BB4B-44DC-9A51-BB0F045D3AE3}" destId="{67456A25-45BD-457D-90B5-BD43BA2C3035}" srcOrd="2" destOrd="0" presId="urn:microsoft.com/office/officeart/2005/8/layout/vList2"/>
    <dgm:cxn modelId="{0CAACAEC-8D26-453F-8966-5F79B5C9529F}" type="presParOf" srcId="{4A04F1E4-BB4B-44DC-9A51-BB0F045D3AE3}" destId="{8F33E14E-26DE-4578-A1BF-6CD93920F2C5}" srcOrd="3" destOrd="0" presId="urn:microsoft.com/office/officeart/2005/8/layout/vList2"/>
    <dgm:cxn modelId="{2449A5D3-C14E-4836-8A5E-82AABF674F06}" type="presParOf" srcId="{4A04F1E4-BB4B-44DC-9A51-BB0F045D3AE3}" destId="{1F1A7EE1-2867-425B-A723-CDF456A019BD}" srcOrd="4" destOrd="0" presId="urn:microsoft.com/office/officeart/2005/8/layout/vList2"/>
    <dgm:cxn modelId="{D8F5ACD1-A5C5-41D8-89A8-C05B159C1298}" type="presParOf" srcId="{4A04F1E4-BB4B-44DC-9A51-BB0F045D3AE3}" destId="{A4306249-F590-4093-AE39-AE63A0FBE6A1}" srcOrd="5" destOrd="0" presId="urn:microsoft.com/office/officeart/2005/8/layout/vList2"/>
    <dgm:cxn modelId="{E181A070-122E-476B-8907-E32A02117BDC}" type="presParOf" srcId="{4A04F1E4-BB4B-44DC-9A51-BB0F045D3AE3}" destId="{71B1CE45-9E7D-4BB0-ABEE-C3608CCDDDBE}" srcOrd="6" destOrd="0" presId="urn:microsoft.com/office/officeart/2005/8/layout/vList2"/>
    <dgm:cxn modelId="{28DB6AC4-460C-4532-905B-04B5D96DE1C8}" type="presParOf" srcId="{4A04F1E4-BB4B-44DC-9A51-BB0F045D3AE3}" destId="{829908F2-B476-4705-83BC-5BA77632D79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FR" sz="1200" b="1" dirty="0" smtClean="0"/>
            <a:t>B c/ </a:t>
          </a:r>
          <a:r>
            <a:rPr lang="fr-FR" sz="1200" b="1" dirty="0" err="1" smtClean="0"/>
            <a:t>Yodel</a:t>
          </a:r>
          <a:r>
            <a:rPr lang="fr-FR" sz="1200" b="1" dirty="0" smtClean="0"/>
            <a:t> Delivery Network Ltd, </a:t>
          </a:r>
          <a:r>
            <a:rPr lang="fr-FR" sz="1200" b="0" dirty="0" smtClean="0"/>
            <a:t>22/04/2020, C-692/19</a:t>
          </a:r>
          <a:endParaRPr lang="en-US" sz="1200" b="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FR" sz="1200" b="1" dirty="0" smtClean="0"/>
            <a:t>B c/ </a:t>
          </a:r>
          <a:r>
            <a:rPr lang="fr-FR" sz="1200" b="1" dirty="0" err="1" smtClean="0"/>
            <a:t>Yodel</a:t>
          </a:r>
          <a:r>
            <a:rPr lang="fr-FR" sz="1200" b="1" dirty="0" smtClean="0"/>
            <a:t> Delivery Network Ltd, </a:t>
          </a:r>
          <a:r>
            <a:rPr lang="fr-FR" sz="1200" b="0" dirty="0" smtClean="0"/>
            <a:t>22/06/2020, C-692/19</a:t>
          </a:r>
          <a:endParaRPr lang="en-US" sz="1200" b="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FR" sz="1200" b="1" dirty="0" smtClean="0"/>
            <a:t>B c/ </a:t>
          </a:r>
          <a:r>
            <a:rPr lang="fr-FR" sz="1200" b="1" dirty="0" err="1" smtClean="0"/>
            <a:t>Yodel</a:t>
          </a:r>
          <a:r>
            <a:rPr lang="fr-FR" sz="1200" b="1" dirty="0" smtClean="0"/>
            <a:t> Delivery Network Ltd, </a:t>
          </a:r>
          <a:r>
            <a:rPr lang="fr-FR" sz="1200" b="0" dirty="0" smtClean="0"/>
            <a:t>22/06/2020, C-692/19</a:t>
          </a:r>
          <a:endParaRPr lang="en-US" sz="1200" b="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FR" sz="1200" b="1" dirty="0" smtClean="0"/>
            <a:t>B c/ </a:t>
          </a:r>
          <a:r>
            <a:rPr lang="fr-FR" sz="1200" b="1" dirty="0" err="1" smtClean="0"/>
            <a:t>Yodel</a:t>
          </a:r>
          <a:r>
            <a:rPr lang="fr-FR" sz="1200" b="1" dirty="0" smtClean="0"/>
            <a:t> Delivery Network Ltd, </a:t>
          </a:r>
          <a:r>
            <a:rPr lang="fr-FR" sz="1200" b="0" dirty="0" smtClean="0"/>
            <a:t>22/06/2020, C-692/19</a:t>
          </a:r>
          <a:endParaRPr lang="en-US" sz="1200" b="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fr-FR" sz="1200" b="1" dirty="0" smtClean="0">
              <a:solidFill>
                <a:schemeClr val="bg1"/>
              </a:solidFill>
            </a:rPr>
            <a:t>Caisse pour l’avenir des enfants c/ FV et GW, </a:t>
          </a:r>
          <a:r>
            <a:rPr lang="fr-FR" sz="1200" b="0" dirty="0" smtClean="0">
              <a:solidFill>
                <a:schemeClr val="bg1"/>
              </a:solidFill>
            </a:rPr>
            <a:t>2/04/2020, C-802/18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fr-FR" sz="1200" b="1" dirty="0" smtClean="0">
              <a:solidFill>
                <a:schemeClr val="bg1"/>
              </a:solidFill>
            </a:rPr>
            <a:t>Caisse pour l’avenir des enfants c/ FV et GW, </a:t>
          </a:r>
          <a:r>
            <a:rPr lang="fr-FR" sz="1200" b="0" dirty="0" smtClean="0">
              <a:solidFill>
                <a:schemeClr val="bg1"/>
              </a:solidFill>
            </a:rPr>
            <a:t>2/04/2020, C-802/18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fr-FR" sz="1200" b="1" dirty="0" smtClean="0">
              <a:solidFill>
                <a:schemeClr val="bg1"/>
              </a:solidFill>
            </a:rPr>
            <a:t>Caisse pour l’avenir des enfants c/ FV et GW, </a:t>
          </a:r>
          <a:r>
            <a:rPr lang="fr-FR" sz="1200" b="0" dirty="0" smtClean="0">
              <a:solidFill>
                <a:schemeClr val="bg1"/>
              </a:solidFill>
            </a:rPr>
            <a:t>2/04/2020, C-802/18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it-IT" sz="1200" b="1" dirty="0" smtClean="0">
              <a:solidFill>
                <a:schemeClr val="bg1"/>
              </a:solidFill>
            </a:rPr>
            <a:t>NH </a:t>
          </a:r>
          <a:r>
            <a:rPr lang="it-IT" sz="1200" b="1" dirty="0" err="1" smtClean="0">
              <a:solidFill>
                <a:schemeClr val="bg1"/>
              </a:solidFill>
            </a:rPr>
            <a:t>contre</a:t>
          </a:r>
          <a:r>
            <a:rPr lang="it-IT" sz="1200" b="1" dirty="0" smtClean="0">
              <a:solidFill>
                <a:schemeClr val="bg1"/>
              </a:solidFill>
            </a:rPr>
            <a:t> Associazione Avvocatura per i diritti LGBTI, </a:t>
          </a:r>
          <a:r>
            <a:rPr lang="it-IT" sz="1200" b="0" dirty="0" smtClean="0">
              <a:solidFill>
                <a:schemeClr val="bg1"/>
              </a:solidFill>
            </a:rPr>
            <a:t>23/04/2020, C-507/18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it-IT" sz="1200" b="1" dirty="0" smtClean="0">
              <a:solidFill>
                <a:schemeClr val="bg1"/>
              </a:solidFill>
            </a:rPr>
            <a:t>NH </a:t>
          </a:r>
          <a:r>
            <a:rPr lang="it-IT" sz="1200" b="1" dirty="0" err="1" smtClean="0">
              <a:solidFill>
                <a:schemeClr val="bg1"/>
              </a:solidFill>
            </a:rPr>
            <a:t>contre</a:t>
          </a:r>
          <a:r>
            <a:rPr lang="it-IT" sz="1200" b="1" dirty="0" smtClean="0">
              <a:solidFill>
                <a:schemeClr val="bg1"/>
              </a:solidFill>
            </a:rPr>
            <a:t> Associazione Avvocatura per i diritti LGBTI, </a:t>
          </a:r>
          <a:r>
            <a:rPr lang="it-IT" sz="1200" b="0" dirty="0" smtClean="0">
              <a:solidFill>
                <a:schemeClr val="bg1"/>
              </a:solidFill>
            </a:rPr>
            <a:t>23/04/2020, C-507/18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it-IT" sz="1200" b="1" dirty="0" smtClean="0">
              <a:solidFill>
                <a:schemeClr val="bg1"/>
              </a:solidFill>
            </a:rPr>
            <a:t>NH </a:t>
          </a:r>
          <a:r>
            <a:rPr lang="it-IT" sz="1200" b="1" dirty="0" err="1" smtClean="0">
              <a:solidFill>
                <a:schemeClr val="bg1"/>
              </a:solidFill>
            </a:rPr>
            <a:t>contre</a:t>
          </a:r>
          <a:r>
            <a:rPr lang="it-IT" sz="1200" b="1" dirty="0" smtClean="0">
              <a:solidFill>
                <a:schemeClr val="bg1"/>
              </a:solidFill>
            </a:rPr>
            <a:t> Associazione Avvocatura per i diritti LGBTI, </a:t>
          </a:r>
          <a:r>
            <a:rPr lang="it-IT" sz="1200" b="0" dirty="0" smtClean="0">
              <a:solidFill>
                <a:schemeClr val="bg1"/>
              </a:solidFill>
            </a:rPr>
            <a:t>23/04/2020, C-507/18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379C18-E023-4F73-B835-F284602FAB8C}" type="doc">
      <dgm:prSet loTypeId="urn:microsoft.com/office/officeart/2005/8/layout/vList2" loCatId="list" qsTypeId="urn:microsoft.com/office/officeart/2005/8/quickstyle/simple5" qsCatId="simple" csTypeId="urn:microsoft.com/office/officeart/2005/8/colors/accent3_3" csCatId="accent3" phldr="1"/>
      <dgm:spPr/>
      <dgm:t>
        <a:bodyPr/>
        <a:lstStyle/>
        <a:p>
          <a:endParaRPr lang="en-US"/>
        </a:p>
      </dgm:t>
    </dgm:pt>
    <dgm:pt modelId="{D4FB5B04-9675-4900-8D63-BD4139AA9D94}">
      <dgm:prSet custT="1"/>
      <dgm:spPr>
        <a:solidFill>
          <a:srgbClr val="00B8C8"/>
        </a:solidFill>
      </dgm:spPr>
      <dgm:t>
        <a:bodyPr/>
        <a:lstStyle/>
        <a:p>
          <a:r>
            <a:rPr lang="en-US" sz="1400" b="1" dirty="0" smtClean="0"/>
            <a:t>V – Travail </a:t>
          </a:r>
          <a:r>
            <a:rPr lang="en-US" sz="1400" b="1" dirty="0" err="1" smtClean="0"/>
            <a:t>intérimaire</a:t>
          </a:r>
          <a:endParaRPr lang="en-US" sz="1400" b="1" dirty="0"/>
        </a:p>
      </dgm:t>
    </dgm:pt>
    <dgm:pt modelId="{C56FD126-C276-4921-B9FE-059C976441DC}" type="parTrans" cxnId="{8D343E2B-24E7-4EBF-9B49-25B2DF17DDEA}">
      <dgm:prSet/>
      <dgm:spPr/>
      <dgm:t>
        <a:bodyPr/>
        <a:lstStyle/>
        <a:p>
          <a:endParaRPr lang="en-US"/>
        </a:p>
      </dgm:t>
    </dgm:pt>
    <dgm:pt modelId="{F867B7EE-18DD-47B5-AB49-DA81495B5F3D}" type="sibTrans" cxnId="{8D343E2B-24E7-4EBF-9B49-25B2DF17DDEA}">
      <dgm:prSet/>
      <dgm:spPr/>
      <dgm:t>
        <a:bodyPr/>
        <a:lstStyle/>
        <a:p>
          <a:endParaRPr lang="en-US"/>
        </a:p>
      </dgm:t>
    </dgm:pt>
    <dgm:pt modelId="{F469E532-3B9C-4E3A-BEBF-41FC915831BC}">
      <dgm:prSet custT="1"/>
      <dgm:spPr/>
      <dgm:t>
        <a:bodyPr tIns="36000" anchor="ctr"/>
        <a:lstStyle/>
        <a:p>
          <a:r>
            <a:rPr lang="en-US" sz="1200" dirty="0" smtClean="0"/>
            <a:t>JH c/ KG, 14/10/2020, C-681/18</a:t>
          </a:r>
          <a:endParaRPr lang="en-US" sz="1200" dirty="0"/>
        </a:p>
      </dgm:t>
    </dgm:pt>
    <dgm:pt modelId="{E822EE1D-9F29-4F4C-96BD-439947BD80FB}" type="parTrans" cxnId="{C0C098E1-0E2C-476A-B2E1-C650A07580F9}">
      <dgm:prSet/>
      <dgm:spPr/>
      <dgm:t>
        <a:bodyPr/>
        <a:lstStyle/>
        <a:p>
          <a:endParaRPr lang="en-US"/>
        </a:p>
      </dgm:t>
    </dgm:pt>
    <dgm:pt modelId="{BD9B63EC-C56C-454C-BBBA-B6E066A05DAF}" type="sibTrans" cxnId="{C0C098E1-0E2C-476A-B2E1-C650A07580F9}">
      <dgm:prSet/>
      <dgm:spPr/>
      <dgm:t>
        <a:bodyPr/>
        <a:lstStyle/>
        <a:p>
          <a:endParaRPr lang="en-US"/>
        </a:p>
      </dgm:t>
    </dgm:pt>
    <dgm:pt modelId="{BC36B9D1-A092-44B9-8A76-B3C026EE6504}">
      <dgm:prSet custT="1"/>
      <dgm:spPr>
        <a:solidFill>
          <a:srgbClr val="627CA7"/>
        </a:solidFill>
      </dgm:spPr>
      <dgm:t>
        <a:bodyPr/>
        <a:lstStyle/>
        <a:p>
          <a:r>
            <a:rPr lang="en-US" sz="1400" b="1" dirty="0" smtClean="0"/>
            <a:t>VI – </a:t>
          </a:r>
          <a:r>
            <a:rPr lang="en-US" sz="1400" b="1" dirty="0" err="1" smtClean="0"/>
            <a:t>Tranfert</a:t>
          </a:r>
          <a:r>
            <a:rPr lang="en-US" sz="1400" b="1" dirty="0" smtClean="0"/>
            <a:t> </a:t>
          </a:r>
          <a:r>
            <a:rPr lang="en-US" sz="1400" b="1" dirty="0" err="1" smtClean="0"/>
            <a:t>d’entreprise</a:t>
          </a:r>
          <a:endParaRPr lang="en-US" sz="1400" b="1" dirty="0"/>
        </a:p>
      </dgm:t>
    </dgm:pt>
    <dgm:pt modelId="{5139AB82-98B8-4D4B-8760-8FDF1966E157}" type="parTrans" cxnId="{3BCB24CC-0E99-4C7E-8CAE-B86CE3CC9CFD}">
      <dgm:prSet/>
      <dgm:spPr/>
      <dgm:t>
        <a:bodyPr/>
        <a:lstStyle/>
        <a:p>
          <a:endParaRPr lang="en-US"/>
        </a:p>
      </dgm:t>
    </dgm:pt>
    <dgm:pt modelId="{5B2AFDC7-A314-4DEE-A604-9709F7CA8052}" type="sibTrans" cxnId="{3BCB24CC-0E99-4C7E-8CAE-B86CE3CC9CFD}">
      <dgm:prSet/>
      <dgm:spPr/>
      <dgm:t>
        <a:bodyPr/>
        <a:lstStyle/>
        <a:p>
          <a:endParaRPr lang="en-US"/>
        </a:p>
      </dgm:t>
    </dgm:pt>
    <dgm:pt modelId="{73FE778A-342B-4788-9F7B-C8934399FEBA}">
      <dgm:prSet custT="1"/>
      <dgm:spPr>
        <a:solidFill>
          <a:srgbClr val="8195B6"/>
        </a:solidFill>
      </dgm:spPr>
      <dgm:t>
        <a:bodyPr/>
        <a:lstStyle/>
        <a:p>
          <a:r>
            <a:rPr lang="en-US" sz="1400" b="1" dirty="0" smtClean="0"/>
            <a:t>VII – </a:t>
          </a:r>
          <a:r>
            <a:rPr lang="en-US" sz="1400" b="1" dirty="0" err="1" smtClean="0"/>
            <a:t>Licenciement</a:t>
          </a:r>
          <a:r>
            <a:rPr lang="en-US" sz="1400" b="1" dirty="0" smtClean="0"/>
            <a:t> </a:t>
          </a:r>
          <a:r>
            <a:rPr lang="en-US" sz="1400" b="1" dirty="0" err="1" smtClean="0"/>
            <a:t>collectif</a:t>
          </a:r>
          <a:endParaRPr lang="en-US" sz="1400" b="1" dirty="0"/>
        </a:p>
      </dgm:t>
    </dgm:pt>
    <dgm:pt modelId="{6EFE982C-96DE-4A92-948D-5988FCFA94E7}" type="parTrans" cxnId="{F8D8ECC3-ECBD-4A02-A64B-C19EE9D85668}">
      <dgm:prSet/>
      <dgm:spPr/>
      <dgm:t>
        <a:bodyPr/>
        <a:lstStyle/>
        <a:p>
          <a:endParaRPr lang="en-US"/>
        </a:p>
      </dgm:t>
    </dgm:pt>
    <dgm:pt modelId="{1162DFA9-E743-4264-A4E8-32D07CBCAF9C}" type="sibTrans" cxnId="{F8D8ECC3-ECBD-4A02-A64B-C19EE9D85668}">
      <dgm:prSet/>
      <dgm:spPr/>
      <dgm:t>
        <a:bodyPr/>
        <a:lstStyle/>
        <a:p>
          <a:endParaRPr lang="en-US"/>
        </a:p>
      </dgm:t>
    </dgm:pt>
    <dgm:pt modelId="{7E1A2C6D-B9F2-4604-AE65-96B85D363003}">
      <dgm:prSet custT="1"/>
      <dgm:spPr/>
      <dgm:t>
        <a:bodyPr/>
        <a:lstStyle/>
        <a:p>
          <a:r>
            <a:rPr lang="de-DE" sz="1200" dirty="0" smtClean="0"/>
            <a:t>Reiner Grafe et Jürgen Pohle c/ Südbrandenburger Nahverkehrs GmbH et OSL Bus GmbH, </a:t>
          </a:r>
          <a:r>
            <a:rPr lang="fr-CH" sz="1200" dirty="0" smtClean="0"/>
            <a:t>27/02/2020, C-298/18</a:t>
          </a:r>
          <a:endParaRPr lang="en-US" sz="1200" b="0" dirty="0"/>
        </a:p>
      </dgm:t>
    </dgm:pt>
    <dgm:pt modelId="{AAEF1AD2-A1D6-4165-AF44-F2231CEC1499}" type="parTrans" cxnId="{BF19EF7C-C670-4A06-B379-8F8FA2784737}">
      <dgm:prSet/>
      <dgm:spPr/>
      <dgm:t>
        <a:bodyPr/>
        <a:lstStyle/>
        <a:p>
          <a:endParaRPr lang="en-US"/>
        </a:p>
      </dgm:t>
    </dgm:pt>
    <dgm:pt modelId="{4EE189B7-E0EC-436A-B89E-E5E46030A58B}" type="sibTrans" cxnId="{BF19EF7C-C670-4A06-B379-8F8FA2784737}">
      <dgm:prSet/>
      <dgm:spPr/>
      <dgm:t>
        <a:bodyPr/>
        <a:lstStyle/>
        <a:p>
          <a:endParaRPr lang="en-US"/>
        </a:p>
      </dgm:t>
    </dgm:pt>
    <dgm:pt modelId="{13E63906-274E-4FAE-ADA8-C23DB95C9000}">
      <dgm:prSet custT="1"/>
      <dgm:spPr/>
      <dgm:t>
        <a:bodyPr/>
        <a:lstStyle/>
        <a:p>
          <a:r>
            <a:rPr lang="en-US" sz="1200" b="0" dirty="0" smtClean="0"/>
            <a:t>UQ c/ </a:t>
          </a:r>
          <a:r>
            <a:rPr lang="en-US" sz="1200" b="0" dirty="0" err="1" smtClean="0"/>
            <a:t>Marclean</a:t>
          </a:r>
          <a:r>
            <a:rPr lang="en-US" sz="1200" b="0" dirty="0" smtClean="0"/>
            <a:t> Technologies SLU, 11/11/2020, C-300/19</a:t>
          </a:r>
          <a:endParaRPr lang="en-US" sz="1200" b="0" dirty="0"/>
        </a:p>
      </dgm:t>
    </dgm:pt>
    <dgm:pt modelId="{E75FAA16-AFAB-49B9-8559-F45F0751B062}" type="parTrans" cxnId="{4FE1900F-4554-4CD1-A5DD-CEAF26559ABF}">
      <dgm:prSet/>
      <dgm:spPr/>
      <dgm:t>
        <a:bodyPr/>
        <a:lstStyle/>
        <a:p>
          <a:endParaRPr lang="en-US"/>
        </a:p>
      </dgm:t>
    </dgm:pt>
    <dgm:pt modelId="{BE4C6CFE-2E76-4E02-8D74-0D4D2B2B8135}" type="sibTrans" cxnId="{4FE1900F-4554-4CD1-A5DD-CEAF26559ABF}">
      <dgm:prSet/>
      <dgm:spPr/>
      <dgm:t>
        <a:bodyPr/>
        <a:lstStyle/>
        <a:p>
          <a:endParaRPr lang="en-US"/>
        </a:p>
      </dgm:t>
    </dgm:pt>
    <dgm:pt modelId="{AE9B4E68-E4B2-433B-BB86-B33C98EF834B}">
      <dgm:prSet custT="1"/>
      <dgm:spPr>
        <a:solidFill>
          <a:srgbClr val="98A4BB"/>
        </a:solidFill>
        <a:ln>
          <a:solidFill>
            <a:srgbClr val="98A4BB"/>
          </a:solidFill>
        </a:ln>
      </dgm:spPr>
      <dgm:t>
        <a:bodyPr/>
        <a:lstStyle/>
        <a:p>
          <a:r>
            <a:rPr lang="en-US" sz="1400" b="1" dirty="0" smtClean="0"/>
            <a:t>VIII – </a:t>
          </a:r>
          <a:r>
            <a:rPr lang="en-US" sz="1400" b="1" dirty="0" err="1" smtClean="0"/>
            <a:t>Détachement</a:t>
          </a:r>
          <a:endParaRPr lang="en-US" sz="1400" b="1" dirty="0"/>
        </a:p>
      </dgm:t>
    </dgm:pt>
    <dgm:pt modelId="{B4CC8B51-65A1-4492-BB1F-0B254062E81E}" type="parTrans" cxnId="{9B74B3D2-4D9E-4D05-83C3-86DB28395DB7}">
      <dgm:prSet/>
      <dgm:spPr/>
      <dgm:t>
        <a:bodyPr/>
        <a:lstStyle/>
        <a:p>
          <a:endParaRPr lang="en-US"/>
        </a:p>
      </dgm:t>
    </dgm:pt>
    <dgm:pt modelId="{23B8CB0B-DF80-49F2-B048-AE7C006ADA95}" type="sibTrans" cxnId="{9B74B3D2-4D9E-4D05-83C3-86DB28395DB7}">
      <dgm:prSet/>
      <dgm:spPr/>
      <dgm:t>
        <a:bodyPr/>
        <a:lstStyle/>
        <a:p>
          <a:endParaRPr lang="en-US"/>
        </a:p>
      </dgm:t>
    </dgm:pt>
    <dgm:pt modelId="{FAABB3D8-D926-4937-8BD6-5012C2CC79BD}">
      <dgm:prSet custT="1"/>
      <dgm:spPr>
        <a:solidFill>
          <a:srgbClr val="B4C4DA"/>
        </a:solidFill>
        <a:ln>
          <a:solidFill>
            <a:srgbClr val="B4C4DA"/>
          </a:solidFill>
        </a:ln>
      </dgm:spPr>
      <dgm:t>
        <a:bodyPr/>
        <a:lstStyle/>
        <a:p>
          <a:r>
            <a:rPr lang="en-US" sz="1400" b="1" dirty="0" smtClean="0"/>
            <a:t>IX – </a:t>
          </a:r>
          <a:r>
            <a:rPr lang="en-US" sz="1400" b="1" dirty="0" err="1" smtClean="0"/>
            <a:t>Sécurité</a:t>
          </a:r>
          <a:r>
            <a:rPr lang="en-US" sz="1400" b="1" dirty="0" smtClean="0"/>
            <a:t> </a:t>
          </a:r>
          <a:r>
            <a:rPr lang="en-US" sz="1400" b="1" dirty="0" err="1" smtClean="0"/>
            <a:t>sociale</a:t>
          </a:r>
          <a:endParaRPr lang="en-US" sz="1400" b="1" dirty="0"/>
        </a:p>
      </dgm:t>
    </dgm:pt>
    <dgm:pt modelId="{FE81238F-D7F9-436F-BE17-D16C0FA6F850}" type="parTrans" cxnId="{3E94F7DB-F8BA-49A2-9357-27F4B899A7E8}">
      <dgm:prSet/>
      <dgm:spPr/>
      <dgm:t>
        <a:bodyPr/>
        <a:lstStyle/>
        <a:p>
          <a:endParaRPr lang="en-US"/>
        </a:p>
      </dgm:t>
    </dgm:pt>
    <dgm:pt modelId="{EC355ADA-0D0E-4D4C-9541-8F73B4D09AB5}" type="sibTrans" cxnId="{3E94F7DB-F8BA-49A2-9357-27F4B899A7E8}">
      <dgm:prSet/>
      <dgm:spPr/>
      <dgm:t>
        <a:bodyPr/>
        <a:lstStyle/>
        <a:p>
          <a:endParaRPr lang="en-US"/>
        </a:p>
      </dgm:t>
    </dgm:pt>
    <dgm:pt modelId="{96849BF4-891F-44FF-94EF-D64D71619068}">
      <dgm:prSet custT="1"/>
      <dgm:spPr/>
      <dgm:t>
        <a:bodyPr/>
        <a:lstStyle/>
        <a:p>
          <a:r>
            <a:rPr lang="en-US" sz="1200" b="0" dirty="0" smtClean="0"/>
            <a:t>FNV c/ Van den Bosch </a:t>
          </a:r>
          <a:r>
            <a:rPr lang="en-US" sz="1200" b="0" dirty="0" err="1" smtClean="0"/>
            <a:t>Transporten</a:t>
          </a:r>
          <a:r>
            <a:rPr lang="en-US" sz="1200" b="0" dirty="0" smtClean="0"/>
            <a:t> BV, Van den Bosch </a:t>
          </a:r>
          <a:r>
            <a:rPr lang="en-US" sz="1200" b="0" dirty="0" err="1" smtClean="0"/>
            <a:t>Transporte</a:t>
          </a:r>
          <a:r>
            <a:rPr lang="en-US" sz="1200" b="0" dirty="0" smtClean="0"/>
            <a:t> GmbH, Silo-Tank </a:t>
          </a:r>
          <a:r>
            <a:rPr lang="en-US" sz="1200" b="0" dirty="0" err="1" smtClean="0"/>
            <a:t>Kft</a:t>
          </a:r>
          <a:r>
            <a:rPr lang="en-US" sz="1200" b="0" dirty="0" smtClean="0"/>
            <a:t>., 01/12/2020, C-815-18</a:t>
          </a:r>
          <a:endParaRPr lang="en-US" sz="1200" dirty="0"/>
        </a:p>
      </dgm:t>
    </dgm:pt>
    <dgm:pt modelId="{B5E18FFC-DE2E-4201-882D-EACBB761C04E}" type="parTrans" cxnId="{90C5F277-EDB7-4B4D-A1B0-A0028E9268F9}">
      <dgm:prSet/>
      <dgm:spPr/>
      <dgm:t>
        <a:bodyPr/>
        <a:lstStyle/>
        <a:p>
          <a:endParaRPr lang="en-US"/>
        </a:p>
      </dgm:t>
    </dgm:pt>
    <dgm:pt modelId="{03D491E8-D218-414B-83A9-62957221065E}" type="sibTrans" cxnId="{90C5F277-EDB7-4B4D-A1B0-A0028E9268F9}">
      <dgm:prSet/>
      <dgm:spPr/>
      <dgm:t>
        <a:bodyPr/>
        <a:lstStyle/>
        <a:p>
          <a:endParaRPr lang="en-US"/>
        </a:p>
      </dgm:t>
    </dgm:pt>
    <dgm:pt modelId="{B68CE7D7-A78F-488E-AE2B-E0A10E5C398E}">
      <dgm:prSet custT="1"/>
      <dgm:spPr/>
      <dgm:t>
        <a:bodyPr/>
        <a:lstStyle/>
        <a:p>
          <a:r>
            <a:rPr lang="fr-CH" sz="1200" dirty="0" smtClean="0"/>
            <a:t>ISS Facility Services NV c/ Sonia </a:t>
          </a:r>
          <a:r>
            <a:rPr lang="fr-CH" sz="1200" dirty="0" err="1" smtClean="0"/>
            <a:t>Govaerts</a:t>
          </a:r>
          <a:r>
            <a:rPr lang="fr-CH" sz="1200" dirty="0" smtClean="0"/>
            <a:t> et </a:t>
          </a:r>
          <a:r>
            <a:rPr lang="fr-CH" sz="1200" dirty="0" err="1" smtClean="0"/>
            <a:t>Atalian</a:t>
          </a:r>
          <a:r>
            <a:rPr lang="fr-CH" sz="1200" dirty="0" smtClean="0"/>
            <a:t> NV, 26/03/2020, C-344/18</a:t>
          </a:r>
          <a:endParaRPr lang="en-US" sz="1200" dirty="0"/>
        </a:p>
      </dgm:t>
    </dgm:pt>
    <dgm:pt modelId="{82C32402-799C-475D-BFDA-FF467EBB0FF6}" type="parTrans" cxnId="{08DF81BF-9061-4A3C-B97C-CD3133014B0E}">
      <dgm:prSet/>
      <dgm:spPr/>
      <dgm:t>
        <a:bodyPr/>
        <a:lstStyle/>
        <a:p>
          <a:endParaRPr lang="en-US"/>
        </a:p>
      </dgm:t>
    </dgm:pt>
    <dgm:pt modelId="{B37F5837-4DDB-48AD-A3B3-C5FF4C8C446A}" type="sibTrans" cxnId="{08DF81BF-9061-4A3C-B97C-CD3133014B0E}">
      <dgm:prSet/>
      <dgm:spPr/>
      <dgm:t>
        <a:bodyPr/>
        <a:lstStyle/>
        <a:p>
          <a:endParaRPr lang="en-US"/>
        </a:p>
      </dgm:t>
    </dgm:pt>
    <dgm:pt modelId="{99E45592-E0C1-4E8C-B300-AA747ABCA937}">
      <dgm:prSet custT="1"/>
      <dgm:spPr>
        <a:noFill/>
        <a:ln>
          <a:noFill/>
        </a:ln>
      </dgm:spPr>
      <dgm:t>
        <a:bodyPr/>
        <a:lstStyle/>
        <a:p>
          <a:r>
            <a:rPr lang="en-US" sz="1200" b="0" dirty="0" smtClean="0"/>
            <a:t>Bouygues </a:t>
          </a:r>
          <a:r>
            <a:rPr lang="en-US" sz="1200" b="0" dirty="0" err="1" smtClean="0"/>
            <a:t>Travaux</a:t>
          </a:r>
          <a:r>
            <a:rPr lang="en-US" sz="1200" b="0" dirty="0" smtClean="0"/>
            <a:t> Publics </a:t>
          </a:r>
          <a:r>
            <a:rPr lang="en-US" sz="1200" b="0" dirty="0" err="1" smtClean="0"/>
            <a:t>e.a</a:t>
          </a:r>
          <a:r>
            <a:rPr lang="en-US" sz="1200" b="0" dirty="0" smtClean="0"/>
            <a:t>. 14/05/2020, C-17/19</a:t>
          </a:r>
          <a:endParaRPr lang="en-US" sz="1200" b="0" dirty="0"/>
        </a:p>
      </dgm:t>
    </dgm:pt>
    <dgm:pt modelId="{F5A2E5B0-CF56-41A7-BC57-59F2833A46C0}" type="parTrans" cxnId="{728EB82C-4957-4197-8BD3-63D209C56FF4}">
      <dgm:prSet/>
      <dgm:spPr/>
      <dgm:t>
        <a:bodyPr/>
        <a:lstStyle/>
        <a:p>
          <a:endParaRPr lang="en-US"/>
        </a:p>
      </dgm:t>
    </dgm:pt>
    <dgm:pt modelId="{B75B7702-C4AE-4DBC-9707-EF7261B00D3C}" type="sibTrans" cxnId="{728EB82C-4957-4197-8BD3-63D209C56FF4}">
      <dgm:prSet/>
      <dgm:spPr/>
      <dgm:t>
        <a:bodyPr/>
        <a:lstStyle/>
        <a:p>
          <a:endParaRPr lang="en-US"/>
        </a:p>
      </dgm:t>
    </dgm:pt>
    <dgm:pt modelId="{4A04F1E4-BB4B-44DC-9A51-BB0F045D3AE3}" type="pres">
      <dgm:prSet presAssocID="{97379C18-E023-4F73-B835-F284602FAB8C}" presName="linear" presStyleCnt="0">
        <dgm:presLayoutVars>
          <dgm:animLvl val="lvl"/>
          <dgm:resizeHandles val="exact"/>
        </dgm:presLayoutVars>
      </dgm:prSet>
      <dgm:spPr/>
      <dgm:t>
        <a:bodyPr/>
        <a:lstStyle/>
        <a:p>
          <a:endParaRPr lang="en-US"/>
        </a:p>
      </dgm:t>
    </dgm:pt>
    <dgm:pt modelId="{68614711-C600-4627-9737-8D73734EE9F8}" type="pres">
      <dgm:prSet presAssocID="{D4FB5B04-9675-4900-8D63-BD4139AA9D94}" presName="parentText" presStyleLbl="node1" presStyleIdx="0" presStyleCnt="5" custScaleY="51975">
        <dgm:presLayoutVars>
          <dgm:chMax val="0"/>
          <dgm:bulletEnabled val="1"/>
        </dgm:presLayoutVars>
      </dgm:prSet>
      <dgm:spPr/>
      <dgm:t>
        <a:bodyPr/>
        <a:lstStyle/>
        <a:p>
          <a:endParaRPr lang="en-US"/>
        </a:p>
      </dgm:t>
    </dgm:pt>
    <dgm:pt modelId="{2B58372F-B375-4DE6-A7F1-4F4F8C0E6B21}" type="pres">
      <dgm:prSet presAssocID="{D4FB5B04-9675-4900-8D63-BD4139AA9D94}" presName="childText" presStyleLbl="revTx" presStyleIdx="0" presStyleCnt="5" custScaleY="89810" custLinFactNeighborY="-11343">
        <dgm:presLayoutVars>
          <dgm:bulletEnabled val="1"/>
        </dgm:presLayoutVars>
      </dgm:prSet>
      <dgm:spPr/>
      <dgm:t>
        <a:bodyPr/>
        <a:lstStyle/>
        <a:p>
          <a:endParaRPr lang="en-US"/>
        </a:p>
      </dgm:t>
    </dgm:pt>
    <dgm:pt modelId="{F4D76374-CF57-4E91-8636-01A8F4846748}" type="pres">
      <dgm:prSet presAssocID="{BC36B9D1-A092-44B9-8A76-B3C026EE6504}" presName="parentText" presStyleLbl="node1" presStyleIdx="1" presStyleCnt="5" custScaleY="53419" custLinFactNeighborY="-33860">
        <dgm:presLayoutVars>
          <dgm:chMax val="0"/>
          <dgm:bulletEnabled val="1"/>
        </dgm:presLayoutVars>
      </dgm:prSet>
      <dgm:spPr/>
      <dgm:t>
        <a:bodyPr/>
        <a:lstStyle/>
        <a:p>
          <a:endParaRPr lang="en-US"/>
        </a:p>
      </dgm:t>
    </dgm:pt>
    <dgm:pt modelId="{DA77BA0B-DCEC-485E-A7AD-D0A6DF293E66}" type="pres">
      <dgm:prSet presAssocID="{BC36B9D1-A092-44B9-8A76-B3C026EE6504}" presName="childText" presStyleLbl="revTx" presStyleIdx="1" presStyleCnt="5" custScaleY="107614" custLinFactNeighborY="-23585">
        <dgm:presLayoutVars>
          <dgm:bulletEnabled val="1"/>
        </dgm:presLayoutVars>
      </dgm:prSet>
      <dgm:spPr/>
      <dgm:t>
        <a:bodyPr/>
        <a:lstStyle/>
        <a:p>
          <a:endParaRPr lang="en-US"/>
        </a:p>
      </dgm:t>
    </dgm:pt>
    <dgm:pt modelId="{386D8BAB-D3C6-40DE-9011-A800FC532E1A}" type="pres">
      <dgm:prSet presAssocID="{73FE778A-342B-4788-9F7B-C8934399FEBA}" presName="parentText" presStyleLbl="node1" presStyleIdx="2" presStyleCnt="5" custScaleY="53419" custLinFactNeighborY="-32275">
        <dgm:presLayoutVars>
          <dgm:chMax val="0"/>
          <dgm:bulletEnabled val="1"/>
        </dgm:presLayoutVars>
      </dgm:prSet>
      <dgm:spPr/>
      <dgm:t>
        <a:bodyPr/>
        <a:lstStyle/>
        <a:p>
          <a:endParaRPr lang="en-US"/>
        </a:p>
      </dgm:t>
    </dgm:pt>
    <dgm:pt modelId="{2E6CAB02-E309-4F5E-BBC1-1E2288E401DB}" type="pres">
      <dgm:prSet presAssocID="{73FE778A-342B-4788-9F7B-C8934399FEBA}" presName="childText" presStyleLbl="revTx" presStyleIdx="2" presStyleCnt="5" custScaleY="87821" custLinFactNeighborY="-17150">
        <dgm:presLayoutVars>
          <dgm:bulletEnabled val="1"/>
        </dgm:presLayoutVars>
      </dgm:prSet>
      <dgm:spPr/>
      <dgm:t>
        <a:bodyPr/>
        <a:lstStyle/>
        <a:p>
          <a:endParaRPr lang="en-US"/>
        </a:p>
      </dgm:t>
    </dgm:pt>
    <dgm:pt modelId="{2FE844C3-71A8-4FF3-8D51-A7574D8DEF01}" type="pres">
      <dgm:prSet presAssocID="{AE9B4E68-E4B2-433B-BB86-B33C98EF834B}" presName="parentText" presStyleLbl="node1" presStyleIdx="3" presStyleCnt="5" custScaleY="53419" custLinFactNeighborY="-60254">
        <dgm:presLayoutVars>
          <dgm:chMax val="0"/>
          <dgm:bulletEnabled val="1"/>
        </dgm:presLayoutVars>
      </dgm:prSet>
      <dgm:spPr/>
      <dgm:t>
        <a:bodyPr/>
        <a:lstStyle/>
        <a:p>
          <a:endParaRPr lang="en-US"/>
        </a:p>
      </dgm:t>
    </dgm:pt>
    <dgm:pt modelId="{7C6E8FA4-0AB2-4500-99B3-02C637C15825}" type="pres">
      <dgm:prSet presAssocID="{AE9B4E68-E4B2-433B-BB86-B33C98EF834B}" presName="childText" presStyleLbl="revTx" presStyleIdx="3" presStyleCnt="5" custScaleY="64771" custLinFactNeighborY="-42410">
        <dgm:presLayoutVars>
          <dgm:bulletEnabled val="1"/>
        </dgm:presLayoutVars>
      </dgm:prSet>
      <dgm:spPr/>
      <dgm:t>
        <a:bodyPr/>
        <a:lstStyle/>
        <a:p>
          <a:endParaRPr lang="en-US"/>
        </a:p>
      </dgm:t>
    </dgm:pt>
    <dgm:pt modelId="{19F91CFA-326B-47DB-A021-28CB4C561A8C}" type="pres">
      <dgm:prSet presAssocID="{FAABB3D8-D926-4937-8BD6-5012C2CC79BD}" presName="parentText" presStyleLbl="node1" presStyleIdx="4" presStyleCnt="5" custScaleY="53419" custLinFactNeighborY="-46610">
        <dgm:presLayoutVars>
          <dgm:chMax val="0"/>
          <dgm:bulletEnabled val="1"/>
        </dgm:presLayoutVars>
      </dgm:prSet>
      <dgm:spPr/>
      <dgm:t>
        <a:bodyPr/>
        <a:lstStyle/>
        <a:p>
          <a:endParaRPr lang="en-US"/>
        </a:p>
      </dgm:t>
    </dgm:pt>
    <dgm:pt modelId="{BB7237E2-5772-47F8-96DE-DA598FC6AB77}" type="pres">
      <dgm:prSet presAssocID="{FAABB3D8-D926-4937-8BD6-5012C2CC79BD}" presName="childText" presStyleLbl="revTx" presStyleIdx="4" presStyleCnt="5" custScaleY="93591" custLinFactNeighborY="-32405">
        <dgm:presLayoutVars>
          <dgm:bulletEnabled val="1"/>
        </dgm:presLayoutVars>
      </dgm:prSet>
      <dgm:spPr/>
      <dgm:t>
        <a:bodyPr/>
        <a:lstStyle/>
        <a:p>
          <a:endParaRPr lang="en-US"/>
        </a:p>
      </dgm:t>
    </dgm:pt>
  </dgm:ptLst>
  <dgm:cxnLst>
    <dgm:cxn modelId="{65AEE6B9-6742-4BA6-AEAB-0163A2DB560D}" type="presOf" srcId="{AE9B4E68-E4B2-433B-BB86-B33C98EF834B}" destId="{2FE844C3-71A8-4FF3-8D51-A7574D8DEF01}" srcOrd="0" destOrd="0" presId="urn:microsoft.com/office/officeart/2005/8/layout/vList2"/>
    <dgm:cxn modelId="{AB00B7BA-D8ED-4717-A2B0-E27EC4D634ED}" type="presOf" srcId="{97379C18-E023-4F73-B835-F284602FAB8C}" destId="{4A04F1E4-BB4B-44DC-9A51-BB0F045D3AE3}" srcOrd="0" destOrd="0" presId="urn:microsoft.com/office/officeart/2005/8/layout/vList2"/>
    <dgm:cxn modelId="{22DB2850-CEB1-413C-A1B5-7402710F9E82}" type="presOf" srcId="{7E1A2C6D-B9F2-4604-AE65-96B85D363003}" destId="{DA77BA0B-DCEC-485E-A7AD-D0A6DF293E66}" srcOrd="0" destOrd="0" presId="urn:microsoft.com/office/officeart/2005/8/layout/vList2"/>
    <dgm:cxn modelId="{90C5F277-EDB7-4B4D-A1B0-A0028E9268F9}" srcId="{AE9B4E68-E4B2-433B-BB86-B33C98EF834B}" destId="{96849BF4-891F-44FF-94EF-D64D71619068}" srcOrd="0" destOrd="0" parTransId="{B5E18FFC-DE2E-4201-882D-EACBB761C04E}" sibTransId="{03D491E8-D218-414B-83A9-62957221065E}"/>
    <dgm:cxn modelId="{346799BA-D29D-466D-AA47-3D41532B6EBA}" type="presOf" srcId="{73FE778A-342B-4788-9F7B-C8934399FEBA}" destId="{386D8BAB-D3C6-40DE-9011-A800FC532E1A}" srcOrd="0" destOrd="0" presId="urn:microsoft.com/office/officeart/2005/8/layout/vList2"/>
    <dgm:cxn modelId="{C0C098E1-0E2C-476A-B2E1-C650A07580F9}" srcId="{D4FB5B04-9675-4900-8D63-BD4139AA9D94}" destId="{F469E532-3B9C-4E3A-BEBF-41FC915831BC}" srcOrd="0" destOrd="0" parTransId="{E822EE1D-9F29-4F4C-96BD-439947BD80FB}" sibTransId="{BD9B63EC-C56C-454C-BBBA-B6E066A05DAF}"/>
    <dgm:cxn modelId="{7E4896AF-4A3B-4B8E-9A0A-D58153D25EA8}" type="presOf" srcId="{FAABB3D8-D926-4937-8BD6-5012C2CC79BD}" destId="{19F91CFA-326B-47DB-A021-28CB4C561A8C}" srcOrd="0" destOrd="0" presId="urn:microsoft.com/office/officeart/2005/8/layout/vList2"/>
    <dgm:cxn modelId="{4CA0AB6F-1FA0-4181-84D7-36F37C420B6E}" type="presOf" srcId="{F469E532-3B9C-4E3A-BEBF-41FC915831BC}" destId="{2B58372F-B375-4DE6-A7F1-4F4F8C0E6B21}" srcOrd="0" destOrd="0" presId="urn:microsoft.com/office/officeart/2005/8/layout/vList2"/>
    <dgm:cxn modelId="{F5AF3507-5FF3-47F9-9C15-BCC928134EA2}" type="presOf" srcId="{B68CE7D7-A78F-488E-AE2B-E0A10E5C398E}" destId="{DA77BA0B-DCEC-485E-A7AD-D0A6DF293E66}" srcOrd="0" destOrd="1" presId="urn:microsoft.com/office/officeart/2005/8/layout/vList2"/>
    <dgm:cxn modelId="{728EB82C-4957-4197-8BD3-63D209C56FF4}" srcId="{FAABB3D8-D926-4937-8BD6-5012C2CC79BD}" destId="{99E45592-E0C1-4E8C-B300-AA747ABCA937}" srcOrd="0" destOrd="0" parTransId="{F5A2E5B0-CF56-41A7-BC57-59F2833A46C0}" sibTransId="{B75B7702-C4AE-4DBC-9707-EF7261B00D3C}"/>
    <dgm:cxn modelId="{0A49235F-C954-45F0-A46E-2B3D990964D3}" type="presOf" srcId="{BC36B9D1-A092-44B9-8A76-B3C026EE6504}" destId="{F4D76374-CF57-4E91-8636-01A8F4846748}" srcOrd="0" destOrd="0" presId="urn:microsoft.com/office/officeart/2005/8/layout/vList2"/>
    <dgm:cxn modelId="{9B74B3D2-4D9E-4D05-83C3-86DB28395DB7}" srcId="{97379C18-E023-4F73-B835-F284602FAB8C}" destId="{AE9B4E68-E4B2-433B-BB86-B33C98EF834B}" srcOrd="3" destOrd="0" parTransId="{B4CC8B51-65A1-4492-BB1F-0B254062E81E}" sibTransId="{23B8CB0B-DF80-49F2-B048-AE7C006ADA95}"/>
    <dgm:cxn modelId="{F8D8ECC3-ECBD-4A02-A64B-C19EE9D85668}" srcId="{97379C18-E023-4F73-B835-F284602FAB8C}" destId="{73FE778A-342B-4788-9F7B-C8934399FEBA}" srcOrd="2" destOrd="0" parTransId="{6EFE982C-96DE-4A92-948D-5988FCFA94E7}" sibTransId="{1162DFA9-E743-4264-A4E8-32D07CBCAF9C}"/>
    <dgm:cxn modelId="{BF19EF7C-C670-4A06-B379-8F8FA2784737}" srcId="{BC36B9D1-A092-44B9-8A76-B3C026EE6504}" destId="{7E1A2C6D-B9F2-4604-AE65-96B85D363003}" srcOrd="0" destOrd="0" parTransId="{AAEF1AD2-A1D6-4165-AF44-F2231CEC1499}" sibTransId="{4EE189B7-E0EC-436A-B89E-E5E46030A58B}"/>
    <dgm:cxn modelId="{7A1C8E65-212C-41EB-8BFD-64BB93EE155E}" type="presOf" srcId="{99E45592-E0C1-4E8C-B300-AA747ABCA937}" destId="{BB7237E2-5772-47F8-96DE-DA598FC6AB77}" srcOrd="0" destOrd="0" presId="urn:microsoft.com/office/officeart/2005/8/layout/vList2"/>
    <dgm:cxn modelId="{93516DEF-4597-42E2-A729-4D1A5B5D2F9A}" type="presOf" srcId="{96849BF4-891F-44FF-94EF-D64D71619068}" destId="{7C6E8FA4-0AB2-4500-99B3-02C637C15825}" srcOrd="0" destOrd="0" presId="urn:microsoft.com/office/officeart/2005/8/layout/vList2"/>
    <dgm:cxn modelId="{08DF81BF-9061-4A3C-B97C-CD3133014B0E}" srcId="{BC36B9D1-A092-44B9-8A76-B3C026EE6504}" destId="{B68CE7D7-A78F-488E-AE2B-E0A10E5C398E}" srcOrd="1" destOrd="0" parTransId="{82C32402-799C-475D-BFDA-FF467EBB0FF6}" sibTransId="{B37F5837-4DDB-48AD-A3B3-C5FF4C8C446A}"/>
    <dgm:cxn modelId="{8D343E2B-24E7-4EBF-9B49-25B2DF17DDEA}" srcId="{97379C18-E023-4F73-B835-F284602FAB8C}" destId="{D4FB5B04-9675-4900-8D63-BD4139AA9D94}" srcOrd="0" destOrd="0" parTransId="{C56FD126-C276-4921-B9FE-059C976441DC}" sibTransId="{F867B7EE-18DD-47B5-AB49-DA81495B5F3D}"/>
    <dgm:cxn modelId="{A13168D9-4D18-4080-8123-E629753DC1B3}" type="presOf" srcId="{D4FB5B04-9675-4900-8D63-BD4139AA9D94}" destId="{68614711-C600-4627-9737-8D73734EE9F8}" srcOrd="0" destOrd="0" presId="urn:microsoft.com/office/officeart/2005/8/layout/vList2"/>
    <dgm:cxn modelId="{3E94F7DB-F8BA-49A2-9357-27F4B899A7E8}" srcId="{97379C18-E023-4F73-B835-F284602FAB8C}" destId="{FAABB3D8-D926-4937-8BD6-5012C2CC79BD}" srcOrd="4" destOrd="0" parTransId="{FE81238F-D7F9-436F-BE17-D16C0FA6F850}" sibTransId="{EC355ADA-0D0E-4D4C-9541-8F73B4D09AB5}"/>
    <dgm:cxn modelId="{4FE1900F-4554-4CD1-A5DD-CEAF26559ABF}" srcId="{73FE778A-342B-4788-9F7B-C8934399FEBA}" destId="{13E63906-274E-4FAE-ADA8-C23DB95C9000}" srcOrd="0" destOrd="0" parTransId="{E75FAA16-AFAB-49B9-8559-F45F0751B062}" sibTransId="{BE4C6CFE-2E76-4E02-8D74-0D4D2B2B8135}"/>
    <dgm:cxn modelId="{D6518CCB-6755-401A-B41A-80B0F7CC3438}" type="presOf" srcId="{13E63906-274E-4FAE-ADA8-C23DB95C9000}" destId="{2E6CAB02-E309-4F5E-BBC1-1E2288E401DB}" srcOrd="0" destOrd="0" presId="urn:microsoft.com/office/officeart/2005/8/layout/vList2"/>
    <dgm:cxn modelId="{3BCB24CC-0E99-4C7E-8CAE-B86CE3CC9CFD}" srcId="{97379C18-E023-4F73-B835-F284602FAB8C}" destId="{BC36B9D1-A092-44B9-8A76-B3C026EE6504}" srcOrd="1" destOrd="0" parTransId="{5139AB82-98B8-4D4B-8760-8FDF1966E157}" sibTransId="{5B2AFDC7-A314-4DEE-A604-9709F7CA8052}"/>
    <dgm:cxn modelId="{D86E7F58-5224-4D8E-A773-6C5452A64D48}" type="presParOf" srcId="{4A04F1E4-BB4B-44DC-9A51-BB0F045D3AE3}" destId="{68614711-C600-4627-9737-8D73734EE9F8}" srcOrd="0" destOrd="0" presId="urn:microsoft.com/office/officeart/2005/8/layout/vList2"/>
    <dgm:cxn modelId="{56DC972B-041C-42A7-A39E-34E82D106188}" type="presParOf" srcId="{4A04F1E4-BB4B-44DC-9A51-BB0F045D3AE3}" destId="{2B58372F-B375-4DE6-A7F1-4F4F8C0E6B21}" srcOrd="1" destOrd="0" presId="urn:microsoft.com/office/officeart/2005/8/layout/vList2"/>
    <dgm:cxn modelId="{E4DAA316-49BA-4D81-BECC-56A312E21407}" type="presParOf" srcId="{4A04F1E4-BB4B-44DC-9A51-BB0F045D3AE3}" destId="{F4D76374-CF57-4E91-8636-01A8F4846748}" srcOrd="2" destOrd="0" presId="urn:microsoft.com/office/officeart/2005/8/layout/vList2"/>
    <dgm:cxn modelId="{0D453446-B8C4-47AC-AD3D-42DCDE223B21}" type="presParOf" srcId="{4A04F1E4-BB4B-44DC-9A51-BB0F045D3AE3}" destId="{DA77BA0B-DCEC-485E-A7AD-D0A6DF293E66}" srcOrd="3" destOrd="0" presId="urn:microsoft.com/office/officeart/2005/8/layout/vList2"/>
    <dgm:cxn modelId="{AB736E13-CA1F-4619-BA69-A27AA6021F60}" type="presParOf" srcId="{4A04F1E4-BB4B-44DC-9A51-BB0F045D3AE3}" destId="{386D8BAB-D3C6-40DE-9011-A800FC532E1A}" srcOrd="4" destOrd="0" presId="urn:microsoft.com/office/officeart/2005/8/layout/vList2"/>
    <dgm:cxn modelId="{17FBFE8E-17CA-4032-A5D4-652E295F6A81}" type="presParOf" srcId="{4A04F1E4-BB4B-44DC-9A51-BB0F045D3AE3}" destId="{2E6CAB02-E309-4F5E-BBC1-1E2288E401DB}" srcOrd="5" destOrd="0" presId="urn:microsoft.com/office/officeart/2005/8/layout/vList2"/>
    <dgm:cxn modelId="{23D16248-FEFB-48EA-A76D-C9E61CBD327A}" type="presParOf" srcId="{4A04F1E4-BB4B-44DC-9A51-BB0F045D3AE3}" destId="{2FE844C3-71A8-4FF3-8D51-A7574D8DEF01}" srcOrd="6" destOrd="0" presId="urn:microsoft.com/office/officeart/2005/8/layout/vList2"/>
    <dgm:cxn modelId="{0C44BB41-BD28-4B0B-AAAD-3058D1C90CCC}" type="presParOf" srcId="{4A04F1E4-BB4B-44DC-9A51-BB0F045D3AE3}" destId="{7C6E8FA4-0AB2-4500-99B3-02C637C15825}" srcOrd="7" destOrd="0" presId="urn:microsoft.com/office/officeart/2005/8/layout/vList2"/>
    <dgm:cxn modelId="{B26DAB9F-92FF-4474-B142-A5C9F3E02A00}" type="presParOf" srcId="{4A04F1E4-BB4B-44DC-9A51-BB0F045D3AE3}" destId="{19F91CFA-326B-47DB-A021-28CB4C561A8C}" srcOrd="8" destOrd="0" presId="urn:microsoft.com/office/officeart/2005/8/layout/vList2"/>
    <dgm:cxn modelId="{FC493A26-6E09-452B-BD35-DAAA4C0ECA41}" type="presParOf" srcId="{4A04F1E4-BB4B-44DC-9A51-BB0F045D3AE3}" destId="{BB7237E2-5772-47F8-96DE-DA598FC6AB7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it-IT" sz="1200" b="1" dirty="0" smtClean="0">
              <a:solidFill>
                <a:schemeClr val="bg1"/>
              </a:solidFill>
            </a:rPr>
            <a:t>WN c/ Land </a:t>
          </a:r>
          <a:r>
            <a:rPr lang="it-IT" sz="1200" b="1" dirty="0" err="1" smtClean="0">
              <a:solidFill>
                <a:schemeClr val="bg1"/>
              </a:solidFill>
            </a:rPr>
            <a:t>Niedersachen</a:t>
          </a:r>
          <a:r>
            <a:rPr lang="it-IT" sz="1200" b="1" dirty="0" smtClean="0">
              <a:solidFill>
                <a:schemeClr val="bg1"/>
              </a:solidFill>
            </a:rPr>
            <a:t>, </a:t>
          </a:r>
          <a:r>
            <a:rPr lang="it-IT" sz="1200" b="0" dirty="0" smtClean="0">
              <a:solidFill>
                <a:schemeClr val="bg1"/>
              </a:solidFill>
            </a:rPr>
            <a:t>23/04/2020, C-710/18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it-IT" sz="1200" b="1" dirty="0" smtClean="0">
              <a:solidFill>
                <a:schemeClr val="bg1"/>
              </a:solidFill>
            </a:rPr>
            <a:t>WN c/ Land </a:t>
          </a:r>
          <a:r>
            <a:rPr lang="it-IT" sz="1200" b="1" dirty="0" err="1" smtClean="0">
              <a:solidFill>
                <a:schemeClr val="bg1"/>
              </a:solidFill>
            </a:rPr>
            <a:t>Niedersachen</a:t>
          </a:r>
          <a:r>
            <a:rPr lang="it-IT" sz="1200" b="1" dirty="0" smtClean="0">
              <a:solidFill>
                <a:schemeClr val="bg1"/>
              </a:solidFill>
            </a:rPr>
            <a:t>, </a:t>
          </a:r>
          <a:r>
            <a:rPr lang="it-IT" sz="1200" b="0" dirty="0" smtClean="0">
              <a:solidFill>
                <a:schemeClr val="bg1"/>
              </a:solidFill>
            </a:rPr>
            <a:t>23/04/2020, C-710/18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79B2C6"/>
        </a:solidFill>
      </dgm:spPr>
      <dgm:t>
        <a:bodyPr/>
        <a:lstStyle/>
        <a:p>
          <a:pPr marL="85725" indent="0" algn="l"/>
          <a:r>
            <a:rPr lang="it-IT" sz="1200" b="1" dirty="0" smtClean="0">
              <a:solidFill>
                <a:schemeClr val="bg1"/>
              </a:solidFill>
            </a:rPr>
            <a:t>WN c/ Land </a:t>
          </a:r>
          <a:r>
            <a:rPr lang="it-IT" sz="1200" b="1" dirty="0" err="1" smtClean="0">
              <a:solidFill>
                <a:schemeClr val="bg1"/>
              </a:solidFill>
            </a:rPr>
            <a:t>Niedersachen</a:t>
          </a:r>
          <a:r>
            <a:rPr lang="it-IT" sz="1200" b="1" dirty="0" smtClean="0">
              <a:solidFill>
                <a:schemeClr val="bg1"/>
              </a:solidFill>
            </a:rPr>
            <a:t>, </a:t>
          </a:r>
          <a:r>
            <a:rPr lang="it-IT" sz="1200" b="0" dirty="0" smtClean="0">
              <a:solidFill>
                <a:schemeClr val="bg1"/>
              </a:solidFill>
            </a:rPr>
            <a:t>23/04/2020, C-710/18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43B8D5"/>
        </a:solidFill>
        <a:ln>
          <a:solidFill>
            <a:srgbClr val="00B8C8"/>
          </a:solidFill>
        </a:ln>
      </dgm:spPr>
      <dgm:t>
        <a:bodyPr/>
        <a:lstStyle/>
        <a:p>
          <a:endParaRPr lang="en-US" sz="1200" b="1" dirty="0" smtClean="0">
            <a:solidFill>
              <a:schemeClr val="bg1"/>
            </a:solidFill>
          </a:endParaRPr>
        </a:p>
        <a:p>
          <a:pPr marL="85725" indent="0"/>
          <a:r>
            <a:rPr lang="en-GB" sz="1200" b="1" dirty="0" smtClean="0"/>
            <a:t>QH c/</a:t>
          </a:r>
          <a:r>
            <a:rPr lang="en-GB" sz="1200" b="1" dirty="0" err="1" smtClean="0"/>
            <a:t>Varhoven</a:t>
          </a:r>
          <a:r>
            <a:rPr lang="en-GB" sz="1200" b="1" dirty="0" smtClean="0"/>
            <a:t> </a:t>
          </a:r>
          <a:r>
            <a:rPr lang="en-GB" sz="1200" b="1" dirty="0" err="1" smtClean="0"/>
            <a:t>kasatsionen</a:t>
          </a:r>
          <a:r>
            <a:rPr lang="en-GB" sz="1200" b="1" dirty="0" smtClean="0"/>
            <a:t> sad </a:t>
          </a:r>
          <a:r>
            <a:rPr lang="en-GB" sz="1200" b="1" dirty="0" err="1" smtClean="0"/>
            <a:t>na</a:t>
          </a:r>
          <a:r>
            <a:rPr lang="en-GB" sz="1200" b="1" dirty="0" smtClean="0"/>
            <a:t> </a:t>
          </a:r>
          <a:r>
            <a:rPr lang="en-GB" sz="1200" b="1" dirty="0" err="1" smtClean="0"/>
            <a:t>Republika</a:t>
          </a:r>
          <a:r>
            <a:rPr lang="en-GB" sz="1200" b="1" dirty="0" smtClean="0"/>
            <a:t> Bulgaria et </a:t>
          </a:r>
          <a:r>
            <a:rPr lang="it-IT" sz="1200" b="1" dirty="0" smtClean="0"/>
            <a:t>CV c/</a:t>
          </a:r>
          <a:r>
            <a:rPr lang="it-IT" sz="1200" b="1" dirty="0" err="1" smtClean="0"/>
            <a:t>Iccrea</a:t>
          </a:r>
          <a:r>
            <a:rPr lang="it-IT" sz="1200" b="1" dirty="0" smtClean="0"/>
            <a:t> Banca </a:t>
          </a:r>
          <a:r>
            <a:rPr lang="it-IT" sz="1200" b="1" dirty="0" err="1" smtClean="0"/>
            <a:t>SpA</a:t>
          </a:r>
          <a:r>
            <a:rPr lang="it-IT" sz="1200" dirty="0" smtClean="0"/>
            <a:t>, </a:t>
          </a:r>
        </a:p>
        <a:p>
          <a:pPr marL="85725" indent="0"/>
          <a:r>
            <a:rPr lang="en-GB" sz="1200" dirty="0" smtClean="0"/>
            <a:t>25/06/2020, C-762/18 &amp; </a:t>
          </a:r>
          <a:r>
            <a:rPr lang="it-IT" sz="1200" dirty="0" smtClean="0"/>
            <a:t>C-37/19</a:t>
          </a:r>
          <a:endParaRPr lang="en-US" sz="1200" b="0" dirty="0" smtClean="0">
            <a:solidFill>
              <a:schemeClr val="bg1"/>
            </a:solidFill>
          </a:endParaRP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43B8D5"/>
        </a:solidFill>
      </dgm:spPr>
      <dgm:t>
        <a:bodyPr/>
        <a:lstStyle/>
        <a:p>
          <a:endParaRPr lang="en-US" sz="1200" b="1" dirty="0" smtClean="0">
            <a:solidFill>
              <a:schemeClr val="bg1"/>
            </a:solidFill>
          </a:endParaRPr>
        </a:p>
        <a:p>
          <a:pPr marL="85725" indent="0"/>
          <a:r>
            <a:rPr lang="en-GB" sz="1200" b="1" dirty="0" smtClean="0"/>
            <a:t>QH c/</a:t>
          </a:r>
          <a:r>
            <a:rPr lang="en-GB" sz="1200" b="1" dirty="0" err="1" smtClean="0"/>
            <a:t>Varhoven</a:t>
          </a:r>
          <a:r>
            <a:rPr lang="en-GB" sz="1200" b="1" dirty="0" smtClean="0"/>
            <a:t> </a:t>
          </a:r>
          <a:r>
            <a:rPr lang="en-GB" sz="1200" b="1" dirty="0" err="1" smtClean="0"/>
            <a:t>kasatsionen</a:t>
          </a:r>
          <a:r>
            <a:rPr lang="en-GB" sz="1200" b="1" dirty="0" smtClean="0"/>
            <a:t> sad </a:t>
          </a:r>
          <a:r>
            <a:rPr lang="en-GB" sz="1200" b="1" dirty="0" err="1" smtClean="0"/>
            <a:t>na</a:t>
          </a:r>
          <a:r>
            <a:rPr lang="en-GB" sz="1200" b="1" dirty="0" smtClean="0"/>
            <a:t> </a:t>
          </a:r>
          <a:r>
            <a:rPr lang="en-GB" sz="1200" b="1" dirty="0" err="1" smtClean="0"/>
            <a:t>Republika</a:t>
          </a:r>
          <a:r>
            <a:rPr lang="en-GB" sz="1200" b="1" dirty="0" smtClean="0"/>
            <a:t> Bulgaria et </a:t>
          </a:r>
          <a:r>
            <a:rPr lang="it-IT" sz="1200" b="1" dirty="0" smtClean="0"/>
            <a:t>CV c/</a:t>
          </a:r>
          <a:r>
            <a:rPr lang="it-IT" sz="1200" b="1" dirty="0" err="1" smtClean="0"/>
            <a:t>Iccrea</a:t>
          </a:r>
          <a:r>
            <a:rPr lang="it-IT" sz="1200" b="1" dirty="0" smtClean="0"/>
            <a:t> Banca </a:t>
          </a:r>
          <a:r>
            <a:rPr lang="it-IT" sz="1200" b="1" dirty="0" err="1" smtClean="0"/>
            <a:t>SpA</a:t>
          </a:r>
          <a:r>
            <a:rPr lang="it-IT" sz="1200" dirty="0" smtClean="0"/>
            <a:t>, </a:t>
          </a:r>
        </a:p>
        <a:p>
          <a:pPr marL="85725" indent="0"/>
          <a:r>
            <a:rPr lang="en-GB" sz="1200" dirty="0" smtClean="0"/>
            <a:t>25/06/2020, C-762/18 &amp; </a:t>
          </a:r>
          <a:r>
            <a:rPr lang="it-IT" sz="1200" dirty="0" smtClean="0"/>
            <a:t>C-37/19</a:t>
          </a:r>
          <a:endParaRPr lang="en-US" sz="1200" b="0" dirty="0" smtClean="0">
            <a:solidFill>
              <a:schemeClr val="bg1"/>
            </a:solidFill>
          </a:endParaRP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43B8D5"/>
        </a:solidFill>
      </dgm:spPr>
      <dgm:t>
        <a:bodyPr/>
        <a:lstStyle/>
        <a:p>
          <a:endParaRPr lang="en-US" sz="1200" b="1" dirty="0" smtClean="0">
            <a:solidFill>
              <a:schemeClr val="bg1"/>
            </a:solidFill>
          </a:endParaRPr>
        </a:p>
        <a:p>
          <a:pPr marL="85725" indent="0"/>
          <a:r>
            <a:rPr lang="en-GB" sz="1200" b="1" dirty="0" smtClean="0"/>
            <a:t>QH c/</a:t>
          </a:r>
          <a:r>
            <a:rPr lang="en-GB" sz="1200" b="1" dirty="0" err="1" smtClean="0"/>
            <a:t>Varhoven</a:t>
          </a:r>
          <a:r>
            <a:rPr lang="en-GB" sz="1200" b="1" dirty="0" smtClean="0"/>
            <a:t> </a:t>
          </a:r>
          <a:r>
            <a:rPr lang="en-GB" sz="1200" b="1" dirty="0" err="1" smtClean="0"/>
            <a:t>kasatsionen</a:t>
          </a:r>
          <a:r>
            <a:rPr lang="en-GB" sz="1200" b="1" dirty="0" smtClean="0"/>
            <a:t> sad </a:t>
          </a:r>
          <a:r>
            <a:rPr lang="en-GB" sz="1200" b="1" dirty="0" err="1" smtClean="0"/>
            <a:t>na</a:t>
          </a:r>
          <a:r>
            <a:rPr lang="en-GB" sz="1200" b="1" dirty="0" smtClean="0"/>
            <a:t> </a:t>
          </a:r>
          <a:r>
            <a:rPr lang="en-GB" sz="1200" b="1" dirty="0" err="1" smtClean="0"/>
            <a:t>Republika</a:t>
          </a:r>
          <a:r>
            <a:rPr lang="en-GB" sz="1200" b="1" dirty="0" smtClean="0"/>
            <a:t> Bulgaria et </a:t>
          </a:r>
          <a:r>
            <a:rPr lang="it-IT" sz="1200" b="1" dirty="0" smtClean="0"/>
            <a:t>CV c/</a:t>
          </a:r>
          <a:r>
            <a:rPr lang="it-IT" sz="1200" b="1" dirty="0" err="1" smtClean="0"/>
            <a:t>Iccrea</a:t>
          </a:r>
          <a:r>
            <a:rPr lang="it-IT" sz="1200" b="1" dirty="0" smtClean="0"/>
            <a:t> Banca </a:t>
          </a:r>
          <a:r>
            <a:rPr lang="it-IT" sz="1200" b="1" dirty="0" err="1" smtClean="0"/>
            <a:t>SpA</a:t>
          </a:r>
          <a:r>
            <a:rPr lang="it-IT" sz="1200" dirty="0" smtClean="0"/>
            <a:t>, </a:t>
          </a:r>
        </a:p>
        <a:p>
          <a:pPr marL="85725" indent="0"/>
          <a:r>
            <a:rPr lang="en-GB" sz="1200" dirty="0" smtClean="0"/>
            <a:t>25/06/2020, C-762/18 &amp; </a:t>
          </a:r>
          <a:r>
            <a:rPr lang="it-IT" sz="1200" dirty="0" smtClean="0"/>
            <a:t>C-37/19</a:t>
          </a:r>
          <a:endParaRPr lang="en-US" sz="1200" b="0" dirty="0" smtClean="0">
            <a:solidFill>
              <a:schemeClr val="bg1"/>
            </a:solidFill>
          </a:endParaRP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43B8D5"/>
        </a:solidFill>
      </dgm:spPr>
      <dgm:t>
        <a:bodyPr/>
        <a:lstStyle/>
        <a:p>
          <a:pPr marL="85725" indent="0" algn="just"/>
          <a:r>
            <a:rPr lang="en-US" sz="1200" b="1" dirty="0" err="1" smtClean="0"/>
            <a:t>Syndicat</a:t>
          </a:r>
          <a:r>
            <a:rPr lang="en-US" sz="1200" b="1" dirty="0" smtClean="0"/>
            <a:t> CFTC du personnel de la CPAM de Moselle c/ CPAM de Moselle</a:t>
          </a:r>
          <a:r>
            <a:rPr lang="en-US" sz="1200" dirty="0" smtClean="0"/>
            <a:t>, </a:t>
          </a:r>
        </a:p>
        <a:p>
          <a:pPr marL="85725" indent="0" algn="just"/>
          <a:r>
            <a:rPr lang="en-US" sz="1200" dirty="0" smtClean="0"/>
            <a:t>18/11/2020, C-463-19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43B8D5"/>
        </a:solidFill>
      </dgm:spPr>
      <dgm:t>
        <a:bodyPr/>
        <a:lstStyle/>
        <a:p>
          <a:pPr marL="85725" indent="0" algn="just"/>
          <a:r>
            <a:rPr lang="en-US" sz="1200" b="1" dirty="0" err="1" smtClean="0"/>
            <a:t>Syndicat</a:t>
          </a:r>
          <a:r>
            <a:rPr lang="en-US" sz="1200" b="1" dirty="0" smtClean="0"/>
            <a:t> CFTC du personnel de la CPAM de Moselle c/ CPAM de Moselle</a:t>
          </a:r>
          <a:r>
            <a:rPr lang="en-US" sz="1200" dirty="0" smtClean="0"/>
            <a:t>, </a:t>
          </a:r>
        </a:p>
        <a:p>
          <a:pPr marL="85725" indent="0" algn="just"/>
          <a:r>
            <a:rPr lang="en-US" sz="1200" dirty="0" smtClean="0"/>
            <a:t>18/11/2020, C-463-19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43B8D5"/>
        </a:solidFill>
      </dgm:spPr>
      <dgm:t>
        <a:bodyPr/>
        <a:lstStyle/>
        <a:p>
          <a:pPr marL="85725" indent="0" algn="just"/>
          <a:r>
            <a:rPr lang="en-US" sz="1200" b="1" dirty="0" err="1" smtClean="0"/>
            <a:t>Syndicat</a:t>
          </a:r>
          <a:r>
            <a:rPr lang="en-US" sz="1200" b="1" dirty="0" smtClean="0"/>
            <a:t> CFTC du personnel de la CPAM de Moselle c/ CPAM de Moselle</a:t>
          </a:r>
          <a:r>
            <a:rPr lang="en-US" sz="1200" dirty="0" smtClean="0"/>
            <a:t>, </a:t>
          </a:r>
        </a:p>
        <a:p>
          <a:pPr marL="85725" indent="0" algn="just"/>
          <a:r>
            <a:rPr lang="en-US" sz="1200" dirty="0" smtClean="0"/>
            <a:t>18/11/2020, C-463-19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16C5E1"/>
        </a:solidFill>
        <a:ln>
          <a:solidFill>
            <a:srgbClr val="16C5E1"/>
          </a:solidFill>
        </a:ln>
      </dgm:spPr>
      <dgm:t>
        <a:bodyPr/>
        <a:lstStyle/>
        <a:p>
          <a:endParaRPr lang="en-US" sz="1200" b="1" dirty="0" smtClean="0">
            <a:solidFill>
              <a:schemeClr val="bg1"/>
            </a:solidFill>
          </a:endParaRPr>
        </a:p>
        <a:p>
          <a:pPr marL="85725" indent="0"/>
          <a:r>
            <a:rPr lang="fr-CH" sz="1200" b="1" dirty="0" err="1" smtClean="0">
              <a:solidFill>
                <a:schemeClr val="bg1"/>
              </a:solidFill>
            </a:rPr>
            <a:t>Sánchez</a:t>
          </a:r>
          <a:r>
            <a:rPr lang="fr-CH" sz="1200" b="1" dirty="0" smtClean="0">
              <a:solidFill>
                <a:schemeClr val="bg1"/>
              </a:solidFill>
            </a:rPr>
            <a:t> Ruiz and Fernández </a:t>
          </a:r>
          <a:r>
            <a:rPr lang="fr-CH" sz="1200" b="1" dirty="0" err="1" smtClean="0">
              <a:solidFill>
                <a:schemeClr val="bg1"/>
              </a:solidFill>
            </a:rPr>
            <a:t>Álvarez</a:t>
          </a:r>
          <a:r>
            <a:rPr lang="fr-CH" sz="1200" b="1" dirty="0" smtClean="0">
              <a:solidFill>
                <a:schemeClr val="bg1"/>
              </a:solidFill>
            </a:rPr>
            <a:t> and </a:t>
          </a:r>
          <a:r>
            <a:rPr lang="fr-CH" sz="1200" b="1" dirty="0" err="1" smtClean="0">
              <a:solidFill>
                <a:schemeClr val="bg1"/>
              </a:solidFill>
            </a:rPr>
            <a:t>Others</a:t>
          </a:r>
          <a:r>
            <a:rPr lang="fr-CH" sz="1200" b="1" dirty="0" smtClean="0">
              <a:solidFill>
                <a:schemeClr val="bg1"/>
              </a:solidFill>
            </a:rPr>
            <a:t> c/ </a:t>
          </a:r>
          <a:r>
            <a:rPr lang="fr-CH" sz="1200" b="1" dirty="0" err="1" smtClean="0">
              <a:solidFill>
                <a:schemeClr val="bg1"/>
              </a:solidFill>
            </a:rPr>
            <a:t>Comunidad</a:t>
          </a:r>
          <a:r>
            <a:rPr lang="fr-CH" sz="1200" b="1" dirty="0" smtClean="0">
              <a:solidFill>
                <a:schemeClr val="bg1"/>
              </a:solidFill>
            </a:rPr>
            <a:t> de Madrid, </a:t>
          </a:r>
        </a:p>
        <a:p>
          <a:pPr marL="85725" indent="0"/>
          <a:r>
            <a:rPr lang="fr-CH" sz="1200" b="0" dirty="0" smtClean="0">
              <a:solidFill>
                <a:schemeClr val="bg1"/>
              </a:solidFill>
            </a:rPr>
            <a:t>19/03/2020, C-103/18 &amp; C-429-18</a:t>
          </a:r>
          <a:endParaRPr lang="en-US" sz="1200" b="0" dirty="0" smtClean="0">
            <a:solidFill>
              <a:schemeClr val="bg1"/>
            </a:solidFill>
          </a:endParaRP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CH" sz="1200" b="1" dirty="0" smtClean="0">
              <a:latin typeface="+mj-lt"/>
            </a:rPr>
            <a:t>UO c/ </a:t>
          </a:r>
          <a:r>
            <a:rPr lang="en-US" sz="1200" b="1" dirty="0" err="1" smtClean="0"/>
            <a:t>Készentéti</a:t>
          </a:r>
          <a:r>
            <a:rPr lang="en-US" sz="1200" b="1" dirty="0" smtClean="0"/>
            <a:t> </a:t>
          </a:r>
          <a:r>
            <a:rPr lang="en-US" sz="1200" b="1" dirty="0" err="1" smtClean="0"/>
            <a:t>Rendörsèg</a:t>
          </a:r>
          <a:r>
            <a:rPr lang="en-US" sz="1200" b="1" dirty="0" smtClean="0"/>
            <a:t>, </a:t>
          </a:r>
          <a:r>
            <a:rPr lang="en-US" sz="1200" dirty="0" smtClean="0"/>
            <a:t>30/04/2020, C-211/19</a:t>
          </a: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16C5E1"/>
        </a:solidFill>
      </dgm:spPr>
      <dgm:t>
        <a:bodyPr/>
        <a:lstStyle/>
        <a:p>
          <a:endParaRPr lang="en-US" sz="1200" b="1" dirty="0" smtClean="0">
            <a:solidFill>
              <a:schemeClr val="bg1"/>
            </a:solidFill>
          </a:endParaRPr>
        </a:p>
        <a:p>
          <a:pPr marL="85725" indent="0"/>
          <a:r>
            <a:rPr lang="fr-CH" sz="1200" b="1" dirty="0" err="1" smtClean="0">
              <a:solidFill>
                <a:schemeClr val="bg1"/>
              </a:solidFill>
            </a:rPr>
            <a:t>Sánchez</a:t>
          </a:r>
          <a:r>
            <a:rPr lang="fr-CH" sz="1200" b="1" dirty="0" smtClean="0">
              <a:solidFill>
                <a:schemeClr val="bg1"/>
              </a:solidFill>
            </a:rPr>
            <a:t> Ruiz and Fernández </a:t>
          </a:r>
          <a:r>
            <a:rPr lang="fr-CH" sz="1200" b="1" dirty="0" err="1" smtClean="0">
              <a:solidFill>
                <a:schemeClr val="bg1"/>
              </a:solidFill>
            </a:rPr>
            <a:t>Álvarez</a:t>
          </a:r>
          <a:r>
            <a:rPr lang="fr-CH" sz="1200" b="1" dirty="0" smtClean="0">
              <a:solidFill>
                <a:schemeClr val="bg1"/>
              </a:solidFill>
            </a:rPr>
            <a:t> and </a:t>
          </a:r>
          <a:r>
            <a:rPr lang="fr-CH" sz="1200" b="1" dirty="0" err="1" smtClean="0">
              <a:solidFill>
                <a:schemeClr val="bg1"/>
              </a:solidFill>
            </a:rPr>
            <a:t>Others</a:t>
          </a:r>
          <a:r>
            <a:rPr lang="fr-CH" sz="1200" b="1" dirty="0" smtClean="0">
              <a:solidFill>
                <a:schemeClr val="bg1"/>
              </a:solidFill>
            </a:rPr>
            <a:t> c/ </a:t>
          </a:r>
          <a:r>
            <a:rPr lang="fr-CH" sz="1200" b="1" dirty="0" err="1" smtClean="0">
              <a:solidFill>
                <a:schemeClr val="bg1"/>
              </a:solidFill>
            </a:rPr>
            <a:t>Comunidad</a:t>
          </a:r>
          <a:r>
            <a:rPr lang="fr-CH" sz="1200" b="1" dirty="0" smtClean="0">
              <a:solidFill>
                <a:schemeClr val="bg1"/>
              </a:solidFill>
            </a:rPr>
            <a:t> de Madrid, </a:t>
          </a:r>
        </a:p>
        <a:p>
          <a:pPr marL="85725" indent="0"/>
          <a:r>
            <a:rPr lang="fr-CH" sz="1200" b="0" dirty="0" smtClean="0">
              <a:solidFill>
                <a:schemeClr val="bg1"/>
              </a:solidFill>
            </a:rPr>
            <a:t>19/03/2020, C-103/18 &amp; C-429-18</a:t>
          </a:r>
          <a:endParaRPr lang="en-US" sz="1200" b="0" dirty="0" smtClean="0">
            <a:solidFill>
              <a:schemeClr val="bg1"/>
            </a:solidFill>
          </a:endParaRP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16C5E1"/>
        </a:solidFill>
      </dgm:spPr>
      <dgm:t>
        <a:bodyPr/>
        <a:lstStyle/>
        <a:p>
          <a:endParaRPr lang="en-US" sz="1200" b="1" dirty="0" smtClean="0">
            <a:solidFill>
              <a:schemeClr val="bg1"/>
            </a:solidFill>
          </a:endParaRPr>
        </a:p>
        <a:p>
          <a:pPr marL="85725" indent="0"/>
          <a:r>
            <a:rPr lang="fr-CH" sz="1200" b="1" dirty="0" err="1" smtClean="0">
              <a:solidFill>
                <a:schemeClr val="bg1"/>
              </a:solidFill>
            </a:rPr>
            <a:t>Sánchez</a:t>
          </a:r>
          <a:r>
            <a:rPr lang="fr-CH" sz="1200" b="1" dirty="0" smtClean="0">
              <a:solidFill>
                <a:schemeClr val="bg1"/>
              </a:solidFill>
            </a:rPr>
            <a:t> Ruiz and Fernández </a:t>
          </a:r>
          <a:r>
            <a:rPr lang="fr-CH" sz="1200" b="1" dirty="0" err="1" smtClean="0">
              <a:solidFill>
                <a:schemeClr val="bg1"/>
              </a:solidFill>
            </a:rPr>
            <a:t>Álvarez</a:t>
          </a:r>
          <a:r>
            <a:rPr lang="fr-CH" sz="1200" b="1" dirty="0" smtClean="0">
              <a:solidFill>
                <a:schemeClr val="bg1"/>
              </a:solidFill>
            </a:rPr>
            <a:t> and </a:t>
          </a:r>
          <a:r>
            <a:rPr lang="fr-CH" sz="1200" b="1" dirty="0" err="1" smtClean="0">
              <a:solidFill>
                <a:schemeClr val="bg1"/>
              </a:solidFill>
            </a:rPr>
            <a:t>Others</a:t>
          </a:r>
          <a:r>
            <a:rPr lang="fr-CH" sz="1200" b="1" dirty="0" smtClean="0">
              <a:solidFill>
                <a:schemeClr val="bg1"/>
              </a:solidFill>
            </a:rPr>
            <a:t> c/ </a:t>
          </a:r>
          <a:r>
            <a:rPr lang="fr-CH" sz="1200" b="1" dirty="0" err="1" smtClean="0">
              <a:solidFill>
                <a:schemeClr val="bg1"/>
              </a:solidFill>
            </a:rPr>
            <a:t>Comunidad</a:t>
          </a:r>
          <a:r>
            <a:rPr lang="fr-CH" sz="1200" b="1" dirty="0" smtClean="0">
              <a:solidFill>
                <a:schemeClr val="bg1"/>
              </a:solidFill>
            </a:rPr>
            <a:t> de Madrid, </a:t>
          </a:r>
        </a:p>
        <a:p>
          <a:pPr marL="85725" indent="0"/>
          <a:r>
            <a:rPr lang="fr-CH" sz="1200" b="0" dirty="0" smtClean="0">
              <a:solidFill>
                <a:schemeClr val="bg1"/>
              </a:solidFill>
            </a:rPr>
            <a:t>19/03/2020, C-103/18 &amp; C-429-18</a:t>
          </a:r>
          <a:endParaRPr lang="en-US" sz="1200" b="0" dirty="0" smtClean="0">
            <a:solidFill>
              <a:schemeClr val="bg1"/>
            </a:solidFill>
          </a:endParaRP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16C5E1"/>
        </a:solidFill>
      </dgm:spPr>
      <dgm:t>
        <a:bodyPr/>
        <a:lstStyle/>
        <a:p>
          <a:pPr marL="85725" indent="0" algn="l" defTabSz="179388"/>
          <a:r>
            <a:rPr lang="fr-CH" sz="1200" b="1" dirty="0" smtClean="0">
              <a:solidFill>
                <a:schemeClr val="bg1"/>
              </a:solidFill>
            </a:rPr>
            <a:t>UX c/ </a:t>
          </a:r>
          <a:r>
            <a:rPr lang="fr-CH" sz="1200" b="1" dirty="0" err="1" smtClean="0">
              <a:solidFill>
                <a:schemeClr val="bg1"/>
              </a:solidFill>
            </a:rPr>
            <a:t>Governo</a:t>
          </a:r>
          <a:r>
            <a:rPr lang="fr-CH" sz="1200" b="1" dirty="0" smtClean="0">
              <a:solidFill>
                <a:schemeClr val="bg1"/>
              </a:solidFill>
            </a:rPr>
            <a:t> </a:t>
          </a:r>
          <a:r>
            <a:rPr lang="fr-CH" sz="1200" b="1" dirty="0" err="1" smtClean="0">
              <a:solidFill>
                <a:schemeClr val="bg1"/>
              </a:solidFill>
            </a:rPr>
            <a:t>della</a:t>
          </a:r>
          <a:r>
            <a:rPr lang="fr-CH" sz="1200" b="1" dirty="0" smtClean="0">
              <a:solidFill>
                <a:schemeClr val="bg1"/>
              </a:solidFill>
            </a:rPr>
            <a:t> </a:t>
          </a:r>
          <a:r>
            <a:rPr lang="fr-CH" sz="1200" b="1" dirty="0" err="1" smtClean="0">
              <a:solidFill>
                <a:schemeClr val="bg1"/>
              </a:solidFill>
            </a:rPr>
            <a:t>Repubblicca</a:t>
          </a:r>
          <a:r>
            <a:rPr lang="fr-CH" sz="1200" b="1" dirty="0" smtClean="0">
              <a:solidFill>
                <a:schemeClr val="bg1"/>
              </a:solidFill>
            </a:rPr>
            <a:t> </a:t>
          </a:r>
          <a:r>
            <a:rPr lang="fr-CH" sz="1200" b="1" dirty="0" err="1" smtClean="0">
              <a:solidFill>
                <a:schemeClr val="bg1"/>
              </a:solidFill>
            </a:rPr>
            <a:t>italiana</a:t>
          </a:r>
          <a:r>
            <a:rPr lang="fr-CH" sz="1200" b="1" dirty="0" smtClean="0">
              <a:solidFill>
                <a:schemeClr val="bg1"/>
              </a:solidFill>
            </a:rPr>
            <a:t>, </a:t>
          </a:r>
          <a:r>
            <a:rPr lang="fr-CH" sz="1200" b="0" dirty="0" smtClean="0">
              <a:solidFill>
                <a:schemeClr val="bg1"/>
              </a:solidFill>
            </a:rPr>
            <a:t>16/07/2020, C-658/18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16C5E1"/>
        </a:solidFill>
      </dgm:spPr>
      <dgm:t>
        <a:bodyPr/>
        <a:lstStyle/>
        <a:p>
          <a:pPr marL="85725" indent="0" algn="l" defTabSz="179388"/>
          <a:r>
            <a:rPr lang="fr-CH" sz="1200" b="1" dirty="0" smtClean="0">
              <a:solidFill>
                <a:schemeClr val="bg1"/>
              </a:solidFill>
            </a:rPr>
            <a:t>UX c/ </a:t>
          </a:r>
          <a:r>
            <a:rPr lang="fr-CH" sz="1200" b="1" dirty="0" err="1" smtClean="0">
              <a:solidFill>
                <a:schemeClr val="bg1"/>
              </a:solidFill>
            </a:rPr>
            <a:t>Governo</a:t>
          </a:r>
          <a:r>
            <a:rPr lang="fr-CH" sz="1200" b="1" dirty="0" smtClean="0">
              <a:solidFill>
                <a:schemeClr val="bg1"/>
              </a:solidFill>
            </a:rPr>
            <a:t> </a:t>
          </a:r>
          <a:r>
            <a:rPr lang="fr-CH" sz="1200" b="1" dirty="0" err="1" smtClean="0">
              <a:solidFill>
                <a:schemeClr val="bg1"/>
              </a:solidFill>
            </a:rPr>
            <a:t>della</a:t>
          </a:r>
          <a:r>
            <a:rPr lang="fr-CH" sz="1200" b="1" dirty="0" smtClean="0">
              <a:solidFill>
                <a:schemeClr val="bg1"/>
              </a:solidFill>
            </a:rPr>
            <a:t> </a:t>
          </a:r>
          <a:r>
            <a:rPr lang="fr-CH" sz="1200" b="1" dirty="0" err="1" smtClean="0">
              <a:solidFill>
                <a:schemeClr val="bg1"/>
              </a:solidFill>
            </a:rPr>
            <a:t>Repubblicca</a:t>
          </a:r>
          <a:r>
            <a:rPr lang="fr-CH" sz="1200" b="1" dirty="0" smtClean="0">
              <a:solidFill>
                <a:schemeClr val="bg1"/>
              </a:solidFill>
            </a:rPr>
            <a:t> </a:t>
          </a:r>
          <a:r>
            <a:rPr lang="fr-CH" sz="1200" b="1" dirty="0" err="1" smtClean="0">
              <a:solidFill>
                <a:schemeClr val="bg1"/>
              </a:solidFill>
            </a:rPr>
            <a:t>italiana</a:t>
          </a:r>
          <a:r>
            <a:rPr lang="fr-CH" sz="1200" b="1" dirty="0" smtClean="0">
              <a:solidFill>
                <a:schemeClr val="bg1"/>
              </a:solidFill>
            </a:rPr>
            <a:t>, </a:t>
          </a:r>
          <a:r>
            <a:rPr lang="fr-CH" sz="1200" b="0" dirty="0" smtClean="0">
              <a:solidFill>
                <a:schemeClr val="bg1"/>
              </a:solidFill>
            </a:rPr>
            <a:t>16/07/2020, C-658/18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16C5E1"/>
        </a:solidFill>
      </dgm:spPr>
      <dgm:t>
        <a:bodyPr/>
        <a:lstStyle/>
        <a:p>
          <a:pPr marL="85725" indent="0" algn="l" defTabSz="179388"/>
          <a:r>
            <a:rPr lang="fr-CH" sz="1200" b="1" dirty="0" smtClean="0">
              <a:solidFill>
                <a:schemeClr val="bg1"/>
              </a:solidFill>
            </a:rPr>
            <a:t>UX c/ </a:t>
          </a:r>
          <a:r>
            <a:rPr lang="fr-CH" sz="1200" b="1" dirty="0" err="1" smtClean="0">
              <a:solidFill>
                <a:schemeClr val="bg1"/>
              </a:solidFill>
            </a:rPr>
            <a:t>Governo</a:t>
          </a:r>
          <a:r>
            <a:rPr lang="fr-CH" sz="1200" b="1" dirty="0" smtClean="0">
              <a:solidFill>
                <a:schemeClr val="bg1"/>
              </a:solidFill>
            </a:rPr>
            <a:t> </a:t>
          </a:r>
          <a:r>
            <a:rPr lang="fr-CH" sz="1200" b="1" dirty="0" err="1" smtClean="0">
              <a:solidFill>
                <a:schemeClr val="bg1"/>
              </a:solidFill>
            </a:rPr>
            <a:t>della</a:t>
          </a:r>
          <a:r>
            <a:rPr lang="fr-CH" sz="1200" b="1" dirty="0" smtClean="0">
              <a:solidFill>
                <a:schemeClr val="bg1"/>
              </a:solidFill>
            </a:rPr>
            <a:t> </a:t>
          </a:r>
          <a:r>
            <a:rPr lang="fr-CH" sz="1200" b="1" dirty="0" err="1" smtClean="0">
              <a:solidFill>
                <a:schemeClr val="bg1"/>
              </a:solidFill>
            </a:rPr>
            <a:t>Repubblicca</a:t>
          </a:r>
          <a:r>
            <a:rPr lang="fr-CH" sz="1200" b="1" dirty="0" smtClean="0">
              <a:solidFill>
                <a:schemeClr val="bg1"/>
              </a:solidFill>
            </a:rPr>
            <a:t> </a:t>
          </a:r>
          <a:r>
            <a:rPr lang="fr-CH" sz="1200" b="1" dirty="0" err="1" smtClean="0">
              <a:solidFill>
                <a:schemeClr val="bg1"/>
              </a:solidFill>
            </a:rPr>
            <a:t>italiana</a:t>
          </a:r>
          <a:r>
            <a:rPr lang="fr-CH" sz="1200" b="1" dirty="0" smtClean="0">
              <a:solidFill>
                <a:schemeClr val="bg1"/>
              </a:solidFill>
            </a:rPr>
            <a:t>, </a:t>
          </a:r>
          <a:r>
            <a:rPr lang="fr-CH" sz="1200" b="0" dirty="0" smtClean="0">
              <a:solidFill>
                <a:schemeClr val="bg1"/>
              </a:solidFill>
            </a:rPr>
            <a:t>16/07/2020, C-658/18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00B8C8"/>
        </a:solidFill>
      </dgm:spPr>
      <dgm:t>
        <a:bodyPr/>
        <a:lstStyle/>
        <a:p>
          <a:pPr marL="85725" indent="0" algn="l"/>
          <a:r>
            <a:rPr lang="fr-CH" sz="1200" b="1" dirty="0" smtClean="0">
              <a:solidFill>
                <a:schemeClr val="bg1"/>
              </a:solidFill>
            </a:rPr>
            <a:t>JH c/ KG</a:t>
          </a:r>
          <a:r>
            <a:rPr lang="fr-CH" sz="1200" b="0" dirty="0" smtClean="0">
              <a:solidFill>
                <a:schemeClr val="bg1"/>
              </a:solidFill>
            </a:rPr>
            <a:t>, 14/10/2020, C-681/18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00B8C8"/>
        </a:solidFill>
      </dgm:spPr>
      <dgm:t>
        <a:bodyPr/>
        <a:lstStyle/>
        <a:p>
          <a:pPr marL="85725" indent="0" algn="l"/>
          <a:r>
            <a:rPr lang="fr-CH" sz="1200" b="1" dirty="0" smtClean="0">
              <a:solidFill>
                <a:schemeClr val="bg1"/>
              </a:solidFill>
            </a:rPr>
            <a:t>JH c/ KG</a:t>
          </a:r>
          <a:r>
            <a:rPr lang="fr-CH" sz="1200" b="0" dirty="0" smtClean="0">
              <a:solidFill>
                <a:schemeClr val="bg1"/>
              </a:solidFill>
            </a:rPr>
            <a:t>, 14/10/2020, C-681/18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00B8C8"/>
        </a:solidFill>
      </dgm:spPr>
      <dgm:t>
        <a:bodyPr/>
        <a:lstStyle/>
        <a:p>
          <a:pPr marL="85725" indent="0" algn="l"/>
          <a:r>
            <a:rPr lang="fr-CH" sz="1200" b="1" dirty="0" smtClean="0">
              <a:solidFill>
                <a:schemeClr val="bg1"/>
              </a:solidFill>
            </a:rPr>
            <a:t>JH c/ KG</a:t>
          </a:r>
          <a:r>
            <a:rPr lang="fr-CH" sz="1200" b="0" dirty="0" smtClean="0">
              <a:solidFill>
                <a:schemeClr val="bg1"/>
              </a:solidFill>
            </a:rPr>
            <a:t>, 14/10/2020, C-681/18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8.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627CA7"/>
        </a:solidFill>
        <a:ln>
          <a:solidFill>
            <a:srgbClr val="627CA7"/>
          </a:solidFill>
        </a:ln>
      </dgm:spPr>
      <dgm:t>
        <a:bodyPr/>
        <a:lstStyle/>
        <a:p>
          <a:pPr marL="85725" indent="0" algn="l"/>
          <a:r>
            <a:rPr lang="de-DE" sz="1200" b="1" dirty="0" smtClean="0"/>
            <a:t>Reiner Grafe et Jürgen Pohle c/ Südbrandenburger Nahverkehrs GmbH et OSL Bus GmbH</a:t>
          </a:r>
          <a:r>
            <a:rPr lang="de-DE" sz="1200" dirty="0" smtClean="0"/>
            <a:t>, </a:t>
          </a:r>
          <a:r>
            <a:rPr lang="fr-CH" sz="1200" dirty="0" smtClean="0"/>
            <a:t>27/02/2020, C-298/18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9.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627CA7"/>
        </a:solidFill>
        <a:ln>
          <a:solidFill>
            <a:srgbClr val="627CA7"/>
          </a:solidFill>
        </a:ln>
      </dgm:spPr>
      <dgm:t>
        <a:bodyPr/>
        <a:lstStyle/>
        <a:p>
          <a:pPr marL="85725" indent="0" algn="l"/>
          <a:r>
            <a:rPr lang="de-DE" sz="1200" b="1" dirty="0" smtClean="0"/>
            <a:t>Reiner Grafe et Jürgen Pohle c/ Südbrandenburger Nahverkehrs GmbH et OSL Bus GmbH</a:t>
          </a:r>
          <a:r>
            <a:rPr lang="de-DE" sz="1200" dirty="0" smtClean="0"/>
            <a:t>, </a:t>
          </a:r>
          <a:r>
            <a:rPr lang="fr-CH" sz="1200" dirty="0" smtClean="0"/>
            <a:t>27/02/2020, C-298/18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CH" sz="1200" b="1" dirty="0" smtClean="0">
              <a:latin typeface="+mj-lt"/>
            </a:rPr>
            <a:t>UO c/ </a:t>
          </a:r>
          <a:r>
            <a:rPr lang="en-US" sz="1200" b="1" dirty="0" err="1" smtClean="0"/>
            <a:t>Készentéti</a:t>
          </a:r>
          <a:r>
            <a:rPr lang="en-US" sz="1200" b="1" dirty="0" smtClean="0"/>
            <a:t> </a:t>
          </a:r>
          <a:r>
            <a:rPr lang="en-US" sz="1200" b="1" dirty="0" err="1" smtClean="0"/>
            <a:t>Rendörsèg</a:t>
          </a:r>
          <a:r>
            <a:rPr lang="en-US" sz="1200" b="1" dirty="0" smtClean="0"/>
            <a:t>, </a:t>
          </a:r>
          <a:r>
            <a:rPr lang="en-US" sz="1200" dirty="0" smtClean="0"/>
            <a:t>30/04/2020, C-211/19</a:t>
          </a:r>
          <a:endParaRPr lang="en-US" sz="120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627CA7"/>
        </a:solidFill>
        <a:ln>
          <a:solidFill>
            <a:srgbClr val="627CA7"/>
          </a:solidFill>
        </a:ln>
      </dgm:spPr>
      <dgm:t>
        <a:bodyPr/>
        <a:lstStyle/>
        <a:p>
          <a:pPr marL="85725" indent="0" algn="l"/>
          <a:r>
            <a:rPr lang="de-DE" sz="1200" b="1" dirty="0" smtClean="0"/>
            <a:t>Reiner Grafe et Jürgen Pohle c/ Südbrandenburger Nahverkehrs GmbH et OSL Bus GmbH</a:t>
          </a:r>
          <a:r>
            <a:rPr lang="de-DE" sz="1200" dirty="0" smtClean="0"/>
            <a:t>, </a:t>
          </a:r>
          <a:r>
            <a:rPr lang="fr-CH" sz="1200" dirty="0" smtClean="0"/>
            <a:t>27/02/2020, C-298/18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1.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627CA7"/>
        </a:solidFill>
        <a:ln>
          <a:solidFill>
            <a:srgbClr val="627CA7"/>
          </a:solidFill>
        </a:ln>
      </dgm:spPr>
      <dgm:t>
        <a:bodyPr/>
        <a:lstStyle/>
        <a:p>
          <a:endParaRPr lang="en-US" sz="1200" b="1" dirty="0" smtClean="0"/>
        </a:p>
        <a:p>
          <a:pPr marL="0" indent="85725"/>
          <a:r>
            <a:rPr lang="en-US" sz="1200" b="1" dirty="0" smtClean="0"/>
            <a:t>ISS Facility Services NV c/ Sonia </a:t>
          </a:r>
          <a:r>
            <a:rPr lang="en-US" sz="1200" b="1" dirty="0" err="1" smtClean="0"/>
            <a:t>Govaerts</a:t>
          </a:r>
          <a:r>
            <a:rPr lang="en-US" sz="1200" b="1" dirty="0" smtClean="0"/>
            <a:t> et </a:t>
          </a:r>
          <a:r>
            <a:rPr lang="en-US" sz="1200" b="1" dirty="0" err="1" smtClean="0"/>
            <a:t>Atalian</a:t>
          </a:r>
          <a:r>
            <a:rPr lang="en-US" sz="1200" b="1" dirty="0" smtClean="0"/>
            <a:t> NV</a:t>
          </a:r>
          <a:r>
            <a:rPr lang="en-US" sz="1200" b="0" dirty="0" smtClean="0"/>
            <a:t>, 26/03/2020, C-344/18</a:t>
          </a: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2.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627CA7"/>
        </a:solidFill>
      </dgm:spPr>
      <dgm:t>
        <a:bodyPr/>
        <a:lstStyle/>
        <a:p>
          <a:endParaRPr lang="en-US" sz="1200" b="1" dirty="0" smtClean="0"/>
        </a:p>
        <a:p>
          <a:pPr marL="0" indent="85725"/>
          <a:r>
            <a:rPr lang="en-US" sz="1200" b="1" dirty="0" smtClean="0"/>
            <a:t>ISS Facility Services NV c/ Sonia </a:t>
          </a:r>
          <a:r>
            <a:rPr lang="en-US" sz="1200" b="1" dirty="0" err="1" smtClean="0"/>
            <a:t>Govaerts</a:t>
          </a:r>
          <a:r>
            <a:rPr lang="en-US" sz="1200" b="1" dirty="0" smtClean="0"/>
            <a:t> et </a:t>
          </a:r>
          <a:r>
            <a:rPr lang="en-US" sz="1200" b="1" dirty="0" err="1" smtClean="0"/>
            <a:t>Atalian</a:t>
          </a:r>
          <a:r>
            <a:rPr lang="en-US" sz="1200" b="1" dirty="0" smtClean="0"/>
            <a:t> NV</a:t>
          </a:r>
          <a:r>
            <a:rPr lang="en-US" sz="1200" b="0" dirty="0" smtClean="0"/>
            <a:t>, 26/03/2020, C-344/18</a:t>
          </a: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3.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627CA7"/>
        </a:solidFill>
        <a:ln>
          <a:solidFill>
            <a:srgbClr val="627CA7"/>
          </a:solidFill>
        </a:ln>
      </dgm:spPr>
      <dgm:t>
        <a:bodyPr/>
        <a:lstStyle/>
        <a:p>
          <a:endParaRPr lang="en-US" sz="1200" b="1" dirty="0" smtClean="0"/>
        </a:p>
        <a:p>
          <a:pPr marL="0" indent="85725"/>
          <a:r>
            <a:rPr lang="en-US" sz="1200" b="1" dirty="0" smtClean="0"/>
            <a:t>ISS Facility Services NV c/ Sonia </a:t>
          </a:r>
          <a:r>
            <a:rPr lang="en-US" sz="1200" b="1" dirty="0" err="1" smtClean="0"/>
            <a:t>Govaerts</a:t>
          </a:r>
          <a:r>
            <a:rPr lang="en-US" sz="1200" b="1" dirty="0" smtClean="0"/>
            <a:t> et </a:t>
          </a:r>
          <a:r>
            <a:rPr lang="en-US" sz="1200" b="1" dirty="0" err="1" smtClean="0"/>
            <a:t>Atalian</a:t>
          </a:r>
          <a:r>
            <a:rPr lang="en-US" sz="1200" b="1" dirty="0" smtClean="0"/>
            <a:t> NV</a:t>
          </a:r>
          <a:r>
            <a:rPr lang="en-US" sz="1200" b="0" dirty="0" smtClean="0"/>
            <a:t>, 26/03/2020, C-344/18</a:t>
          </a:r>
        </a:p>
        <a:p>
          <a:pPr marL="85725" indent="0" algn="l"/>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4.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8195B6"/>
        </a:solidFill>
        <a:ln>
          <a:solidFill>
            <a:srgbClr val="939FB6"/>
          </a:solidFill>
        </a:ln>
      </dgm:spPr>
      <dgm:t>
        <a:bodyPr/>
        <a:lstStyle/>
        <a:p>
          <a:pPr marL="85725" indent="0" algn="just"/>
          <a:r>
            <a:rPr lang="en-US" sz="1200" b="1" dirty="0" smtClean="0"/>
            <a:t>UQ c/ </a:t>
          </a:r>
          <a:r>
            <a:rPr lang="en-US" sz="1200" b="1" dirty="0" err="1" smtClean="0"/>
            <a:t>Marclean</a:t>
          </a:r>
          <a:r>
            <a:rPr lang="en-US" sz="1200" b="1" dirty="0" smtClean="0"/>
            <a:t> Technologies SLU</a:t>
          </a:r>
          <a:r>
            <a:rPr lang="en-US" sz="1200" b="0" dirty="0" smtClean="0"/>
            <a:t>, 11/11/2020, C-300/19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5.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8195B6"/>
        </a:solidFill>
      </dgm:spPr>
      <dgm:t>
        <a:bodyPr/>
        <a:lstStyle/>
        <a:p>
          <a:pPr marL="85725" indent="0" algn="just"/>
          <a:r>
            <a:rPr lang="en-US" sz="1200" b="1" dirty="0" smtClean="0"/>
            <a:t>UQ c/ </a:t>
          </a:r>
          <a:r>
            <a:rPr lang="en-US" sz="1200" b="1" dirty="0" err="1" smtClean="0"/>
            <a:t>Marclean</a:t>
          </a:r>
          <a:r>
            <a:rPr lang="en-US" sz="1200" b="1" dirty="0" smtClean="0"/>
            <a:t> Technologies SLU</a:t>
          </a:r>
          <a:r>
            <a:rPr lang="en-US" sz="1200" b="0" dirty="0" smtClean="0"/>
            <a:t>, 11/11/2020, C-300/19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6.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8195B6"/>
        </a:solidFill>
      </dgm:spPr>
      <dgm:t>
        <a:bodyPr/>
        <a:lstStyle/>
        <a:p>
          <a:pPr marL="85725" indent="0" algn="just"/>
          <a:r>
            <a:rPr lang="en-US" sz="1200" b="1" dirty="0" smtClean="0"/>
            <a:t>UQ c/ </a:t>
          </a:r>
          <a:r>
            <a:rPr lang="en-US" sz="1200" b="1" dirty="0" err="1" smtClean="0"/>
            <a:t>Marclean</a:t>
          </a:r>
          <a:r>
            <a:rPr lang="en-US" sz="1200" b="1" dirty="0" smtClean="0"/>
            <a:t> Technologies SLU</a:t>
          </a:r>
          <a:r>
            <a:rPr lang="en-US" sz="1200" b="0" dirty="0" smtClean="0"/>
            <a:t>, 11/11/2020, C-300/19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7.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98A4BB"/>
        </a:solidFill>
        <a:ln>
          <a:solidFill>
            <a:srgbClr val="98A4BB"/>
          </a:solidFill>
        </a:ln>
      </dgm:spPr>
      <dgm:t>
        <a:bodyPr/>
        <a:lstStyle/>
        <a:p>
          <a:pPr marL="85725" indent="0" algn="just"/>
          <a:r>
            <a:rPr lang="en-US" sz="1200" b="1" dirty="0" smtClean="0"/>
            <a:t>FNV c/ Van den Bosch </a:t>
          </a:r>
          <a:r>
            <a:rPr lang="en-US" sz="1200" b="1" dirty="0" err="1" smtClean="0"/>
            <a:t>Transporten</a:t>
          </a:r>
          <a:r>
            <a:rPr lang="en-US" sz="1200" b="1" dirty="0" smtClean="0"/>
            <a:t> BV, Van den Bosch </a:t>
          </a:r>
          <a:r>
            <a:rPr lang="en-US" sz="1200" b="1" dirty="0" err="1" smtClean="0"/>
            <a:t>Transporte</a:t>
          </a:r>
          <a:r>
            <a:rPr lang="en-US" sz="1200" b="1" dirty="0" smtClean="0"/>
            <a:t> GmbH, Silo-Tank </a:t>
          </a:r>
          <a:r>
            <a:rPr lang="en-US" sz="1200" b="1" dirty="0" err="1" smtClean="0"/>
            <a:t>Kft</a:t>
          </a:r>
          <a:r>
            <a:rPr lang="en-US" sz="1200" b="0" dirty="0" smtClean="0"/>
            <a:t>. </a:t>
          </a:r>
          <a:r>
            <a:rPr lang="en-US" sz="1200" dirty="0" smtClean="0"/>
            <a:t>01/12/2020, C-815/18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8.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98A4BB"/>
        </a:solidFill>
        <a:ln>
          <a:solidFill>
            <a:srgbClr val="98A4BB"/>
          </a:solidFill>
        </a:ln>
      </dgm:spPr>
      <dgm:t>
        <a:bodyPr/>
        <a:lstStyle/>
        <a:p>
          <a:pPr marL="85725" indent="0" algn="just"/>
          <a:r>
            <a:rPr lang="en-US" sz="1200" b="1" dirty="0" smtClean="0"/>
            <a:t>FNV c/ Van den Bosch </a:t>
          </a:r>
          <a:r>
            <a:rPr lang="en-US" sz="1200" b="1" dirty="0" err="1" smtClean="0"/>
            <a:t>Transporten</a:t>
          </a:r>
          <a:r>
            <a:rPr lang="en-US" sz="1200" b="1" dirty="0" smtClean="0"/>
            <a:t> BV, Van den Bosch </a:t>
          </a:r>
          <a:r>
            <a:rPr lang="en-US" sz="1200" b="1" dirty="0" err="1" smtClean="0"/>
            <a:t>Transporte</a:t>
          </a:r>
          <a:r>
            <a:rPr lang="en-US" sz="1200" b="1" dirty="0" smtClean="0"/>
            <a:t> GmbH, Silo-Tank </a:t>
          </a:r>
          <a:r>
            <a:rPr lang="en-US" sz="1200" b="1" dirty="0" err="1" smtClean="0"/>
            <a:t>Kft</a:t>
          </a:r>
          <a:r>
            <a:rPr lang="en-US" sz="1200" b="0" dirty="0" smtClean="0"/>
            <a:t>. </a:t>
          </a:r>
          <a:r>
            <a:rPr lang="en-US" sz="1200" dirty="0" smtClean="0"/>
            <a:t>01/12/2020, C-815/18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9.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98A4BB"/>
        </a:solidFill>
        <a:ln>
          <a:solidFill>
            <a:srgbClr val="98A4BB"/>
          </a:solidFill>
        </a:ln>
      </dgm:spPr>
      <dgm:t>
        <a:bodyPr/>
        <a:lstStyle/>
        <a:p>
          <a:pPr marL="85725" indent="0" algn="just"/>
          <a:r>
            <a:rPr lang="en-US" sz="1200" b="1" dirty="0" smtClean="0"/>
            <a:t>FNV c/ Van den Bosch </a:t>
          </a:r>
          <a:r>
            <a:rPr lang="en-US" sz="1200" b="1" dirty="0" err="1" smtClean="0"/>
            <a:t>Transporten</a:t>
          </a:r>
          <a:r>
            <a:rPr lang="en-US" sz="1200" b="1" dirty="0" smtClean="0"/>
            <a:t> BV, Van den Bosch </a:t>
          </a:r>
          <a:r>
            <a:rPr lang="en-US" sz="1200" b="1" dirty="0" err="1" smtClean="0"/>
            <a:t>Transporte</a:t>
          </a:r>
          <a:r>
            <a:rPr lang="en-US" sz="1200" b="1" dirty="0" smtClean="0"/>
            <a:t> GmbH, Silo-Tank </a:t>
          </a:r>
          <a:r>
            <a:rPr lang="en-US" sz="1200" b="1" dirty="0" err="1" smtClean="0"/>
            <a:t>Kft</a:t>
          </a:r>
          <a:r>
            <a:rPr lang="en-US" sz="1200" b="0" dirty="0" smtClean="0"/>
            <a:t>. </a:t>
          </a:r>
          <a:r>
            <a:rPr lang="en-US" sz="1200" dirty="0" smtClean="0"/>
            <a:t>01/12/2020, C-815/18</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CH" sz="1200" b="1" dirty="0" smtClean="0">
              <a:latin typeface="+mj-lt"/>
            </a:rPr>
            <a:t>UO c/ </a:t>
          </a:r>
          <a:r>
            <a:rPr lang="en-US" sz="1200" b="1" dirty="0" err="1" smtClean="0"/>
            <a:t>Készentéti</a:t>
          </a:r>
          <a:r>
            <a:rPr lang="en-US" sz="1200" b="1" dirty="0" smtClean="0"/>
            <a:t> </a:t>
          </a:r>
          <a:r>
            <a:rPr lang="en-US" sz="1200" b="1" dirty="0" err="1" smtClean="0"/>
            <a:t>Rendörsèg</a:t>
          </a:r>
          <a:r>
            <a:rPr lang="en-US" sz="1200" b="1" dirty="0" smtClean="0"/>
            <a:t>, </a:t>
          </a:r>
          <a:r>
            <a:rPr lang="en-US" sz="1200" dirty="0" smtClean="0"/>
            <a:t>30/04/2020, C-211/19</a:t>
          </a:r>
          <a:endParaRPr lang="en-US" sz="120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B4C4DA"/>
        </a:solidFill>
        <a:ln>
          <a:solidFill>
            <a:srgbClr val="B4C4DA"/>
          </a:solidFill>
        </a:ln>
      </dgm:spPr>
      <dgm:t>
        <a:bodyPr/>
        <a:lstStyle/>
        <a:p>
          <a:pPr marL="85725" indent="0" algn="just"/>
          <a:r>
            <a:rPr lang="en-US" sz="1200" b="1" dirty="0" smtClean="0">
              <a:solidFill>
                <a:schemeClr val="bg1"/>
              </a:solidFill>
            </a:rPr>
            <a:t>Bouygues</a:t>
          </a:r>
          <a:r>
            <a:rPr lang="en-US" sz="1200" b="1" baseline="0" dirty="0" smtClean="0">
              <a:solidFill>
                <a:schemeClr val="bg1"/>
              </a:solidFill>
            </a:rPr>
            <a:t> </a:t>
          </a:r>
          <a:r>
            <a:rPr lang="en-US" sz="1200" b="1" baseline="0" dirty="0" err="1" smtClean="0">
              <a:solidFill>
                <a:schemeClr val="bg1"/>
              </a:solidFill>
            </a:rPr>
            <a:t>Travaux</a:t>
          </a:r>
          <a:r>
            <a:rPr lang="en-US" sz="1200" b="1" baseline="0" dirty="0" smtClean="0">
              <a:solidFill>
                <a:schemeClr val="bg1"/>
              </a:solidFill>
            </a:rPr>
            <a:t> publics </a:t>
          </a:r>
          <a:r>
            <a:rPr lang="en-US" sz="1200" b="1" baseline="0" dirty="0" err="1" smtClean="0">
              <a:solidFill>
                <a:schemeClr val="bg1"/>
              </a:solidFill>
            </a:rPr>
            <a:t>e.a</a:t>
          </a:r>
          <a:r>
            <a:rPr lang="en-US" sz="1200" b="1" baseline="0" dirty="0" smtClean="0">
              <a:solidFill>
                <a:schemeClr val="bg1"/>
              </a:solidFill>
            </a:rPr>
            <a:t>., </a:t>
          </a:r>
          <a:r>
            <a:rPr lang="en-US" sz="1200" b="0" baseline="0" dirty="0" smtClean="0">
              <a:solidFill>
                <a:schemeClr val="bg1"/>
              </a:solidFill>
            </a:rPr>
            <a:t>14/05/2020, C-17/19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1.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B4C4DA"/>
        </a:solidFill>
        <a:ln>
          <a:solidFill>
            <a:srgbClr val="B4C4DA"/>
          </a:solidFill>
        </a:ln>
      </dgm:spPr>
      <dgm:t>
        <a:bodyPr/>
        <a:lstStyle/>
        <a:p>
          <a:pPr marL="85725" indent="0" algn="just"/>
          <a:r>
            <a:rPr lang="en-US" sz="1200" b="1" dirty="0" smtClean="0">
              <a:solidFill>
                <a:schemeClr val="bg1"/>
              </a:solidFill>
            </a:rPr>
            <a:t>Bouygues</a:t>
          </a:r>
          <a:r>
            <a:rPr lang="en-US" sz="1200" b="1" baseline="0" dirty="0" smtClean="0">
              <a:solidFill>
                <a:schemeClr val="bg1"/>
              </a:solidFill>
            </a:rPr>
            <a:t> </a:t>
          </a:r>
          <a:r>
            <a:rPr lang="en-US" sz="1200" b="1" baseline="0" dirty="0" err="1" smtClean="0">
              <a:solidFill>
                <a:schemeClr val="bg1"/>
              </a:solidFill>
            </a:rPr>
            <a:t>Travaux</a:t>
          </a:r>
          <a:r>
            <a:rPr lang="en-US" sz="1200" b="1" baseline="0" dirty="0" smtClean="0">
              <a:solidFill>
                <a:schemeClr val="bg1"/>
              </a:solidFill>
            </a:rPr>
            <a:t> publics </a:t>
          </a:r>
          <a:r>
            <a:rPr lang="en-US" sz="1200" b="1" baseline="0" dirty="0" err="1" smtClean="0">
              <a:solidFill>
                <a:schemeClr val="bg1"/>
              </a:solidFill>
            </a:rPr>
            <a:t>e.a</a:t>
          </a:r>
          <a:r>
            <a:rPr lang="en-US" sz="1200" b="1" baseline="0" dirty="0" smtClean="0">
              <a:solidFill>
                <a:schemeClr val="bg1"/>
              </a:solidFill>
            </a:rPr>
            <a:t>., </a:t>
          </a:r>
          <a:r>
            <a:rPr lang="en-US" sz="1200" b="0" baseline="0" dirty="0" smtClean="0">
              <a:solidFill>
                <a:schemeClr val="bg1"/>
              </a:solidFill>
            </a:rPr>
            <a:t>14/05/2020, C-17/19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2.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a:solidFill>
          <a:srgbClr val="B4C4DA"/>
        </a:solidFill>
        <a:ln>
          <a:solidFill>
            <a:srgbClr val="B4C4DA"/>
          </a:solidFill>
        </a:ln>
      </dgm:spPr>
      <dgm:t>
        <a:bodyPr/>
        <a:lstStyle/>
        <a:p>
          <a:pPr marL="85725" indent="0" algn="just"/>
          <a:r>
            <a:rPr lang="en-US" sz="1200" b="1" dirty="0" smtClean="0">
              <a:solidFill>
                <a:schemeClr val="bg1"/>
              </a:solidFill>
            </a:rPr>
            <a:t>Bouygues</a:t>
          </a:r>
          <a:r>
            <a:rPr lang="en-US" sz="1200" b="1" baseline="0" dirty="0" smtClean="0">
              <a:solidFill>
                <a:schemeClr val="bg1"/>
              </a:solidFill>
            </a:rPr>
            <a:t> </a:t>
          </a:r>
          <a:r>
            <a:rPr lang="en-US" sz="1200" b="1" baseline="0" dirty="0" err="1" smtClean="0">
              <a:solidFill>
                <a:schemeClr val="bg1"/>
              </a:solidFill>
            </a:rPr>
            <a:t>Travaux</a:t>
          </a:r>
          <a:r>
            <a:rPr lang="en-US" sz="1200" b="1" baseline="0" dirty="0" smtClean="0">
              <a:solidFill>
                <a:schemeClr val="bg1"/>
              </a:solidFill>
            </a:rPr>
            <a:t> publics </a:t>
          </a:r>
          <a:r>
            <a:rPr lang="en-US" sz="1200" b="1" baseline="0" dirty="0" err="1" smtClean="0">
              <a:solidFill>
                <a:schemeClr val="bg1"/>
              </a:solidFill>
            </a:rPr>
            <a:t>e.a</a:t>
          </a:r>
          <a:r>
            <a:rPr lang="en-US" sz="1200" b="1" baseline="0" dirty="0" smtClean="0">
              <a:solidFill>
                <a:schemeClr val="bg1"/>
              </a:solidFill>
            </a:rPr>
            <a:t>., </a:t>
          </a:r>
          <a:r>
            <a:rPr lang="en-US" sz="1200" b="0" baseline="0" dirty="0" smtClean="0">
              <a:solidFill>
                <a:schemeClr val="bg1"/>
              </a:solidFill>
            </a:rPr>
            <a:t>14/05/2020, C-17/19</a:t>
          </a:r>
          <a:endParaRPr lang="en-US" sz="1200" b="0" dirty="0">
            <a:solidFill>
              <a:schemeClr val="bg1"/>
            </a:solidFill>
          </a:endParaRPr>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t>
        <a:bodyPr/>
        <a:lstStyle/>
        <a:p>
          <a:endParaRPr lang="en-US"/>
        </a:p>
      </dgm:t>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CH" sz="1200" b="1" dirty="0" smtClean="0">
              <a:latin typeface="+mj-lt"/>
            </a:rPr>
            <a:t>UO c/ </a:t>
          </a:r>
          <a:r>
            <a:rPr lang="en-US" sz="1200" b="1" dirty="0" err="1" smtClean="0"/>
            <a:t>Készentéti</a:t>
          </a:r>
          <a:r>
            <a:rPr lang="en-US" sz="1200" b="1" dirty="0" smtClean="0"/>
            <a:t> </a:t>
          </a:r>
          <a:r>
            <a:rPr lang="en-US" sz="1200" b="1" dirty="0" err="1" smtClean="0"/>
            <a:t>Rendörsèg</a:t>
          </a:r>
          <a:r>
            <a:rPr lang="en-US" sz="1200" b="1" dirty="0" smtClean="0"/>
            <a:t>, </a:t>
          </a:r>
          <a:r>
            <a:rPr lang="en-US" sz="1200" dirty="0" smtClean="0"/>
            <a:t>30/04/2020, C-211/19</a:t>
          </a:r>
          <a:endParaRPr lang="en-US" sz="120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CH" sz="1200" b="1" dirty="0" err="1" smtClean="0">
              <a:latin typeface="+mj-lt"/>
            </a:rPr>
            <a:t>Federación</a:t>
          </a:r>
          <a:r>
            <a:rPr lang="fr-CH" sz="1200" b="1" dirty="0" smtClean="0">
              <a:latin typeface="+mj-lt"/>
            </a:rPr>
            <a:t> de Trabajadores </a:t>
          </a:r>
          <a:r>
            <a:rPr lang="fr-CH" sz="1200" b="1" dirty="0" err="1" smtClean="0">
              <a:latin typeface="+mj-lt"/>
            </a:rPr>
            <a:t>Independientes</a:t>
          </a:r>
          <a:r>
            <a:rPr lang="fr-CH" sz="1200" b="1" dirty="0" smtClean="0">
              <a:latin typeface="+mj-lt"/>
            </a:rPr>
            <a:t> de </a:t>
          </a:r>
          <a:r>
            <a:rPr lang="fr-CH" sz="1200" b="1" dirty="0" err="1" smtClean="0">
              <a:latin typeface="+mj-lt"/>
            </a:rPr>
            <a:t>Comercio</a:t>
          </a:r>
          <a:r>
            <a:rPr lang="fr-CH" sz="1200" b="1" dirty="0" smtClean="0">
              <a:latin typeface="+mj-lt"/>
            </a:rPr>
            <a:t> (</a:t>
          </a:r>
          <a:r>
            <a:rPr lang="fr-CH" sz="1200" b="1" dirty="0" err="1" smtClean="0">
              <a:latin typeface="+mj-lt"/>
            </a:rPr>
            <a:t>Fetico</a:t>
          </a:r>
          <a:r>
            <a:rPr lang="fr-CH" sz="1200" b="1" dirty="0" smtClean="0">
              <a:latin typeface="+mj-lt"/>
            </a:rPr>
            <a:t>) </a:t>
          </a:r>
          <a:r>
            <a:rPr lang="fr-CH" sz="1200" b="1" dirty="0" err="1" smtClean="0">
              <a:latin typeface="+mj-lt"/>
            </a:rPr>
            <a:t>e.a</a:t>
          </a:r>
          <a:r>
            <a:rPr lang="fr-CH" sz="1200" b="1" dirty="0" smtClean="0">
              <a:latin typeface="+mj-lt"/>
            </a:rPr>
            <a:t>. c/ Grupo de </a:t>
          </a:r>
          <a:r>
            <a:rPr lang="fr-CH" sz="1200" b="1" dirty="0" err="1" smtClean="0">
              <a:latin typeface="+mj-lt"/>
            </a:rPr>
            <a:t>Empresas</a:t>
          </a:r>
          <a:r>
            <a:rPr lang="fr-CH" sz="1200" b="1" dirty="0" smtClean="0">
              <a:latin typeface="+mj-lt"/>
            </a:rPr>
            <a:t> DIA SA, </a:t>
          </a:r>
          <a:r>
            <a:rPr lang="fr-CH" sz="1200" b="1" dirty="0" err="1" smtClean="0">
              <a:latin typeface="+mj-lt"/>
            </a:rPr>
            <a:t>Twins</a:t>
          </a:r>
          <a:r>
            <a:rPr lang="fr-CH" sz="1200" b="1" dirty="0" smtClean="0">
              <a:latin typeface="+mj-lt"/>
            </a:rPr>
            <a:t> </a:t>
          </a:r>
          <a:r>
            <a:rPr lang="fr-CH" sz="1200" b="1" dirty="0" err="1" smtClean="0">
              <a:latin typeface="+mj-lt"/>
            </a:rPr>
            <a:t>Alimentación</a:t>
          </a:r>
          <a:r>
            <a:rPr lang="fr-CH" sz="1200" b="1" dirty="0" smtClean="0">
              <a:latin typeface="+mj-lt"/>
            </a:rPr>
            <a:t> SA</a:t>
          </a:r>
          <a:r>
            <a:rPr lang="fr-CH" sz="1200" dirty="0" smtClean="0">
              <a:latin typeface="+mj-lt"/>
            </a:rPr>
            <a:t>, 4/06/2020,</a:t>
          </a:r>
          <a:r>
            <a:rPr lang="fr-CH" sz="1200" dirty="0" smtClean="0"/>
            <a:t> C-588/18 </a:t>
          </a:r>
          <a:endParaRPr lang="en-US" sz="120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CH" sz="1200" b="1" dirty="0" err="1" smtClean="0">
              <a:latin typeface="+mj-lt"/>
            </a:rPr>
            <a:t>Federación</a:t>
          </a:r>
          <a:r>
            <a:rPr lang="fr-CH" sz="1200" b="1" dirty="0" smtClean="0">
              <a:latin typeface="+mj-lt"/>
            </a:rPr>
            <a:t> de Trabajadores </a:t>
          </a:r>
          <a:r>
            <a:rPr lang="fr-CH" sz="1200" b="1" dirty="0" err="1" smtClean="0">
              <a:latin typeface="+mj-lt"/>
            </a:rPr>
            <a:t>Independientes</a:t>
          </a:r>
          <a:r>
            <a:rPr lang="fr-CH" sz="1200" b="1" dirty="0" smtClean="0">
              <a:latin typeface="+mj-lt"/>
            </a:rPr>
            <a:t> de </a:t>
          </a:r>
          <a:r>
            <a:rPr lang="fr-CH" sz="1200" b="1" dirty="0" err="1" smtClean="0">
              <a:latin typeface="+mj-lt"/>
            </a:rPr>
            <a:t>Comercio</a:t>
          </a:r>
          <a:r>
            <a:rPr lang="fr-CH" sz="1200" b="1" dirty="0" smtClean="0">
              <a:latin typeface="+mj-lt"/>
            </a:rPr>
            <a:t> (</a:t>
          </a:r>
          <a:r>
            <a:rPr lang="fr-CH" sz="1200" b="1" dirty="0" err="1" smtClean="0">
              <a:latin typeface="+mj-lt"/>
            </a:rPr>
            <a:t>Fetico</a:t>
          </a:r>
          <a:r>
            <a:rPr lang="fr-CH" sz="1200" b="1" dirty="0" smtClean="0">
              <a:latin typeface="+mj-lt"/>
            </a:rPr>
            <a:t>) </a:t>
          </a:r>
          <a:r>
            <a:rPr lang="fr-CH" sz="1200" b="1" dirty="0" err="1" smtClean="0">
              <a:latin typeface="+mj-lt"/>
            </a:rPr>
            <a:t>e.a</a:t>
          </a:r>
          <a:r>
            <a:rPr lang="fr-CH" sz="1200" b="1" dirty="0" smtClean="0">
              <a:latin typeface="+mj-lt"/>
            </a:rPr>
            <a:t>. c/ Grupo de </a:t>
          </a:r>
          <a:r>
            <a:rPr lang="fr-CH" sz="1200" b="1" dirty="0" err="1" smtClean="0">
              <a:latin typeface="+mj-lt"/>
            </a:rPr>
            <a:t>Empresas</a:t>
          </a:r>
          <a:r>
            <a:rPr lang="fr-CH" sz="1200" b="1" dirty="0" smtClean="0">
              <a:latin typeface="+mj-lt"/>
            </a:rPr>
            <a:t> DIA SA, </a:t>
          </a:r>
          <a:r>
            <a:rPr lang="fr-CH" sz="1200" b="1" dirty="0" err="1" smtClean="0">
              <a:latin typeface="+mj-lt"/>
            </a:rPr>
            <a:t>Twins</a:t>
          </a:r>
          <a:r>
            <a:rPr lang="fr-CH" sz="1200" b="1" dirty="0" smtClean="0">
              <a:latin typeface="+mj-lt"/>
            </a:rPr>
            <a:t> </a:t>
          </a:r>
          <a:r>
            <a:rPr lang="fr-CH" sz="1200" b="1" dirty="0" err="1" smtClean="0">
              <a:latin typeface="+mj-lt"/>
            </a:rPr>
            <a:t>Alimentación</a:t>
          </a:r>
          <a:r>
            <a:rPr lang="fr-CH" sz="1200" b="1" dirty="0" smtClean="0">
              <a:latin typeface="+mj-lt"/>
            </a:rPr>
            <a:t> SA</a:t>
          </a:r>
          <a:r>
            <a:rPr lang="fr-CH" sz="1200" dirty="0" smtClean="0">
              <a:latin typeface="+mj-lt"/>
            </a:rPr>
            <a:t>, 4/06/2020,</a:t>
          </a:r>
          <a:r>
            <a:rPr lang="fr-CH" sz="1200" dirty="0" smtClean="0"/>
            <a:t> C-588/18 </a:t>
          </a:r>
          <a:endParaRPr lang="en-US" sz="120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030841-4DE9-47ED-86AE-2D58DC7019AE}"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CCAEE40-63E0-46BC-8062-6115B34273CB}">
      <dgm:prSet phldrT="[Text]" custT="1"/>
      <dgm:spPr/>
      <dgm:t>
        <a:bodyPr/>
        <a:lstStyle/>
        <a:p>
          <a:pPr marL="85725" indent="0" algn="l"/>
          <a:r>
            <a:rPr lang="fr-CH" sz="1200" b="1" dirty="0" err="1" smtClean="0">
              <a:latin typeface="+mj-lt"/>
            </a:rPr>
            <a:t>Federación</a:t>
          </a:r>
          <a:r>
            <a:rPr lang="fr-CH" sz="1200" b="1" dirty="0" smtClean="0">
              <a:latin typeface="+mj-lt"/>
            </a:rPr>
            <a:t> de Trabajadores </a:t>
          </a:r>
          <a:r>
            <a:rPr lang="fr-CH" sz="1200" b="1" dirty="0" err="1" smtClean="0">
              <a:latin typeface="+mj-lt"/>
            </a:rPr>
            <a:t>Independientes</a:t>
          </a:r>
          <a:r>
            <a:rPr lang="fr-CH" sz="1200" b="1" dirty="0" smtClean="0">
              <a:latin typeface="+mj-lt"/>
            </a:rPr>
            <a:t> de </a:t>
          </a:r>
          <a:r>
            <a:rPr lang="fr-CH" sz="1200" b="1" dirty="0" err="1" smtClean="0">
              <a:latin typeface="+mj-lt"/>
            </a:rPr>
            <a:t>Comercio</a:t>
          </a:r>
          <a:r>
            <a:rPr lang="fr-CH" sz="1200" b="1" dirty="0" smtClean="0">
              <a:latin typeface="+mj-lt"/>
            </a:rPr>
            <a:t> (</a:t>
          </a:r>
          <a:r>
            <a:rPr lang="fr-CH" sz="1200" b="1" dirty="0" err="1" smtClean="0">
              <a:latin typeface="+mj-lt"/>
            </a:rPr>
            <a:t>Fetico</a:t>
          </a:r>
          <a:r>
            <a:rPr lang="fr-CH" sz="1200" b="1" dirty="0" smtClean="0">
              <a:latin typeface="+mj-lt"/>
            </a:rPr>
            <a:t>) </a:t>
          </a:r>
          <a:r>
            <a:rPr lang="fr-CH" sz="1200" b="1" dirty="0" err="1" smtClean="0">
              <a:latin typeface="+mj-lt"/>
            </a:rPr>
            <a:t>e.a</a:t>
          </a:r>
          <a:r>
            <a:rPr lang="fr-CH" sz="1200" b="1" dirty="0" smtClean="0">
              <a:latin typeface="+mj-lt"/>
            </a:rPr>
            <a:t>. c/ Grupo de </a:t>
          </a:r>
          <a:r>
            <a:rPr lang="fr-CH" sz="1200" b="1" dirty="0" err="1" smtClean="0">
              <a:latin typeface="+mj-lt"/>
            </a:rPr>
            <a:t>Empresas</a:t>
          </a:r>
          <a:r>
            <a:rPr lang="fr-CH" sz="1200" b="1" dirty="0" smtClean="0">
              <a:latin typeface="+mj-lt"/>
            </a:rPr>
            <a:t> DIA SA, </a:t>
          </a:r>
          <a:r>
            <a:rPr lang="fr-CH" sz="1200" b="1" dirty="0" err="1" smtClean="0">
              <a:latin typeface="+mj-lt"/>
            </a:rPr>
            <a:t>Twins</a:t>
          </a:r>
          <a:r>
            <a:rPr lang="fr-CH" sz="1200" b="1" dirty="0" smtClean="0">
              <a:latin typeface="+mj-lt"/>
            </a:rPr>
            <a:t> </a:t>
          </a:r>
          <a:r>
            <a:rPr lang="fr-CH" sz="1200" b="1" dirty="0" err="1" smtClean="0">
              <a:latin typeface="+mj-lt"/>
            </a:rPr>
            <a:t>Alimentación</a:t>
          </a:r>
          <a:r>
            <a:rPr lang="fr-CH" sz="1200" b="1" dirty="0" smtClean="0">
              <a:latin typeface="+mj-lt"/>
            </a:rPr>
            <a:t> SA</a:t>
          </a:r>
          <a:r>
            <a:rPr lang="fr-CH" sz="1200" dirty="0" smtClean="0">
              <a:latin typeface="+mj-lt"/>
            </a:rPr>
            <a:t>, 4/06/2020,</a:t>
          </a:r>
          <a:r>
            <a:rPr lang="fr-CH" sz="1200" dirty="0" smtClean="0"/>
            <a:t> C-588/18 </a:t>
          </a:r>
          <a:endParaRPr lang="en-US" sz="1200" dirty="0"/>
        </a:p>
      </dgm:t>
    </dgm:pt>
    <dgm:pt modelId="{6396D8C6-30CB-450D-85CA-3935DEFEB685}" type="parTrans" cxnId="{708FCECD-61CE-423F-B722-2F1369546B41}">
      <dgm:prSet/>
      <dgm:spPr/>
      <dgm:t>
        <a:bodyPr/>
        <a:lstStyle/>
        <a:p>
          <a:endParaRPr lang="en-US"/>
        </a:p>
      </dgm:t>
    </dgm:pt>
    <dgm:pt modelId="{E6D87809-54CB-42CA-938B-CA227A286148}" type="sibTrans" cxnId="{708FCECD-61CE-423F-B722-2F1369546B41}">
      <dgm:prSet/>
      <dgm:spPr/>
      <dgm:t>
        <a:bodyPr/>
        <a:lstStyle/>
        <a:p>
          <a:endParaRPr lang="en-US"/>
        </a:p>
      </dgm:t>
    </dgm:pt>
    <dgm:pt modelId="{35EE4CA5-B3C3-48EA-BCE8-3A3EFBB634D4}" type="pres">
      <dgm:prSet presAssocID="{44030841-4DE9-47ED-86AE-2D58DC7019AE}" presName="Name0" presStyleCnt="0">
        <dgm:presLayoutVars>
          <dgm:chPref val="3"/>
          <dgm:dir/>
          <dgm:animLvl val="lvl"/>
          <dgm:resizeHandles/>
        </dgm:presLayoutVars>
      </dgm:prSet>
      <dgm:spPr/>
      <dgm:t>
        <a:bodyPr/>
        <a:lstStyle/>
        <a:p>
          <a:endParaRPr lang="en-US"/>
        </a:p>
      </dgm:t>
    </dgm:pt>
    <dgm:pt modelId="{3CE4E537-4C81-4F40-A9B3-35FED262D883}" type="pres">
      <dgm:prSet presAssocID="{FCCAEE40-63E0-46BC-8062-6115B34273CB}" presName="horFlow" presStyleCnt="0"/>
      <dgm:spPr/>
    </dgm:pt>
    <dgm:pt modelId="{928AC3E7-40A1-4B14-A464-31ACE8F72E5B}" type="pres">
      <dgm:prSet presAssocID="{FCCAEE40-63E0-46BC-8062-6115B34273CB}" presName="bigChev" presStyleLbl="node1" presStyleIdx="0" presStyleCnt="1" custScaleX="150588" custScaleY="37918"/>
      <dgm:spPr/>
      <dgm:t>
        <a:bodyPr/>
        <a:lstStyle/>
        <a:p>
          <a:endParaRPr lang="en-US"/>
        </a:p>
      </dgm:t>
    </dgm:pt>
  </dgm:ptLst>
  <dgm:cxnLst>
    <dgm:cxn modelId="{9EAD4288-633E-464C-A914-423C3B698D31}" type="presOf" srcId="{FCCAEE40-63E0-46BC-8062-6115B34273CB}" destId="{928AC3E7-40A1-4B14-A464-31ACE8F72E5B}" srcOrd="0" destOrd="0" presId="urn:microsoft.com/office/officeart/2005/8/layout/lProcess3"/>
    <dgm:cxn modelId="{6622B569-7CE9-43E3-AA63-882B5C3220DF}" type="presOf" srcId="{44030841-4DE9-47ED-86AE-2D58DC7019AE}" destId="{35EE4CA5-B3C3-48EA-BCE8-3A3EFBB634D4}" srcOrd="0" destOrd="0" presId="urn:microsoft.com/office/officeart/2005/8/layout/lProcess3"/>
    <dgm:cxn modelId="{708FCECD-61CE-423F-B722-2F1369546B41}" srcId="{44030841-4DE9-47ED-86AE-2D58DC7019AE}" destId="{FCCAEE40-63E0-46BC-8062-6115B34273CB}" srcOrd="0" destOrd="0" parTransId="{6396D8C6-30CB-450D-85CA-3935DEFEB685}" sibTransId="{E6D87809-54CB-42CA-938B-CA227A286148}"/>
    <dgm:cxn modelId="{FC6B66C8-B194-4E8C-9607-3BF432156981}" type="presParOf" srcId="{35EE4CA5-B3C3-48EA-BCE8-3A3EFBB634D4}" destId="{3CE4E537-4C81-4F40-A9B3-35FED262D883}" srcOrd="0" destOrd="0" presId="urn:microsoft.com/office/officeart/2005/8/layout/lProcess3"/>
    <dgm:cxn modelId="{1632BDFA-70BE-464F-9B67-5D62220B3035}" type="presParOf" srcId="{3CE4E537-4C81-4F40-A9B3-35FED262D883}" destId="{928AC3E7-40A1-4B14-A464-31ACE8F72E5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B8CAF-93D9-48EE-892E-F6BF19314EB2}">
      <dsp:nvSpPr>
        <dsp:cNvPr id="0" name=""/>
        <dsp:cNvSpPr/>
      </dsp:nvSpPr>
      <dsp:spPr>
        <a:xfrm>
          <a:off x="0" y="26626"/>
          <a:ext cx="7289321" cy="33157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I - </a:t>
          </a:r>
          <a:r>
            <a:rPr lang="en-US" sz="1400" b="1" kern="1200" dirty="0" err="1" smtClean="0"/>
            <a:t>Aménagement</a:t>
          </a:r>
          <a:r>
            <a:rPr lang="en-US" sz="1400" b="1" kern="1200" dirty="0" smtClean="0"/>
            <a:t> du temps de travail </a:t>
          </a:r>
          <a:endParaRPr lang="en-US" sz="1400" b="1" kern="1200" dirty="0"/>
        </a:p>
      </dsp:txBody>
      <dsp:txXfrm>
        <a:off x="16186" y="42812"/>
        <a:ext cx="7256949" cy="299205"/>
      </dsp:txXfrm>
    </dsp:sp>
    <dsp:sp modelId="{3BBF96A4-C36B-4D82-B27C-FCC332C97ADC}">
      <dsp:nvSpPr>
        <dsp:cNvPr id="0" name=""/>
        <dsp:cNvSpPr/>
      </dsp:nvSpPr>
      <dsp:spPr>
        <a:xfrm>
          <a:off x="0" y="349998"/>
          <a:ext cx="7289321"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72000" rIns="85344" bIns="3600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UO c/ </a:t>
          </a:r>
          <a:r>
            <a:rPr lang="en-US" sz="1200" kern="1200" dirty="0" err="1" smtClean="0"/>
            <a:t>Készentéti</a:t>
          </a:r>
          <a:r>
            <a:rPr lang="en-US" sz="1200" kern="1200" dirty="0" smtClean="0"/>
            <a:t> </a:t>
          </a:r>
          <a:r>
            <a:rPr lang="en-US" sz="1200" kern="1200" dirty="0" err="1" smtClean="0"/>
            <a:t>Rendörsèg</a:t>
          </a:r>
          <a:r>
            <a:rPr lang="en-US" sz="1200" kern="1200" dirty="0" smtClean="0"/>
            <a:t>, 30/04/2020, C-211/19</a:t>
          </a:r>
          <a:endParaRPr lang="en-US" sz="1200" kern="1200" dirty="0"/>
        </a:p>
        <a:p>
          <a:pPr marL="114300" lvl="1" indent="-114300" algn="l" defTabSz="533400">
            <a:lnSpc>
              <a:spcPct val="90000"/>
            </a:lnSpc>
            <a:spcBef>
              <a:spcPct val="0"/>
            </a:spcBef>
            <a:spcAft>
              <a:spcPct val="20000"/>
            </a:spcAft>
            <a:buChar char="••"/>
          </a:pPr>
          <a:r>
            <a:rPr lang="fr-CH" sz="1200" kern="1200" dirty="0" err="1" smtClean="0">
              <a:latin typeface="+mj-lt"/>
            </a:rPr>
            <a:t>Federación</a:t>
          </a:r>
          <a:r>
            <a:rPr lang="fr-CH" sz="1200" kern="1200" dirty="0" smtClean="0">
              <a:latin typeface="+mj-lt"/>
            </a:rPr>
            <a:t> de Trabajadores </a:t>
          </a:r>
          <a:r>
            <a:rPr lang="fr-CH" sz="1200" kern="1200" dirty="0" err="1" smtClean="0">
              <a:latin typeface="+mj-lt"/>
            </a:rPr>
            <a:t>Independientes</a:t>
          </a:r>
          <a:r>
            <a:rPr lang="fr-CH" sz="1200" kern="1200" dirty="0" smtClean="0">
              <a:latin typeface="+mj-lt"/>
            </a:rPr>
            <a:t> de </a:t>
          </a:r>
          <a:r>
            <a:rPr lang="fr-CH" sz="1200" kern="1200" dirty="0" err="1" smtClean="0">
              <a:latin typeface="+mj-lt"/>
            </a:rPr>
            <a:t>Comercio</a:t>
          </a:r>
          <a:r>
            <a:rPr lang="fr-CH" sz="1200" kern="1200" dirty="0" smtClean="0">
              <a:latin typeface="+mj-lt"/>
            </a:rPr>
            <a:t> (</a:t>
          </a:r>
          <a:r>
            <a:rPr lang="fr-CH" sz="1200" kern="1200" dirty="0" err="1" smtClean="0">
              <a:latin typeface="+mj-lt"/>
            </a:rPr>
            <a:t>Fetico</a:t>
          </a:r>
          <a:r>
            <a:rPr lang="fr-CH" sz="1200" kern="1200" dirty="0" smtClean="0">
              <a:latin typeface="+mj-lt"/>
            </a:rPr>
            <a:t>) </a:t>
          </a:r>
          <a:r>
            <a:rPr lang="fr-CH" sz="1200" kern="1200" dirty="0" err="1" smtClean="0">
              <a:latin typeface="+mj-lt"/>
            </a:rPr>
            <a:t>e.a</a:t>
          </a:r>
          <a:r>
            <a:rPr lang="fr-CH" sz="1200" kern="1200" dirty="0" smtClean="0">
              <a:latin typeface="+mj-lt"/>
            </a:rPr>
            <a:t>. c/ Grupo de </a:t>
          </a:r>
          <a:r>
            <a:rPr lang="fr-CH" sz="1200" kern="1200" dirty="0" err="1" smtClean="0">
              <a:latin typeface="+mj-lt"/>
            </a:rPr>
            <a:t>Empresas</a:t>
          </a:r>
          <a:r>
            <a:rPr lang="fr-CH" sz="1200" kern="1200" dirty="0" smtClean="0">
              <a:latin typeface="+mj-lt"/>
            </a:rPr>
            <a:t> DIA SA, </a:t>
          </a:r>
          <a:r>
            <a:rPr lang="fr-CH" sz="1200" kern="1200" dirty="0" err="1" smtClean="0">
              <a:latin typeface="+mj-lt"/>
            </a:rPr>
            <a:t>Twins</a:t>
          </a:r>
          <a:r>
            <a:rPr lang="fr-CH" sz="1200" kern="1200" dirty="0" smtClean="0">
              <a:latin typeface="+mj-lt"/>
            </a:rPr>
            <a:t> </a:t>
          </a:r>
          <a:r>
            <a:rPr lang="fr-CH" sz="1200" kern="1200" dirty="0" err="1" smtClean="0">
              <a:latin typeface="+mj-lt"/>
            </a:rPr>
            <a:t>Alimentación</a:t>
          </a:r>
          <a:r>
            <a:rPr lang="fr-CH" sz="1200" kern="1200" dirty="0" smtClean="0">
              <a:latin typeface="+mj-lt"/>
            </a:rPr>
            <a:t> SA, 4/06/2020,</a:t>
          </a:r>
          <a:r>
            <a:rPr lang="fr-CH" sz="1200" kern="1200" dirty="0" smtClean="0"/>
            <a:t> C-588/18 </a:t>
          </a:r>
          <a:endParaRPr lang="en-US" sz="1200" kern="1200" dirty="0"/>
        </a:p>
        <a:p>
          <a:pPr marL="114300" lvl="1" indent="-114300" algn="l" defTabSz="533400">
            <a:lnSpc>
              <a:spcPct val="90000"/>
            </a:lnSpc>
            <a:spcBef>
              <a:spcPct val="0"/>
            </a:spcBef>
            <a:spcAft>
              <a:spcPct val="20000"/>
            </a:spcAft>
            <a:buChar char="••"/>
          </a:pPr>
          <a:r>
            <a:rPr lang="fr-FR" sz="1200" kern="1200" dirty="0" smtClean="0"/>
            <a:t>B c/ </a:t>
          </a:r>
          <a:r>
            <a:rPr lang="fr-FR" sz="1200" kern="1200" dirty="0" err="1" smtClean="0"/>
            <a:t>Yodel</a:t>
          </a:r>
          <a:r>
            <a:rPr lang="fr-FR" sz="1200" kern="1200" dirty="0" smtClean="0"/>
            <a:t> Delivery Network Ltd, 22/06/2020, C-692/19</a:t>
          </a:r>
        </a:p>
        <a:p>
          <a:pPr marL="57150" lvl="1" indent="-57150" algn="l" defTabSz="177800">
            <a:lnSpc>
              <a:spcPct val="90000"/>
            </a:lnSpc>
            <a:spcBef>
              <a:spcPct val="0"/>
            </a:spcBef>
            <a:spcAft>
              <a:spcPct val="20000"/>
            </a:spcAft>
            <a:buChar char="••"/>
          </a:pPr>
          <a:endParaRPr lang="fr-FR" sz="400" kern="1200" dirty="0" smtClean="0"/>
        </a:p>
      </dsp:txBody>
      <dsp:txXfrm>
        <a:off x="0" y="349998"/>
        <a:ext cx="7289321" cy="905625"/>
      </dsp:txXfrm>
    </dsp:sp>
    <dsp:sp modelId="{67456A25-45BD-457D-90B5-BD43BA2C3035}">
      <dsp:nvSpPr>
        <dsp:cNvPr id="0" name=""/>
        <dsp:cNvSpPr/>
      </dsp:nvSpPr>
      <dsp:spPr>
        <a:xfrm>
          <a:off x="0" y="1255623"/>
          <a:ext cx="7289321" cy="331577"/>
        </a:xfrm>
        <a:prstGeom prst="roundRect">
          <a:avLst/>
        </a:prstGeom>
        <a:solidFill>
          <a:srgbClr val="79B2C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II – </a:t>
          </a:r>
          <a:r>
            <a:rPr lang="en-US" sz="1400" b="1" kern="1200" dirty="0" err="1" smtClean="0"/>
            <a:t>Egalité</a:t>
          </a:r>
          <a:r>
            <a:rPr lang="en-US" sz="1400" b="1" kern="1200" dirty="0" smtClean="0"/>
            <a:t> de </a:t>
          </a:r>
          <a:r>
            <a:rPr lang="en-US" sz="1400" b="1" kern="1200" dirty="0" err="1" smtClean="0"/>
            <a:t>traitement</a:t>
          </a:r>
          <a:endParaRPr lang="en-US" sz="1400" b="1" kern="1200" dirty="0"/>
        </a:p>
      </dsp:txBody>
      <dsp:txXfrm>
        <a:off x="16186" y="1271809"/>
        <a:ext cx="7256949" cy="299205"/>
      </dsp:txXfrm>
    </dsp:sp>
    <dsp:sp modelId="{8F33E14E-26DE-4578-A1BF-6CD93920F2C5}">
      <dsp:nvSpPr>
        <dsp:cNvPr id="0" name=""/>
        <dsp:cNvSpPr/>
      </dsp:nvSpPr>
      <dsp:spPr>
        <a:xfrm>
          <a:off x="0" y="1587200"/>
          <a:ext cx="7289321" cy="70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72000" rIns="85344" bIns="36000" numCol="1" spcCol="1270" anchor="ctr" anchorCtr="0">
          <a:noAutofit/>
        </a:bodyPr>
        <a:lstStyle/>
        <a:p>
          <a:pPr marL="114300" lvl="1" indent="-114300" algn="l" defTabSz="533400">
            <a:lnSpc>
              <a:spcPct val="90000"/>
            </a:lnSpc>
            <a:spcBef>
              <a:spcPct val="0"/>
            </a:spcBef>
            <a:spcAft>
              <a:spcPct val="20000"/>
            </a:spcAft>
            <a:buChar char="••"/>
          </a:pPr>
          <a:r>
            <a:rPr lang="fr-FR" sz="1200" kern="1200" dirty="0" smtClean="0"/>
            <a:t>Caisse pour l’avenir des enfants c/ </a:t>
          </a:r>
          <a:r>
            <a:rPr lang="fr-FR" sz="1200" kern="1200" dirty="0" err="1" smtClean="0"/>
            <a:t>Fv</a:t>
          </a:r>
          <a:r>
            <a:rPr lang="fr-FR" sz="1200" kern="1200" dirty="0" smtClean="0"/>
            <a:t> et </a:t>
          </a:r>
          <a:r>
            <a:rPr lang="fr-FR" sz="1200" kern="1200" dirty="0" err="1" smtClean="0"/>
            <a:t>Gw</a:t>
          </a:r>
          <a:r>
            <a:rPr lang="fr-FR" sz="1200" kern="1200" dirty="0" smtClean="0"/>
            <a:t>, 2/04/2020, C-802/18</a:t>
          </a:r>
          <a:endParaRPr lang="en-US" sz="1200" kern="1200" dirty="0"/>
        </a:p>
        <a:p>
          <a:pPr marL="114300" lvl="1" indent="-114300" algn="l" defTabSz="533400">
            <a:lnSpc>
              <a:spcPct val="90000"/>
            </a:lnSpc>
            <a:spcBef>
              <a:spcPct val="0"/>
            </a:spcBef>
            <a:spcAft>
              <a:spcPct val="20000"/>
            </a:spcAft>
            <a:buChar char="••"/>
          </a:pPr>
          <a:r>
            <a:rPr lang="it-IT" sz="1200" kern="1200" dirty="0" smtClean="0"/>
            <a:t>NH c/ Associazione Avvocatura per i diritti LGBTI, 23/04/2020, C-507/18</a:t>
          </a:r>
          <a:endParaRPr lang="fr-FR" sz="1200" kern="1200" dirty="0"/>
        </a:p>
        <a:p>
          <a:pPr marL="114300" lvl="1" indent="-114300" algn="l" defTabSz="533400">
            <a:lnSpc>
              <a:spcPct val="90000"/>
            </a:lnSpc>
            <a:spcBef>
              <a:spcPct val="0"/>
            </a:spcBef>
            <a:spcAft>
              <a:spcPts val="24"/>
            </a:spcAft>
            <a:buChar char="••"/>
          </a:pPr>
          <a:r>
            <a:rPr lang="it-IT" sz="1200" kern="1200" dirty="0" smtClean="0"/>
            <a:t>WN c/ Land </a:t>
          </a:r>
          <a:r>
            <a:rPr lang="it-IT" sz="1200" kern="1200" dirty="0" err="1" smtClean="0"/>
            <a:t>Niedersachsen</a:t>
          </a:r>
          <a:r>
            <a:rPr lang="it-IT" sz="1200" kern="1200" dirty="0" smtClean="0"/>
            <a:t>, 23/04/2020, C-710/18</a:t>
          </a:r>
          <a:endParaRPr lang="fr-FR" sz="1200" kern="1200" dirty="0"/>
        </a:p>
        <a:p>
          <a:pPr marL="57150" lvl="1" indent="-57150" algn="l" defTabSz="177800">
            <a:lnSpc>
              <a:spcPct val="90000"/>
            </a:lnSpc>
            <a:spcBef>
              <a:spcPct val="0"/>
            </a:spcBef>
            <a:spcAft>
              <a:spcPts val="24"/>
            </a:spcAft>
            <a:buChar char="••"/>
          </a:pPr>
          <a:endParaRPr lang="fr-FR" sz="400" kern="1200" dirty="0"/>
        </a:p>
      </dsp:txBody>
      <dsp:txXfrm>
        <a:off x="0" y="1587200"/>
        <a:ext cx="7289321" cy="706387"/>
      </dsp:txXfrm>
    </dsp:sp>
    <dsp:sp modelId="{1F1A7EE1-2867-425B-A723-CDF456A019BD}">
      <dsp:nvSpPr>
        <dsp:cNvPr id="0" name=""/>
        <dsp:cNvSpPr/>
      </dsp:nvSpPr>
      <dsp:spPr>
        <a:xfrm>
          <a:off x="0" y="2293588"/>
          <a:ext cx="7289321" cy="340540"/>
        </a:xfrm>
        <a:prstGeom prst="roundRect">
          <a:avLst/>
        </a:prstGeom>
        <a:solidFill>
          <a:srgbClr val="43B8D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III – </a:t>
          </a:r>
          <a:r>
            <a:rPr lang="en-US" sz="1400" b="1" kern="1200" dirty="0" err="1" smtClean="0"/>
            <a:t>Congés</a:t>
          </a:r>
          <a:endParaRPr lang="en-US" sz="1400" b="1" kern="1200" dirty="0"/>
        </a:p>
      </dsp:txBody>
      <dsp:txXfrm>
        <a:off x="16624" y="2310212"/>
        <a:ext cx="7256073" cy="307292"/>
      </dsp:txXfrm>
    </dsp:sp>
    <dsp:sp modelId="{A4306249-F590-4093-AE39-AE63A0FBE6A1}">
      <dsp:nvSpPr>
        <dsp:cNvPr id="0" name=""/>
        <dsp:cNvSpPr/>
      </dsp:nvSpPr>
      <dsp:spPr>
        <a:xfrm>
          <a:off x="0" y="2634128"/>
          <a:ext cx="7289321"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72000" rIns="85344" bIns="36000" numCol="1" spcCol="1270" anchor="ctr" anchorCtr="0">
          <a:noAutofit/>
        </a:bodyPr>
        <a:lstStyle/>
        <a:p>
          <a:pPr marL="114300" lvl="1" indent="-114300" algn="l" defTabSz="533400">
            <a:lnSpc>
              <a:spcPct val="90000"/>
            </a:lnSpc>
            <a:spcBef>
              <a:spcPct val="0"/>
            </a:spcBef>
            <a:spcAft>
              <a:spcPct val="20000"/>
            </a:spcAft>
            <a:buChar char="••"/>
          </a:pPr>
          <a:r>
            <a:rPr lang="en-GB" sz="1200" kern="1200" dirty="0" smtClean="0"/>
            <a:t>QH c/</a:t>
          </a:r>
          <a:r>
            <a:rPr lang="en-GB" sz="1200" kern="1200" dirty="0" err="1" smtClean="0"/>
            <a:t>Varhoven</a:t>
          </a:r>
          <a:r>
            <a:rPr lang="en-GB" sz="1200" kern="1200" dirty="0" smtClean="0"/>
            <a:t> </a:t>
          </a:r>
          <a:r>
            <a:rPr lang="en-GB" sz="1200" kern="1200" dirty="0" err="1" smtClean="0"/>
            <a:t>kasatsionen</a:t>
          </a:r>
          <a:r>
            <a:rPr lang="en-GB" sz="1200" kern="1200" dirty="0" smtClean="0"/>
            <a:t> sad </a:t>
          </a:r>
          <a:r>
            <a:rPr lang="en-GB" sz="1200" kern="1200" dirty="0" err="1" smtClean="0"/>
            <a:t>na</a:t>
          </a:r>
          <a:r>
            <a:rPr lang="en-GB" sz="1200" kern="1200" dirty="0" smtClean="0"/>
            <a:t> </a:t>
          </a:r>
          <a:r>
            <a:rPr lang="en-GB" sz="1200" kern="1200" dirty="0" err="1" smtClean="0"/>
            <a:t>Republika</a:t>
          </a:r>
          <a:r>
            <a:rPr lang="en-GB" sz="1200" kern="1200" dirty="0" smtClean="0"/>
            <a:t> Bulgaria et </a:t>
          </a:r>
          <a:r>
            <a:rPr lang="it-IT" sz="1200" kern="1200" dirty="0" smtClean="0"/>
            <a:t>CV c/</a:t>
          </a:r>
          <a:r>
            <a:rPr lang="it-IT" sz="1200" kern="1200" dirty="0" err="1" smtClean="0"/>
            <a:t>Iccrea</a:t>
          </a:r>
          <a:r>
            <a:rPr lang="it-IT" sz="1200" kern="1200" dirty="0" smtClean="0"/>
            <a:t> Banca </a:t>
          </a:r>
          <a:r>
            <a:rPr lang="it-IT" sz="1200" kern="1200" dirty="0" err="1" smtClean="0"/>
            <a:t>SpA</a:t>
          </a:r>
          <a:r>
            <a:rPr lang="it-IT" sz="1200" kern="1200" dirty="0" smtClean="0"/>
            <a:t>, </a:t>
          </a:r>
          <a:r>
            <a:rPr lang="en-GB" sz="1200" kern="1200" dirty="0" smtClean="0"/>
            <a:t>25/06/2020, C-762/18 &amp; </a:t>
          </a:r>
          <a:r>
            <a:rPr lang="it-IT" sz="1200" kern="1200" dirty="0" smtClean="0"/>
            <a:t>C-37/19</a:t>
          </a:r>
          <a:endParaRPr lang="en-US" sz="1200" kern="1200" dirty="0"/>
        </a:p>
        <a:p>
          <a:pPr marL="114300" lvl="1" indent="-114300" algn="l" defTabSz="533400">
            <a:lnSpc>
              <a:spcPct val="90000"/>
            </a:lnSpc>
            <a:spcBef>
              <a:spcPct val="0"/>
            </a:spcBef>
            <a:spcAft>
              <a:spcPct val="20000"/>
            </a:spcAft>
            <a:buChar char="••"/>
          </a:pPr>
          <a:r>
            <a:rPr lang="en-US" sz="1200" kern="1200" dirty="0" err="1" smtClean="0"/>
            <a:t>Syndicat</a:t>
          </a:r>
          <a:r>
            <a:rPr lang="en-US" sz="1200" kern="1200" dirty="0" smtClean="0"/>
            <a:t> CFDT du personnel de la CPAM de Moselle c/ CPAM de Moselle, 18/11/2020, C-463-19</a:t>
          </a:r>
          <a:endParaRPr lang="en-US" sz="1200" kern="1200" dirty="0"/>
        </a:p>
      </dsp:txBody>
      <dsp:txXfrm>
        <a:off x="0" y="2634128"/>
        <a:ext cx="7289321" cy="633937"/>
      </dsp:txXfrm>
    </dsp:sp>
    <dsp:sp modelId="{71B1CE45-9E7D-4BB0-ABEE-C3608CCDDDBE}">
      <dsp:nvSpPr>
        <dsp:cNvPr id="0" name=""/>
        <dsp:cNvSpPr/>
      </dsp:nvSpPr>
      <dsp:spPr>
        <a:xfrm>
          <a:off x="0" y="3319828"/>
          <a:ext cx="7289321" cy="350001"/>
        </a:xfrm>
        <a:prstGeom prst="roundRect">
          <a:avLst/>
        </a:prstGeom>
        <a:solidFill>
          <a:srgbClr val="16C5E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IV – </a:t>
          </a:r>
          <a:r>
            <a:rPr lang="en-US" sz="1400" b="1" kern="1200" dirty="0" err="1" smtClean="0"/>
            <a:t>Contrat</a:t>
          </a:r>
          <a:r>
            <a:rPr lang="en-US" sz="1400" b="1" kern="1200" dirty="0" smtClean="0"/>
            <a:t> de travail à </a:t>
          </a:r>
          <a:r>
            <a:rPr lang="en-US" sz="1400" b="1" kern="1200" dirty="0" err="1" smtClean="0"/>
            <a:t>durée</a:t>
          </a:r>
          <a:r>
            <a:rPr lang="en-US" sz="1400" b="1" kern="1200" dirty="0" smtClean="0"/>
            <a:t> </a:t>
          </a:r>
          <a:r>
            <a:rPr lang="en-US" sz="1400" b="1" kern="1200" dirty="0" err="1" smtClean="0"/>
            <a:t>déterminée</a:t>
          </a:r>
          <a:endParaRPr lang="en-US" sz="1400" b="1" kern="1200" dirty="0"/>
        </a:p>
      </dsp:txBody>
      <dsp:txXfrm>
        <a:off x="17086" y="3336914"/>
        <a:ext cx="7255149" cy="315829"/>
      </dsp:txXfrm>
    </dsp:sp>
    <dsp:sp modelId="{829908F2-B476-4705-83BC-5BA77632D792}">
      <dsp:nvSpPr>
        <dsp:cNvPr id="0" name=""/>
        <dsp:cNvSpPr/>
      </dsp:nvSpPr>
      <dsp:spPr>
        <a:xfrm>
          <a:off x="0" y="3556839"/>
          <a:ext cx="7289321" cy="809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72000" rIns="85344" bIns="36000" numCol="1" spcCol="1270" anchor="ctr" anchorCtr="0">
          <a:noAutofit/>
        </a:bodyPr>
        <a:lstStyle/>
        <a:p>
          <a:pPr marL="114300" lvl="1" indent="-114300" algn="l" defTabSz="533400">
            <a:lnSpc>
              <a:spcPct val="90000"/>
            </a:lnSpc>
            <a:spcBef>
              <a:spcPct val="0"/>
            </a:spcBef>
            <a:spcAft>
              <a:spcPts val="24"/>
            </a:spcAft>
            <a:buChar char="••"/>
          </a:pPr>
          <a:r>
            <a:rPr lang="fr-CH" sz="1200" kern="1200" dirty="0" err="1" smtClean="0"/>
            <a:t>Sánchez</a:t>
          </a:r>
          <a:r>
            <a:rPr lang="fr-CH" sz="1200" kern="1200" dirty="0" smtClean="0"/>
            <a:t> Ruiz and Fernández </a:t>
          </a:r>
          <a:r>
            <a:rPr lang="fr-CH" sz="1200" kern="1200" dirty="0" err="1" smtClean="0"/>
            <a:t>Álvarez</a:t>
          </a:r>
          <a:r>
            <a:rPr lang="fr-CH" sz="1200" kern="1200" dirty="0" smtClean="0"/>
            <a:t> and </a:t>
          </a:r>
          <a:r>
            <a:rPr lang="fr-CH" sz="1200" kern="1200" dirty="0" err="1" smtClean="0"/>
            <a:t>Others</a:t>
          </a:r>
          <a:r>
            <a:rPr lang="fr-CH" sz="1200" kern="1200" dirty="0" smtClean="0"/>
            <a:t> c/ </a:t>
          </a:r>
          <a:r>
            <a:rPr lang="fr-CH" sz="1200" kern="1200" dirty="0" err="1" smtClean="0"/>
            <a:t>Comunidad</a:t>
          </a:r>
          <a:r>
            <a:rPr lang="fr-CH" sz="1200" kern="1200" dirty="0" smtClean="0"/>
            <a:t> de Madrid, 19/03/2020, C-103/18 &amp; C-429/18</a:t>
          </a:r>
          <a:endParaRPr lang="en-US" sz="1200" b="1" kern="1200" dirty="0"/>
        </a:p>
        <a:p>
          <a:pPr marL="114300" lvl="1" indent="-114300" algn="l" defTabSz="533400">
            <a:lnSpc>
              <a:spcPct val="90000"/>
            </a:lnSpc>
            <a:spcBef>
              <a:spcPct val="0"/>
            </a:spcBef>
            <a:spcAft>
              <a:spcPts val="24"/>
            </a:spcAft>
            <a:buChar char="••"/>
          </a:pPr>
          <a:r>
            <a:rPr lang="en-US" sz="1200" b="0" kern="1200" dirty="0" smtClean="0"/>
            <a:t>UX c/ </a:t>
          </a:r>
          <a:r>
            <a:rPr lang="en-US" sz="1200" b="0" kern="1200" dirty="0" err="1" smtClean="0"/>
            <a:t>Governo</a:t>
          </a:r>
          <a:r>
            <a:rPr lang="en-US" sz="1200" b="0" kern="1200" dirty="0" smtClean="0"/>
            <a:t> </a:t>
          </a:r>
          <a:r>
            <a:rPr lang="en-US" sz="1200" b="0" kern="1200" dirty="0" err="1" smtClean="0"/>
            <a:t>della</a:t>
          </a:r>
          <a:r>
            <a:rPr lang="en-US" sz="1200" b="0" kern="1200" dirty="0" smtClean="0"/>
            <a:t> </a:t>
          </a:r>
          <a:r>
            <a:rPr lang="en-US" sz="1200" b="0" kern="1200" dirty="0" err="1" smtClean="0"/>
            <a:t>Repubblica</a:t>
          </a:r>
          <a:r>
            <a:rPr lang="en-US" sz="1200" b="0" kern="1200" dirty="0" smtClean="0"/>
            <a:t> </a:t>
          </a:r>
          <a:r>
            <a:rPr lang="en-US" sz="1200" b="0" kern="1200" dirty="0" err="1" smtClean="0"/>
            <a:t>italiana</a:t>
          </a:r>
          <a:r>
            <a:rPr lang="en-US" sz="1200" b="0" kern="1200" dirty="0" smtClean="0"/>
            <a:t>, 16/07/2020, C-658/18</a:t>
          </a:r>
          <a:endParaRPr lang="en-US" sz="1200" b="0" kern="1200" dirty="0"/>
        </a:p>
      </dsp:txBody>
      <dsp:txXfrm>
        <a:off x="0" y="3556839"/>
        <a:ext cx="7289321" cy="8090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14711-C600-4627-9737-8D73734EE9F8}">
      <dsp:nvSpPr>
        <dsp:cNvPr id="0" name=""/>
        <dsp:cNvSpPr/>
      </dsp:nvSpPr>
      <dsp:spPr>
        <a:xfrm>
          <a:off x="0" y="5323"/>
          <a:ext cx="7289321" cy="350269"/>
        </a:xfrm>
        <a:prstGeom prst="roundRect">
          <a:avLst/>
        </a:prstGeom>
        <a:solidFill>
          <a:srgbClr val="00B8C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V – Travail </a:t>
          </a:r>
          <a:r>
            <a:rPr lang="en-US" sz="1400" b="1" kern="1200" dirty="0" err="1" smtClean="0"/>
            <a:t>intérimaire</a:t>
          </a:r>
          <a:endParaRPr lang="en-US" sz="1400" b="1" kern="1200" dirty="0"/>
        </a:p>
      </dsp:txBody>
      <dsp:txXfrm>
        <a:off x="17099" y="22422"/>
        <a:ext cx="7255123" cy="316071"/>
      </dsp:txXfrm>
    </dsp:sp>
    <dsp:sp modelId="{2B58372F-B375-4DE6-A7F1-4F4F8C0E6B21}">
      <dsp:nvSpPr>
        <dsp:cNvPr id="0" name=""/>
        <dsp:cNvSpPr/>
      </dsp:nvSpPr>
      <dsp:spPr>
        <a:xfrm>
          <a:off x="0" y="279150"/>
          <a:ext cx="7289321" cy="53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36000" rIns="85344" bIns="15240" numCol="1" spcCol="1270" anchor="ctr" anchorCtr="0">
          <a:noAutofit/>
        </a:bodyPr>
        <a:lstStyle/>
        <a:p>
          <a:pPr marL="114300" lvl="1" indent="-114300" algn="l" defTabSz="533400">
            <a:lnSpc>
              <a:spcPct val="90000"/>
            </a:lnSpc>
            <a:spcBef>
              <a:spcPct val="0"/>
            </a:spcBef>
            <a:spcAft>
              <a:spcPct val="20000"/>
            </a:spcAft>
            <a:buChar char="••"/>
          </a:pPr>
          <a:r>
            <a:rPr lang="en-US" sz="1200" kern="1200" dirty="0" smtClean="0"/>
            <a:t>JH c/ KG, 14/10/2020, C-681/18</a:t>
          </a:r>
          <a:endParaRPr lang="en-US" sz="1200" kern="1200" dirty="0"/>
        </a:p>
      </dsp:txBody>
      <dsp:txXfrm>
        <a:off x="0" y="279150"/>
        <a:ext cx="7289321" cy="535411"/>
      </dsp:txXfrm>
    </dsp:sp>
    <dsp:sp modelId="{F4D76374-CF57-4E91-8636-01A8F4846748}">
      <dsp:nvSpPr>
        <dsp:cNvPr id="0" name=""/>
        <dsp:cNvSpPr/>
      </dsp:nvSpPr>
      <dsp:spPr>
        <a:xfrm>
          <a:off x="0" y="689144"/>
          <a:ext cx="7289321" cy="360001"/>
        </a:xfrm>
        <a:prstGeom prst="roundRect">
          <a:avLst/>
        </a:prstGeom>
        <a:solidFill>
          <a:srgbClr val="627C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VI – </a:t>
          </a:r>
          <a:r>
            <a:rPr lang="en-US" sz="1400" b="1" kern="1200" dirty="0" err="1" smtClean="0"/>
            <a:t>Tranfert</a:t>
          </a:r>
          <a:r>
            <a:rPr lang="en-US" sz="1400" b="1" kern="1200" dirty="0" smtClean="0"/>
            <a:t> </a:t>
          </a:r>
          <a:r>
            <a:rPr lang="en-US" sz="1400" b="1" kern="1200" dirty="0" err="1" smtClean="0"/>
            <a:t>d’entreprise</a:t>
          </a:r>
          <a:endParaRPr lang="en-US" sz="1400" b="1" kern="1200" dirty="0"/>
        </a:p>
      </dsp:txBody>
      <dsp:txXfrm>
        <a:off x="17574" y="706718"/>
        <a:ext cx="7254173" cy="324853"/>
      </dsp:txXfrm>
    </dsp:sp>
    <dsp:sp modelId="{DA77BA0B-DCEC-485E-A7AD-D0A6DF293E66}">
      <dsp:nvSpPr>
        <dsp:cNvPr id="0" name=""/>
        <dsp:cNvSpPr/>
      </dsp:nvSpPr>
      <dsp:spPr>
        <a:xfrm>
          <a:off x="0" y="1092061"/>
          <a:ext cx="7289321" cy="641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de-DE" sz="1200" kern="1200" dirty="0" smtClean="0"/>
            <a:t>Reiner Grafe et Jürgen Pohle c/ Südbrandenburger Nahverkehrs GmbH et OSL Bus GmbH, </a:t>
          </a:r>
          <a:r>
            <a:rPr lang="fr-CH" sz="1200" kern="1200" dirty="0" smtClean="0"/>
            <a:t>27/02/2020, C-298/18</a:t>
          </a:r>
          <a:endParaRPr lang="en-US" sz="1200" b="0" kern="1200" dirty="0"/>
        </a:p>
        <a:p>
          <a:pPr marL="114300" lvl="1" indent="-114300" algn="l" defTabSz="533400">
            <a:lnSpc>
              <a:spcPct val="90000"/>
            </a:lnSpc>
            <a:spcBef>
              <a:spcPct val="0"/>
            </a:spcBef>
            <a:spcAft>
              <a:spcPct val="20000"/>
            </a:spcAft>
            <a:buChar char="••"/>
          </a:pPr>
          <a:r>
            <a:rPr lang="fr-CH" sz="1200" kern="1200" dirty="0" smtClean="0"/>
            <a:t>ISS Facility Services NV c/ Sonia </a:t>
          </a:r>
          <a:r>
            <a:rPr lang="fr-CH" sz="1200" kern="1200" dirty="0" err="1" smtClean="0"/>
            <a:t>Govaerts</a:t>
          </a:r>
          <a:r>
            <a:rPr lang="fr-CH" sz="1200" kern="1200" dirty="0" smtClean="0"/>
            <a:t> et </a:t>
          </a:r>
          <a:r>
            <a:rPr lang="fr-CH" sz="1200" kern="1200" dirty="0" err="1" smtClean="0"/>
            <a:t>Atalian</a:t>
          </a:r>
          <a:r>
            <a:rPr lang="fr-CH" sz="1200" kern="1200" dirty="0" smtClean="0"/>
            <a:t> NV, 26/03/2020, C-344/18</a:t>
          </a:r>
          <a:endParaRPr lang="en-US" sz="1200" kern="1200" dirty="0"/>
        </a:p>
      </dsp:txBody>
      <dsp:txXfrm>
        <a:off x="0" y="1092061"/>
        <a:ext cx="7289321" cy="641551"/>
      </dsp:txXfrm>
    </dsp:sp>
    <dsp:sp modelId="{386D8BAB-D3C6-40DE-9011-A800FC532E1A}">
      <dsp:nvSpPr>
        <dsp:cNvPr id="0" name=""/>
        <dsp:cNvSpPr/>
      </dsp:nvSpPr>
      <dsp:spPr>
        <a:xfrm>
          <a:off x="0" y="1700146"/>
          <a:ext cx="7289321" cy="360001"/>
        </a:xfrm>
        <a:prstGeom prst="roundRect">
          <a:avLst/>
        </a:prstGeom>
        <a:solidFill>
          <a:srgbClr val="8195B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VII – </a:t>
          </a:r>
          <a:r>
            <a:rPr lang="en-US" sz="1400" b="1" kern="1200" dirty="0" err="1" smtClean="0"/>
            <a:t>Licenciement</a:t>
          </a:r>
          <a:r>
            <a:rPr lang="en-US" sz="1400" b="1" kern="1200" dirty="0" smtClean="0"/>
            <a:t> </a:t>
          </a:r>
          <a:r>
            <a:rPr lang="en-US" sz="1400" b="1" kern="1200" dirty="0" err="1" smtClean="0"/>
            <a:t>collectif</a:t>
          </a:r>
          <a:endParaRPr lang="en-US" sz="1400" b="1" kern="1200" dirty="0"/>
        </a:p>
      </dsp:txBody>
      <dsp:txXfrm>
        <a:off x="17574" y="1717720"/>
        <a:ext cx="7254173" cy="324853"/>
      </dsp:txXfrm>
    </dsp:sp>
    <dsp:sp modelId="{2E6CAB02-E309-4F5E-BBC1-1E2288E401DB}">
      <dsp:nvSpPr>
        <dsp:cNvPr id="0" name=""/>
        <dsp:cNvSpPr/>
      </dsp:nvSpPr>
      <dsp:spPr>
        <a:xfrm>
          <a:off x="0" y="2136981"/>
          <a:ext cx="7289321" cy="52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kern="1200" dirty="0" smtClean="0"/>
            <a:t>UQ c/ </a:t>
          </a:r>
          <a:r>
            <a:rPr lang="en-US" sz="1200" b="0" kern="1200" dirty="0" err="1" smtClean="0"/>
            <a:t>Marclean</a:t>
          </a:r>
          <a:r>
            <a:rPr lang="en-US" sz="1200" b="0" kern="1200" dirty="0" smtClean="0"/>
            <a:t> Technologies SLU, 11/11/2020, C-300/19</a:t>
          </a:r>
          <a:endParaRPr lang="en-US" sz="1200" b="0" kern="1200" dirty="0"/>
        </a:p>
      </dsp:txBody>
      <dsp:txXfrm>
        <a:off x="0" y="2136981"/>
        <a:ext cx="7289321" cy="523553"/>
      </dsp:txXfrm>
    </dsp:sp>
    <dsp:sp modelId="{2FE844C3-71A8-4FF3-8D51-A7574D8DEF01}">
      <dsp:nvSpPr>
        <dsp:cNvPr id="0" name=""/>
        <dsp:cNvSpPr/>
      </dsp:nvSpPr>
      <dsp:spPr>
        <a:xfrm>
          <a:off x="0" y="2416902"/>
          <a:ext cx="7289321" cy="360001"/>
        </a:xfrm>
        <a:prstGeom prst="roundRect">
          <a:avLst/>
        </a:prstGeom>
        <a:solidFill>
          <a:srgbClr val="98A4BB"/>
        </a:solidFill>
        <a:ln>
          <a:solidFill>
            <a:srgbClr val="98A4BB"/>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VIII – </a:t>
          </a:r>
          <a:r>
            <a:rPr lang="en-US" sz="1400" b="1" kern="1200" dirty="0" err="1" smtClean="0"/>
            <a:t>Détachement</a:t>
          </a:r>
          <a:endParaRPr lang="en-US" sz="1400" b="1" kern="1200" dirty="0"/>
        </a:p>
      </dsp:txBody>
      <dsp:txXfrm>
        <a:off x="17574" y="2434476"/>
        <a:ext cx="7254173" cy="324853"/>
      </dsp:txXfrm>
    </dsp:sp>
    <dsp:sp modelId="{7C6E8FA4-0AB2-4500-99B3-02C637C15825}">
      <dsp:nvSpPr>
        <dsp:cNvPr id="0" name=""/>
        <dsp:cNvSpPr/>
      </dsp:nvSpPr>
      <dsp:spPr>
        <a:xfrm>
          <a:off x="0" y="2850304"/>
          <a:ext cx="7289321" cy="386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kern="1200" dirty="0" smtClean="0"/>
            <a:t>FNV c/ Van den Bosch </a:t>
          </a:r>
          <a:r>
            <a:rPr lang="en-US" sz="1200" b="0" kern="1200" dirty="0" err="1" smtClean="0"/>
            <a:t>Transporten</a:t>
          </a:r>
          <a:r>
            <a:rPr lang="en-US" sz="1200" b="0" kern="1200" dirty="0" smtClean="0"/>
            <a:t> BV, Van den Bosch </a:t>
          </a:r>
          <a:r>
            <a:rPr lang="en-US" sz="1200" b="0" kern="1200" dirty="0" err="1" smtClean="0"/>
            <a:t>Transporte</a:t>
          </a:r>
          <a:r>
            <a:rPr lang="en-US" sz="1200" b="0" kern="1200" dirty="0" smtClean="0"/>
            <a:t> GmbH, Silo-Tank </a:t>
          </a:r>
          <a:r>
            <a:rPr lang="en-US" sz="1200" b="0" kern="1200" dirty="0" err="1" smtClean="0"/>
            <a:t>Kft</a:t>
          </a:r>
          <a:r>
            <a:rPr lang="en-US" sz="1200" b="0" kern="1200" dirty="0" smtClean="0"/>
            <a:t>., 01/12/2020, C-815-18</a:t>
          </a:r>
          <a:endParaRPr lang="en-US" sz="1200" kern="1200" dirty="0"/>
        </a:p>
      </dsp:txBody>
      <dsp:txXfrm>
        <a:off x="0" y="2850304"/>
        <a:ext cx="7289321" cy="386138"/>
      </dsp:txXfrm>
    </dsp:sp>
    <dsp:sp modelId="{19F91CFA-326B-47DB-A021-28CB4C561A8C}">
      <dsp:nvSpPr>
        <dsp:cNvPr id="0" name=""/>
        <dsp:cNvSpPr/>
      </dsp:nvSpPr>
      <dsp:spPr>
        <a:xfrm>
          <a:off x="0" y="3244382"/>
          <a:ext cx="7289321" cy="360001"/>
        </a:xfrm>
        <a:prstGeom prst="roundRect">
          <a:avLst/>
        </a:prstGeom>
        <a:solidFill>
          <a:srgbClr val="B4C4DA"/>
        </a:solidFill>
        <a:ln>
          <a:solidFill>
            <a:srgbClr val="B4C4DA"/>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IX – </a:t>
          </a:r>
          <a:r>
            <a:rPr lang="en-US" sz="1400" b="1" kern="1200" dirty="0" err="1" smtClean="0"/>
            <a:t>Sécurité</a:t>
          </a:r>
          <a:r>
            <a:rPr lang="en-US" sz="1400" b="1" kern="1200" dirty="0" smtClean="0"/>
            <a:t> </a:t>
          </a:r>
          <a:r>
            <a:rPr lang="en-US" sz="1400" b="1" kern="1200" dirty="0" err="1" smtClean="0"/>
            <a:t>sociale</a:t>
          </a:r>
          <a:endParaRPr lang="en-US" sz="1400" b="1" kern="1200" dirty="0"/>
        </a:p>
      </dsp:txBody>
      <dsp:txXfrm>
        <a:off x="17574" y="3261956"/>
        <a:ext cx="7254173" cy="324853"/>
      </dsp:txXfrm>
    </dsp:sp>
    <dsp:sp modelId="{BB7237E2-5772-47F8-96DE-DA598FC6AB77}">
      <dsp:nvSpPr>
        <dsp:cNvPr id="0" name=""/>
        <dsp:cNvSpPr/>
      </dsp:nvSpPr>
      <dsp:spPr>
        <a:xfrm>
          <a:off x="0" y="3663869"/>
          <a:ext cx="7289321" cy="55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3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kern="1200" dirty="0" smtClean="0"/>
            <a:t>Bouygues </a:t>
          </a:r>
          <a:r>
            <a:rPr lang="en-US" sz="1200" b="0" kern="1200" dirty="0" err="1" smtClean="0"/>
            <a:t>Travaux</a:t>
          </a:r>
          <a:r>
            <a:rPr lang="en-US" sz="1200" b="0" kern="1200" dirty="0" smtClean="0"/>
            <a:t> Publics </a:t>
          </a:r>
          <a:r>
            <a:rPr lang="en-US" sz="1200" b="0" kern="1200" dirty="0" err="1" smtClean="0"/>
            <a:t>e.a</a:t>
          </a:r>
          <a:r>
            <a:rPr lang="en-US" sz="1200" b="0" kern="1200" dirty="0" smtClean="0"/>
            <a:t>. 14/05/2020, C-17/19</a:t>
          </a:r>
          <a:endParaRPr lang="en-US" sz="1200" b="0" kern="1200" dirty="0"/>
        </a:p>
      </dsp:txBody>
      <dsp:txXfrm>
        <a:off x="0" y="3663869"/>
        <a:ext cx="7289321" cy="5579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C3E7-40A1-4B14-A464-31ACE8F72E5B}">
      <dsp:nvSpPr>
        <dsp:cNvPr id="0" name=""/>
        <dsp:cNvSpPr/>
      </dsp:nvSpPr>
      <dsp:spPr>
        <a:xfrm>
          <a:off x="5" y="133"/>
          <a:ext cx="7619989" cy="7674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85725" lvl="0" indent="0" algn="l" defTabSz="533400">
            <a:lnSpc>
              <a:spcPct val="90000"/>
            </a:lnSpc>
            <a:spcBef>
              <a:spcPct val="0"/>
            </a:spcBef>
            <a:spcAft>
              <a:spcPct val="35000"/>
            </a:spcAft>
          </a:pPr>
          <a:r>
            <a:rPr lang="fr-CH" sz="1200" b="1" kern="1200" dirty="0" smtClean="0">
              <a:latin typeface="+mj-lt"/>
            </a:rPr>
            <a:t>UO c/ </a:t>
          </a:r>
          <a:r>
            <a:rPr lang="en-US" sz="1200" b="1" kern="1200" dirty="0" err="1" smtClean="0"/>
            <a:t>Készentéti</a:t>
          </a:r>
          <a:r>
            <a:rPr lang="en-US" sz="1200" b="1" kern="1200" dirty="0" smtClean="0"/>
            <a:t> </a:t>
          </a:r>
          <a:r>
            <a:rPr lang="en-US" sz="1200" b="1" kern="1200" dirty="0" err="1" smtClean="0"/>
            <a:t>Rendörsèg</a:t>
          </a:r>
          <a:r>
            <a:rPr lang="en-US" sz="1200" b="1" kern="1200" dirty="0" smtClean="0"/>
            <a:t>, </a:t>
          </a:r>
          <a:r>
            <a:rPr lang="en-US" sz="1200" kern="1200" dirty="0" smtClean="0"/>
            <a:t>30/04/2020, C-211/19</a:t>
          </a:r>
        </a:p>
      </dsp:txBody>
      <dsp:txXfrm>
        <a:off x="383747" y="133"/>
        <a:ext cx="6852505" cy="76748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C3E7-40A1-4B14-A464-31ACE8F72E5B}">
      <dsp:nvSpPr>
        <dsp:cNvPr id="0" name=""/>
        <dsp:cNvSpPr/>
      </dsp:nvSpPr>
      <dsp:spPr>
        <a:xfrm>
          <a:off x="5" y="133"/>
          <a:ext cx="7619989" cy="7674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85725" lvl="0" indent="0" algn="l" defTabSz="533400">
            <a:lnSpc>
              <a:spcPct val="90000"/>
            </a:lnSpc>
            <a:spcBef>
              <a:spcPct val="0"/>
            </a:spcBef>
            <a:spcAft>
              <a:spcPct val="35000"/>
            </a:spcAft>
          </a:pPr>
          <a:r>
            <a:rPr lang="fr-CH" sz="1200" b="1" kern="1200" dirty="0" smtClean="0">
              <a:latin typeface="+mj-lt"/>
            </a:rPr>
            <a:t>UO c/ </a:t>
          </a:r>
          <a:r>
            <a:rPr lang="en-US" sz="1200" b="1" kern="1200" dirty="0" err="1" smtClean="0"/>
            <a:t>Készentéti</a:t>
          </a:r>
          <a:r>
            <a:rPr lang="en-US" sz="1200" b="1" kern="1200" dirty="0" smtClean="0"/>
            <a:t> </a:t>
          </a:r>
          <a:r>
            <a:rPr lang="en-US" sz="1200" b="1" kern="1200" dirty="0" err="1" smtClean="0"/>
            <a:t>Rendörsèg</a:t>
          </a:r>
          <a:r>
            <a:rPr lang="en-US" sz="1200" b="1" kern="1200" dirty="0" smtClean="0"/>
            <a:t>, </a:t>
          </a:r>
          <a:r>
            <a:rPr lang="en-US" sz="1200" kern="1200" dirty="0" smtClean="0"/>
            <a:t>30/04/2020, C-211/19</a:t>
          </a:r>
          <a:endParaRPr lang="en-US" sz="1200" kern="1200" dirty="0"/>
        </a:p>
      </dsp:txBody>
      <dsp:txXfrm>
        <a:off x="383747" y="133"/>
        <a:ext cx="6852505" cy="76748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C3E7-40A1-4B14-A464-31ACE8F72E5B}">
      <dsp:nvSpPr>
        <dsp:cNvPr id="0" name=""/>
        <dsp:cNvSpPr/>
      </dsp:nvSpPr>
      <dsp:spPr>
        <a:xfrm>
          <a:off x="5" y="133"/>
          <a:ext cx="7619989" cy="7674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85725" lvl="0" indent="0" algn="l" defTabSz="533400">
            <a:lnSpc>
              <a:spcPct val="90000"/>
            </a:lnSpc>
            <a:spcBef>
              <a:spcPct val="0"/>
            </a:spcBef>
            <a:spcAft>
              <a:spcPct val="35000"/>
            </a:spcAft>
          </a:pPr>
          <a:r>
            <a:rPr lang="fr-CH" sz="1200" b="1" kern="1200" dirty="0" smtClean="0">
              <a:latin typeface="+mj-lt"/>
            </a:rPr>
            <a:t>UO c/ </a:t>
          </a:r>
          <a:r>
            <a:rPr lang="en-US" sz="1200" b="1" kern="1200" dirty="0" err="1" smtClean="0"/>
            <a:t>Készentéti</a:t>
          </a:r>
          <a:r>
            <a:rPr lang="en-US" sz="1200" b="1" kern="1200" dirty="0" smtClean="0"/>
            <a:t> </a:t>
          </a:r>
          <a:r>
            <a:rPr lang="en-US" sz="1200" b="1" kern="1200" dirty="0" err="1" smtClean="0"/>
            <a:t>Rendörsèg</a:t>
          </a:r>
          <a:r>
            <a:rPr lang="en-US" sz="1200" b="1" kern="1200" dirty="0" smtClean="0"/>
            <a:t>, </a:t>
          </a:r>
          <a:r>
            <a:rPr lang="en-US" sz="1200" kern="1200" dirty="0" smtClean="0"/>
            <a:t>30/04/2020, C-211/19</a:t>
          </a:r>
          <a:endParaRPr lang="en-US" sz="1200" kern="1200" dirty="0"/>
        </a:p>
      </dsp:txBody>
      <dsp:txXfrm>
        <a:off x="383747" y="133"/>
        <a:ext cx="6852505" cy="76748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C3E7-40A1-4B14-A464-31ACE8F72E5B}">
      <dsp:nvSpPr>
        <dsp:cNvPr id="0" name=""/>
        <dsp:cNvSpPr/>
      </dsp:nvSpPr>
      <dsp:spPr>
        <a:xfrm>
          <a:off x="5" y="133"/>
          <a:ext cx="7619989" cy="7674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85725" lvl="0" indent="0" algn="l" defTabSz="533400">
            <a:lnSpc>
              <a:spcPct val="90000"/>
            </a:lnSpc>
            <a:spcBef>
              <a:spcPct val="0"/>
            </a:spcBef>
            <a:spcAft>
              <a:spcPct val="35000"/>
            </a:spcAft>
          </a:pPr>
          <a:r>
            <a:rPr lang="fr-CH" sz="1200" b="1" kern="1200" dirty="0" smtClean="0">
              <a:latin typeface="+mj-lt"/>
            </a:rPr>
            <a:t>UO c/ </a:t>
          </a:r>
          <a:r>
            <a:rPr lang="en-US" sz="1200" b="1" kern="1200" dirty="0" err="1" smtClean="0"/>
            <a:t>Készentéti</a:t>
          </a:r>
          <a:r>
            <a:rPr lang="en-US" sz="1200" b="1" kern="1200" dirty="0" smtClean="0"/>
            <a:t> </a:t>
          </a:r>
          <a:r>
            <a:rPr lang="en-US" sz="1200" b="1" kern="1200" dirty="0" err="1" smtClean="0"/>
            <a:t>Rendörsèg</a:t>
          </a:r>
          <a:r>
            <a:rPr lang="en-US" sz="1200" b="1" kern="1200" dirty="0" smtClean="0"/>
            <a:t>, </a:t>
          </a:r>
          <a:r>
            <a:rPr lang="en-US" sz="1200" kern="1200" dirty="0" smtClean="0"/>
            <a:t>30/04/2020, C-211/19</a:t>
          </a:r>
          <a:endParaRPr lang="en-US" sz="1200" kern="1200" dirty="0"/>
        </a:p>
      </dsp:txBody>
      <dsp:txXfrm>
        <a:off x="383747" y="133"/>
        <a:ext cx="6852505" cy="767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C3E7-40A1-4B14-A464-31ACE8F72E5B}">
      <dsp:nvSpPr>
        <dsp:cNvPr id="0" name=""/>
        <dsp:cNvSpPr/>
      </dsp:nvSpPr>
      <dsp:spPr>
        <a:xfrm>
          <a:off x="5" y="133"/>
          <a:ext cx="7619989" cy="7674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85725" lvl="0" indent="0" algn="l" defTabSz="533400">
            <a:lnSpc>
              <a:spcPct val="90000"/>
            </a:lnSpc>
            <a:spcBef>
              <a:spcPct val="0"/>
            </a:spcBef>
            <a:spcAft>
              <a:spcPct val="35000"/>
            </a:spcAft>
          </a:pPr>
          <a:r>
            <a:rPr lang="fr-CH" sz="1200" b="1" kern="1200" dirty="0" err="1" smtClean="0">
              <a:latin typeface="+mj-lt"/>
            </a:rPr>
            <a:t>Federación</a:t>
          </a:r>
          <a:r>
            <a:rPr lang="fr-CH" sz="1200" b="1" kern="1200" dirty="0" smtClean="0">
              <a:latin typeface="+mj-lt"/>
            </a:rPr>
            <a:t> de Trabajadores </a:t>
          </a:r>
          <a:r>
            <a:rPr lang="fr-CH" sz="1200" b="1" kern="1200" dirty="0" err="1" smtClean="0">
              <a:latin typeface="+mj-lt"/>
            </a:rPr>
            <a:t>Independientes</a:t>
          </a:r>
          <a:r>
            <a:rPr lang="fr-CH" sz="1200" b="1" kern="1200" dirty="0" smtClean="0">
              <a:latin typeface="+mj-lt"/>
            </a:rPr>
            <a:t> de </a:t>
          </a:r>
          <a:r>
            <a:rPr lang="fr-CH" sz="1200" b="1" kern="1200" dirty="0" err="1" smtClean="0">
              <a:latin typeface="+mj-lt"/>
            </a:rPr>
            <a:t>Comercio</a:t>
          </a:r>
          <a:r>
            <a:rPr lang="fr-CH" sz="1200" b="1" kern="1200" dirty="0" smtClean="0">
              <a:latin typeface="+mj-lt"/>
            </a:rPr>
            <a:t> (</a:t>
          </a:r>
          <a:r>
            <a:rPr lang="fr-CH" sz="1200" b="1" kern="1200" dirty="0" err="1" smtClean="0">
              <a:latin typeface="+mj-lt"/>
            </a:rPr>
            <a:t>Fetico</a:t>
          </a:r>
          <a:r>
            <a:rPr lang="fr-CH" sz="1200" b="1" kern="1200" dirty="0" smtClean="0">
              <a:latin typeface="+mj-lt"/>
            </a:rPr>
            <a:t>) </a:t>
          </a:r>
          <a:r>
            <a:rPr lang="fr-CH" sz="1200" b="1" kern="1200" dirty="0" err="1" smtClean="0">
              <a:latin typeface="+mj-lt"/>
            </a:rPr>
            <a:t>e.a</a:t>
          </a:r>
          <a:r>
            <a:rPr lang="fr-CH" sz="1200" b="1" kern="1200" dirty="0" smtClean="0">
              <a:latin typeface="+mj-lt"/>
            </a:rPr>
            <a:t>. c/ Grupo de </a:t>
          </a:r>
          <a:r>
            <a:rPr lang="fr-CH" sz="1200" b="1" kern="1200" dirty="0" err="1" smtClean="0">
              <a:latin typeface="+mj-lt"/>
            </a:rPr>
            <a:t>Empresas</a:t>
          </a:r>
          <a:r>
            <a:rPr lang="fr-CH" sz="1200" b="1" kern="1200" dirty="0" smtClean="0">
              <a:latin typeface="+mj-lt"/>
            </a:rPr>
            <a:t> DIA SA, </a:t>
          </a:r>
          <a:r>
            <a:rPr lang="fr-CH" sz="1200" b="1" kern="1200" dirty="0" err="1" smtClean="0">
              <a:latin typeface="+mj-lt"/>
            </a:rPr>
            <a:t>Twins</a:t>
          </a:r>
          <a:r>
            <a:rPr lang="fr-CH" sz="1200" b="1" kern="1200" dirty="0" smtClean="0">
              <a:latin typeface="+mj-lt"/>
            </a:rPr>
            <a:t> </a:t>
          </a:r>
          <a:r>
            <a:rPr lang="fr-CH" sz="1200" b="1" kern="1200" dirty="0" err="1" smtClean="0">
              <a:latin typeface="+mj-lt"/>
            </a:rPr>
            <a:t>Alimentación</a:t>
          </a:r>
          <a:r>
            <a:rPr lang="fr-CH" sz="1200" b="1" kern="1200" dirty="0" smtClean="0">
              <a:latin typeface="+mj-lt"/>
            </a:rPr>
            <a:t> SA</a:t>
          </a:r>
          <a:r>
            <a:rPr lang="fr-CH" sz="1200" kern="1200" dirty="0" smtClean="0">
              <a:latin typeface="+mj-lt"/>
            </a:rPr>
            <a:t>, 4/06/2020,</a:t>
          </a:r>
          <a:r>
            <a:rPr lang="fr-CH" sz="1200" kern="1200" dirty="0" smtClean="0"/>
            <a:t> C-588/18 </a:t>
          </a:r>
          <a:endParaRPr lang="en-US" sz="1200" kern="1200" dirty="0"/>
        </a:p>
      </dsp:txBody>
      <dsp:txXfrm>
        <a:off x="383747" y="133"/>
        <a:ext cx="6852505" cy="767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A54C376-09DC-4D72-95D3-036D7E74BA5E}" type="datetimeFigureOut">
              <a:rPr lang="en-GB" smtClean="0"/>
              <a:t>01/02/2021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2B96FE6-A813-4BDE-B930-401B250F56BB}" type="slidenum">
              <a:rPr lang="en-GB" smtClean="0"/>
              <a:t>‹#›</a:t>
            </a:fld>
            <a:endParaRPr lang="en-GB"/>
          </a:p>
        </p:txBody>
      </p:sp>
    </p:spTree>
    <p:extLst>
      <p:ext uri="{BB962C8B-B14F-4D97-AF65-F5344CB8AC3E}">
        <p14:creationId xmlns:p14="http://schemas.microsoft.com/office/powerpoint/2010/main" val="1226760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E788F4C-F053-1F4E-BA24-F29682B2B4CC}" type="datetimeFigureOut">
              <a:rPr lang="it-IT" smtClean="0"/>
              <a:t>01/02/2021</a:t>
            </a:fld>
            <a:endParaRPr lang="it-IT"/>
          </a:p>
        </p:txBody>
      </p:sp>
      <p:sp>
        <p:nvSpPr>
          <p:cNvPr id="4" name="Segnaposto immagin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it-IT"/>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4360C5F-1160-544B-87A6-589C4B3C9125}" type="slidenum">
              <a:rPr lang="it-IT" smtClean="0"/>
              <a:t>‹#›</a:t>
            </a:fld>
            <a:endParaRPr lang="it-IT"/>
          </a:p>
        </p:txBody>
      </p:sp>
    </p:spTree>
    <p:extLst>
      <p:ext uri="{BB962C8B-B14F-4D97-AF65-F5344CB8AC3E}">
        <p14:creationId xmlns:p14="http://schemas.microsoft.com/office/powerpoint/2010/main" val="380781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P cover">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6564A551-0F54-BE46-8B79-AF443ED4CE58}"/>
              </a:ext>
            </a:extLst>
          </p:cNvPr>
          <p:cNvPicPr>
            <a:picLocks noChangeAspect="1"/>
          </p:cNvPicPr>
          <p:nvPr userDrawn="1"/>
        </p:nvPicPr>
        <p:blipFill rotWithShape="1">
          <a:blip r:embed="rId2"/>
          <a:srcRect l="17588" t="9899" r="25982" b="26354"/>
          <a:stretch/>
        </p:blipFill>
        <p:spPr>
          <a:xfrm>
            <a:off x="1" y="1"/>
            <a:ext cx="9144000" cy="6858000"/>
          </a:xfrm>
          <a:prstGeom prst="rect">
            <a:avLst/>
          </a:prstGeom>
        </p:spPr>
      </p:pic>
      <p:sp>
        <p:nvSpPr>
          <p:cNvPr id="14" name="CasellaDiTesto 13">
            <a:extLst>
              <a:ext uri="{FF2B5EF4-FFF2-40B4-BE49-F238E27FC236}">
                <a16:creationId xmlns:a16="http://schemas.microsoft.com/office/drawing/2014/main" xmlns="" id="{34C4EF87-66FC-5442-A466-ED5F510E0403}"/>
              </a:ext>
            </a:extLst>
          </p:cNvPr>
          <p:cNvSpPr txBox="1"/>
          <p:nvPr userDrawn="1"/>
        </p:nvSpPr>
        <p:spPr>
          <a:xfrm>
            <a:off x="2312464" y="6292612"/>
            <a:ext cx="4519073"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noProof="0" dirty="0" smtClean="0">
                <a:solidFill>
                  <a:schemeClr val="bg1">
                    <a:lumMod val="75000"/>
                  </a:schemeClr>
                </a:solidFill>
                <a:effectLst>
                  <a:outerShdw blurRad="38100" dist="38100" dir="2700000" algn="tl">
                    <a:srgbClr val="000000">
                      <a:alpha val="43137"/>
                    </a:srgbClr>
                  </a:outerShdw>
                </a:effectLst>
                <a:latin typeface="+mn-lt"/>
              </a:rPr>
              <a:t>This document is strictly confidential and may not be copied nor its contents passed to any third party without the prior written approval of BSP</a:t>
            </a:r>
            <a:r>
              <a:rPr lang="en-GB" sz="700" noProof="0" dirty="0" smtClean="0">
                <a:solidFill>
                  <a:schemeClr val="bg1">
                    <a:lumMod val="75000"/>
                  </a:schemeClr>
                </a:solidFill>
                <a:effectLst>
                  <a:outerShdw blurRad="38100" dist="38100" dir="2700000" algn="tl">
                    <a:srgbClr val="000000">
                      <a:alpha val="43137"/>
                    </a:srgbClr>
                  </a:outerShdw>
                </a:effectLst>
                <a:latin typeface="+mn-lt"/>
              </a:rPr>
              <a:t>. </a:t>
            </a:r>
          </a:p>
          <a:p>
            <a:endParaRPr lang="en-GB" sz="700" noProof="0" dirty="0">
              <a:solidFill>
                <a:schemeClr val="bg1">
                  <a:lumMod val="75000"/>
                </a:schemeClr>
              </a:solidFill>
              <a:latin typeface="+mn-lt"/>
            </a:endParaRPr>
          </a:p>
        </p:txBody>
      </p:sp>
      <p:sp>
        <p:nvSpPr>
          <p:cNvPr id="15" name="CasellaDiTesto 14">
            <a:extLst>
              <a:ext uri="{FF2B5EF4-FFF2-40B4-BE49-F238E27FC236}">
                <a16:creationId xmlns:a16="http://schemas.microsoft.com/office/drawing/2014/main" xmlns="" id="{1EEB3BF8-94A6-4B4A-9D5F-A265176E8998}"/>
              </a:ext>
            </a:extLst>
          </p:cNvPr>
          <p:cNvSpPr txBox="1"/>
          <p:nvPr userDrawn="1"/>
        </p:nvSpPr>
        <p:spPr>
          <a:xfrm>
            <a:off x="7979019" y="6246118"/>
            <a:ext cx="9240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i="0" dirty="0">
                <a:solidFill>
                  <a:srgbClr val="00AAB6"/>
                </a:solidFill>
                <a:effectLst>
                  <a:outerShdw blurRad="38100" dist="38100" dir="2700000" algn="tl">
                    <a:srgbClr val="000000">
                      <a:alpha val="43137"/>
                    </a:srgbClr>
                  </a:outerShdw>
                </a:effectLst>
                <a:latin typeface="+mn-lt"/>
              </a:rPr>
              <a:t>bsp.lu</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994" y="5531457"/>
            <a:ext cx="1354347" cy="984980"/>
          </a:xfrm>
          <a:prstGeom prst="rect">
            <a:avLst/>
          </a:prstGeom>
        </p:spPr>
      </p:pic>
      <p:sp>
        <p:nvSpPr>
          <p:cNvPr id="10" name="Title 4"/>
          <p:cNvSpPr>
            <a:spLocks noGrp="1"/>
          </p:cNvSpPr>
          <p:nvPr>
            <p:ph type="title"/>
          </p:nvPr>
        </p:nvSpPr>
        <p:spPr>
          <a:xfrm>
            <a:off x="722698" y="2922169"/>
            <a:ext cx="7447525" cy="511062"/>
          </a:xfrm>
        </p:spPr>
        <p:txBody>
          <a:bodyPr/>
          <a:lstStyle>
            <a:lvl1pPr>
              <a:defRPr sz="3600">
                <a:solidFill>
                  <a:schemeClr val="bg1"/>
                </a:solidFill>
              </a:defRPr>
            </a:lvl1pPr>
          </a:lstStyle>
          <a:p>
            <a:r>
              <a:rPr lang="en-US" smtClean="0"/>
              <a:t>Click to edit Master title style</a:t>
            </a:r>
            <a:endParaRPr lang="en-GB" dirty="0"/>
          </a:p>
        </p:txBody>
      </p:sp>
      <p:sp>
        <p:nvSpPr>
          <p:cNvPr id="12" name="Text Placeholder 5"/>
          <p:cNvSpPr>
            <a:spLocks noGrp="1"/>
          </p:cNvSpPr>
          <p:nvPr>
            <p:ph type="body" sz="quarter" idx="12"/>
          </p:nvPr>
        </p:nvSpPr>
        <p:spPr>
          <a:xfrm>
            <a:off x="734892" y="4071908"/>
            <a:ext cx="3539396" cy="307777"/>
          </a:xfrm>
        </p:spPr>
        <p:txBody>
          <a:bodyPr/>
          <a:lstStyle>
            <a:lvl1pPr>
              <a:defRPr>
                <a:solidFill>
                  <a:schemeClr val="bg1"/>
                </a:solidFill>
              </a:defRPr>
            </a:lvl1pPr>
          </a:lstStyle>
          <a:p>
            <a:pPr lvl="0"/>
            <a:r>
              <a:rPr lang="en-US" smtClean="0"/>
              <a:t>Click to edit Master text styles</a:t>
            </a:r>
          </a:p>
        </p:txBody>
      </p:sp>
      <p:sp>
        <p:nvSpPr>
          <p:cNvPr id="13" name="Text Placeholder 6"/>
          <p:cNvSpPr>
            <a:spLocks noGrp="1"/>
          </p:cNvSpPr>
          <p:nvPr>
            <p:ph type="body" sz="quarter" idx="13"/>
          </p:nvPr>
        </p:nvSpPr>
        <p:spPr>
          <a:xfrm>
            <a:off x="722698" y="3429000"/>
            <a:ext cx="5643563" cy="337700"/>
          </a:xfrm>
        </p:spPr>
        <p:txBody>
          <a:bodyPr/>
          <a:lstStyle>
            <a:lvl1pPr>
              <a:defRPr sz="18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66805062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6564A551-0F54-BE46-8B79-AF443ED4CE58}"/>
              </a:ext>
            </a:extLst>
          </p:cNvPr>
          <p:cNvPicPr>
            <a:picLocks noChangeAspect="1"/>
          </p:cNvPicPr>
          <p:nvPr userDrawn="1"/>
        </p:nvPicPr>
        <p:blipFill rotWithShape="1">
          <a:blip r:embed="rId2"/>
          <a:srcRect l="15536" t="9899" r="24370" b="26040"/>
          <a:stretch/>
        </p:blipFill>
        <p:spPr>
          <a:xfrm>
            <a:off x="0" y="0"/>
            <a:ext cx="9144000" cy="6858000"/>
          </a:xfrm>
          <a:prstGeom prst="rect">
            <a:avLst/>
          </a:prstGeom>
        </p:spPr>
      </p:pic>
      <p:sp>
        <p:nvSpPr>
          <p:cNvPr id="11" name="Titolo 10">
            <a:extLst>
              <a:ext uri="{FF2B5EF4-FFF2-40B4-BE49-F238E27FC236}">
                <a16:creationId xmlns:a16="http://schemas.microsoft.com/office/drawing/2014/main" xmlns="" id="{384C3F58-232C-9644-8F5A-BA4BA2C57DC1}"/>
              </a:ext>
            </a:extLst>
          </p:cNvPr>
          <p:cNvSpPr>
            <a:spLocks noGrp="1"/>
          </p:cNvSpPr>
          <p:nvPr>
            <p:ph type="title" hasCustomPrompt="1"/>
          </p:nvPr>
        </p:nvSpPr>
        <p:spPr>
          <a:xfrm>
            <a:off x="542024" y="2922169"/>
            <a:ext cx="7886700" cy="511062"/>
          </a:xfrm>
        </p:spPr>
        <p:txBody>
          <a:bodyPr>
            <a:noAutofit/>
          </a:bodyPr>
          <a:lstStyle>
            <a:lvl1pPr>
              <a:defRPr sz="3600" b="1" i="0">
                <a:solidFill>
                  <a:schemeClr val="bg1"/>
                </a:solidFill>
                <a:latin typeface="+mn-lt"/>
              </a:defRPr>
            </a:lvl1pPr>
          </a:lstStyle>
          <a:p>
            <a:r>
              <a:rPr lang="it-IT" dirty="0"/>
              <a:t>TITLE OF PRESENTATION</a:t>
            </a:r>
          </a:p>
        </p:txBody>
      </p:sp>
      <p:sp>
        <p:nvSpPr>
          <p:cNvPr id="14" name="CasellaDiTesto 13">
            <a:extLst>
              <a:ext uri="{FF2B5EF4-FFF2-40B4-BE49-F238E27FC236}">
                <a16:creationId xmlns:a16="http://schemas.microsoft.com/office/drawing/2014/main" xmlns="" id="{34C4EF87-66FC-5442-A466-ED5F510E0403}"/>
              </a:ext>
            </a:extLst>
          </p:cNvPr>
          <p:cNvSpPr txBox="1"/>
          <p:nvPr userDrawn="1"/>
        </p:nvSpPr>
        <p:spPr>
          <a:xfrm>
            <a:off x="2312464" y="6292612"/>
            <a:ext cx="4519073"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noProof="0" dirty="0">
                <a:solidFill>
                  <a:schemeClr val="bg1">
                    <a:lumMod val="75000"/>
                  </a:schemeClr>
                </a:solidFill>
                <a:latin typeface="+mn-lt"/>
              </a:rPr>
              <a:t>This document is strictly confidential and may not be copied nor its contents passed to any third party without the prior written approval of BSP. </a:t>
            </a:r>
            <a:endParaRPr lang="en-GB" sz="700" noProof="0" dirty="0">
              <a:solidFill>
                <a:schemeClr val="bg1">
                  <a:lumMod val="75000"/>
                </a:schemeClr>
              </a:solidFill>
              <a:effectLst/>
              <a:latin typeface="+mn-lt"/>
            </a:endParaRPr>
          </a:p>
          <a:p>
            <a:endParaRPr lang="en-GB" sz="700" noProof="0" dirty="0">
              <a:solidFill>
                <a:schemeClr val="bg1">
                  <a:lumMod val="75000"/>
                </a:schemeClr>
              </a:solidFill>
              <a:latin typeface="+mn-lt"/>
            </a:endParaRPr>
          </a:p>
        </p:txBody>
      </p:sp>
      <p:sp>
        <p:nvSpPr>
          <p:cNvPr id="15" name="CasellaDiTesto 14">
            <a:extLst>
              <a:ext uri="{FF2B5EF4-FFF2-40B4-BE49-F238E27FC236}">
                <a16:creationId xmlns:a16="http://schemas.microsoft.com/office/drawing/2014/main" xmlns="" id="{1EEB3BF8-94A6-4B4A-9D5F-A265176E8998}"/>
              </a:ext>
            </a:extLst>
          </p:cNvPr>
          <p:cNvSpPr txBox="1"/>
          <p:nvPr userDrawn="1"/>
        </p:nvSpPr>
        <p:spPr>
          <a:xfrm>
            <a:off x="7979019" y="6246118"/>
            <a:ext cx="9240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i="0" dirty="0">
                <a:solidFill>
                  <a:srgbClr val="00AAB6"/>
                </a:solidFill>
                <a:effectLst>
                  <a:outerShdw blurRad="38100" dist="38100" dir="2700000" algn="tl">
                    <a:srgbClr val="000000">
                      <a:alpha val="43137"/>
                    </a:srgbClr>
                  </a:outerShdw>
                </a:effectLst>
                <a:latin typeface="+mn-lt"/>
              </a:rPr>
              <a:t>bsp.lu</a:t>
            </a:r>
          </a:p>
        </p:txBody>
      </p:sp>
      <p:sp>
        <p:nvSpPr>
          <p:cNvPr id="19" name="Segnaposto testo 17">
            <a:extLst>
              <a:ext uri="{FF2B5EF4-FFF2-40B4-BE49-F238E27FC236}">
                <a16:creationId xmlns:a16="http://schemas.microsoft.com/office/drawing/2014/main" xmlns="" id="{4048B470-411A-C14C-B695-72ECF1E9DA04}"/>
              </a:ext>
            </a:extLst>
          </p:cNvPr>
          <p:cNvSpPr>
            <a:spLocks noGrp="1"/>
          </p:cNvSpPr>
          <p:nvPr>
            <p:ph type="body" sz="quarter" idx="10" hasCustomPrompt="1"/>
          </p:nvPr>
        </p:nvSpPr>
        <p:spPr>
          <a:xfrm>
            <a:off x="537853" y="3445414"/>
            <a:ext cx="4310192" cy="337700"/>
          </a:xfrm>
        </p:spPr>
        <p:txBody>
          <a:bodyPr>
            <a:noAutofit/>
          </a:bodyPr>
          <a:lstStyle>
            <a:lvl1pPr marL="0" indent="0">
              <a:buNone/>
              <a:defRPr sz="1800">
                <a:solidFill>
                  <a:srgbClr val="00AAB6"/>
                </a:solidFill>
                <a:latin typeface="+mn-lt"/>
              </a:defRPr>
            </a:lvl1pPr>
          </a:lstStyle>
          <a:p>
            <a:r>
              <a:rPr lang="en-GB" b="0" i="0" noProof="0" dirty="0">
                <a:solidFill>
                  <a:srgbClr val="00AAB6"/>
                </a:solidFill>
                <a:latin typeface="Proxima Nova Light" panose="02000506030000020004" pitchFamily="2" charset="77"/>
              </a:rPr>
              <a:t>Subtitle or author’s name</a:t>
            </a:r>
          </a:p>
        </p:txBody>
      </p:sp>
      <p:sp>
        <p:nvSpPr>
          <p:cNvPr id="27" name="Segnaposto testo 25">
            <a:extLst>
              <a:ext uri="{FF2B5EF4-FFF2-40B4-BE49-F238E27FC236}">
                <a16:creationId xmlns:a16="http://schemas.microsoft.com/office/drawing/2014/main" xmlns="" id="{68844232-7715-4548-A07B-AADCC154294F}"/>
              </a:ext>
            </a:extLst>
          </p:cNvPr>
          <p:cNvSpPr>
            <a:spLocks noGrp="1"/>
          </p:cNvSpPr>
          <p:nvPr>
            <p:ph type="body" sz="quarter" idx="12" hasCustomPrompt="1"/>
          </p:nvPr>
        </p:nvSpPr>
        <p:spPr>
          <a:xfrm>
            <a:off x="551169" y="4071909"/>
            <a:ext cx="2654547" cy="307777"/>
          </a:xfrm>
        </p:spPr>
        <p:txBody>
          <a:bodyPr>
            <a:noAutofit/>
          </a:bodyPr>
          <a:lstStyle>
            <a:lvl1pPr marL="0" indent="0">
              <a:buNone/>
              <a:defRPr sz="1200" b="0" i="0">
                <a:solidFill>
                  <a:schemeClr val="bg1"/>
                </a:solidFill>
                <a:latin typeface="Proxima Nova Light" panose="02000506030000020004" pitchFamily="2" charset="77"/>
              </a:defRPr>
            </a:lvl1pPr>
          </a:lstStyle>
          <a:p>
            <a:r>
              <a:rPr lang="it-IT" dirty="0"/>
              <a:t>Date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994" y="5531457"/>
            <a:ext cx="1354347" cy="984980"/>
          </a:xfrm>
          <a:prstGeom prst="rect">
            <a:avLst/>
          </a:prstGeom>
        </p:spPr>
      </p:pic>
    </p:spTree>
    <p:extLst>
      <p:ext uri="{BB962C8B-B14F-4D97-AF65-F5344CB8AC3E}">
        <p14:creationId xmlns:p14="http://schemas.microsoft.com/office/powerpoint/2010/main" val="792383689"/>
      </p:ext>
    </p:extLst>
  </p:cSld>
  <p:clrMapOvr>
    <a:masterClrMapping/>
  </p:clrMapOvr>
  <p:extLst>
    <p:ext uri="{DCECCB84-F9BA-43D5-87BE-67443E8EF086}">
      <p15:sldGuideLst xmlns:p15="http://schemas.microsoft.com/office/powerpoint/2012/main" xmlns="">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ig Circle">
    <p:bg>
      <p:bgPr>
        <a:solidFill>
          <a:srgbClr val="FFFFFF"/>
        </a:solidFill>
        <a:effectLst/>
      </p:bgPr>
    </p:bg>
    <p:spTree>
      <p:nvGrpSpPr>
        <p:cNvPr id="1" name=""/>
        <p:cNvGrpSpPr/>
        <p:nvPr/>
      </p:nvGrpSpPr>
      <p:grpSpPr>
        <a:xfrm>
          <a:off x="0" y="0"/>
          <a:ext cx="0" cy="0"/>
          <a:chOff x="0" y="0"/>
          <a:chExt cx="0" cy="0"/>
        </a:xfrm>
      </p:grpSpPr>
      <p:sp>
        <p:nvSpPr>
          <p:cNvPr id="19" name="Segnaposto testo 18">
            <a:extLst>
              <a:ext uri="{FF2B5EF4-FFF2-40B4-BE49-F238E27FC236}">
                <a16:creationId xmlns:a16="http://schemas.microsoft.com/office/drawing/2014/main" xmlns="" id="{49C2BA5E-B13B-E240-B696-B0A4F0792E34}"/>
              </a:ext>
            </a:extLst>
          </p:cNvPr>
          <p:cNvSpPr>
            <a:spLocks noGrp="1"/>
          </p:cNvSpPr>
          <p:nvPr>
            <p:ph type="body" sz="quarter" idx="13" hasCustomPrompt="1"/>
          </p:nvPr>
        </p:nvSpPr>
        <p:spPr>
          <a:xfrm>
            <a:off x="461078" y="1270346"/>
            <a:ext cx="4760459" cy="627321"/>
          </a:xfrm>
        </p:spPr>
        <p:txBody>
          <a:bodyPr anchor="b">
            <a:noAutofit/>
          </a:bodyPr>
          <a:lstStyle>
            <a:lvl1pPr marL="0" indent="0" algn="l">
              <a:buNone/>
              <a:defRPr sz="3200" b="1" i="0">
                <a:solidFill>
                  <a:srgbClr val="385072"/>
                </a:solidFill>
                <a:latin typeface="+mn-lt"/>
              </a:defRPr>
            </a:lvl1pPr>
          </a:lstStyle>
          <a:p>
            <a:r>
              <a:rPr lang="en-GB" noProof="0" dirty="0"/>
              <a:t>TITLE OF SECTION</a:t>
            </a:r>
          </a:p>
        </p:txBody>
      </p:sp>
      <p:sp>
        <p:nvSpPr>
          <p:cNvPr id="20" name="Segnaposto testo 18">
            <a:extLst>
              <a:ext uri="{FF2B5EF4-FFF2-40B4-BE49-F238E27FC236}">
                <a16:creationId xmlns:a16="http://schemas.microsoft.com/office/drawing/2014/main" xmlns="" id="{08DA5621-ACD7-4240-88DE-E43593872AC5}"/>
              </a:ext>
            </a:extLst>
          </p:cNvPr>
          <p:cNvSpPr>
            <a:spLocks noGrp="1"/>
          </p:cNvSpPr>
          <p:nvPr>
            <p:ph type="body" sz="quarter" idx="14" hasCustomPrompt="1"/>
          </p:nvPr>
        </p:nvSpPr>
        <p:spPr>
          <a:xfrm>
            <a:off x="461078" y="1877724"/>
            <a:ext cx="4760459" cy="346681"/>
          </a:xfrm>
        </p:spPr>
        <p:txBody>
          <a:bodyPr anchor="ctr">
            <a:noAutofit/>
          </a:bodyPr>
          <a:lstStyle>
            <a:lvl1pPr marL="0" indent="0" algn="l">
              <a:buNone/>
              <a:defRPr sz="2400" b="0" i="0">
                <a:solidFill>
                  <a:srgbClr val="385072"/>
                </a:solidFill>
                <a:latin typeface="+mn-lt"/>
              </a:defRPr>
            </a:lvl1pPr>
          </a:lstStyle>
          <a:p>
            <a:r>
              <a:rPr lang="en-GB" noProof="0" dirty="0"/>
              <a:t>SUBTITLE</a:t>
            </a:r>
          </a:p>
        </p:txBody>
      </p:sp>
      <p:sp>
        <p:nvSpPr>
          <p:cNvPr id="21" name="Segnaposto testo 18">
            <a:extLst>
              <a:ext uri="{FF2B5EF4-FFF2-40B4-BE49-F238E27FC236}">
                <a16:creationId xmlns:a16="http://schemas.microsoft.com/office/drawing/2014/main" xmlns="" id="{283CD6EC-FB65-A24B-BC33-EE84715A2090}"/>
              </a:ext>
            </a:extLst>
          </p:cNvPr>
          <p:cNvSpPr>
            <a:spLocks noGrp="1"/>
          </p:cNvSpPr>
          <p:nvPr>
            <p:ph type="body" sz="quarter" idx="15" hasCustomPrompt="1"/>
          </p:nvPr>
        </p:nvSpPr>
        <p:spPr>
          <a:xfrm>
            <a:off x="461078" y="2480363"/>
            <a:ext cx="8242220" cy="1881730"/>
          </a:xfrm>
        </p:spPr>
        <p:txBody>
          <a:bodyPr anchor="t">
            <a:normAutofit/>
          </a:bodyPr>
          <a:lstStyle>
            <a:lvl1pPr marL="0" indent="0" algn="just">
              <a:lnSpc>
                <a:spcPct val="120000"/>
              </a:lnSpc>
              <a:spcBef>
                <a:spcPts val="600"/>
              </a:spcBef>
              <a:buNone/>
              <a:defRPr sz="1200" b="0" i="0">
                <a:solidFill>
                  <a:schemeClr val="tx1">
                    <a:lumMod val="85000"/>
                    <a:lumOff val="15000"/>
                  </a:schemeClr>
                </a:solidFill>
                <a:latin typeface="+mn-lt"/>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Morbi</a:t>
            </a:r>
            <a:r>
              <a:rPr lang="en-GB" noProof="0" dirty="0"/>
              <a:t> </a:t>
            </a:r>
            <a:r>
              <a:rPr lang="en-GB" noProof="0" dirty="0" err="1"/>
              <a:t>ut</a:t>
            </a:r>
            <a:r>
              <a:rPr lang="en-GB" noProof="0" dirty="0"/>
              <a:t> </a:t>
            </a:r>
            <a:r>
              <a:rPr lang="en-GB" noProof="0" dirty="0" err="1"/>
              <a:t>fermentum</a:t>
            </a:r>
            <a:r>
              <a:rPr lang="en-GB" noProof="0" dirty="0"/>
              <a:t> </a:t>
            </a:r>
            <a:r>
              <a:rPr lang="en-GB" noProof="0" dirty="0" err="1"/>
              <a:t>tortor</a:t>
            </a:r>
            <a:r>
              <a:rPr lang="en-GB" noProof="0" dirty="0"/>
              <a:t>, </a:t>
            </a:r>
            <a:r>
              <a:rPr lang="en-GB" noProof="0" dirty="0" err="1"/>
              <a:t>eu</a:t>
            </a:r>
            <a:r>
              <a:rPr lang="en-GB" noProof="0" dirty="0"/>
              <a:t> </a:t>
            </a:r>
            <a:r>
              <a:rPr lang="en-GB" noProof="0" dirty="0" err="1"/>
              <a:t>sagittis</a:t>
            </a:r>
            <a:r>
              <a:rPr lang="en-GB" noProof="0" dirty="0"/>
              <a:t> </a:t>
            </a:r>
            <a:r>
              <a:rPr lang="en-GB" noProof="0" dirty="0" err="1"/>
              <a:t>leo</a:t>
            </a:r>
            <a:r>
              <a:rPr lang="en-GB" noProof="0" dirty="0"/>
              <a:t>. </a:t>
            </a:r>
            <a:r>
              <a:rPr lang="en-GB" noProof="0" dirty="0" err="1"/>
              <a:t>Mauris</a:t>
            </a:r>
            <a:r>
              <a:rPr lang="en-GB" noProof="0" dirty="0"/>
              <a:t> </a:t>
            </a:r>
            <a:r>
              <a:rPr lang="en-GB" noProof="0" dirty="0" err="1"/>
              <a:t>fermentum</a:t>
            </a:r>
            <a:r>
              <a:rPr lang="en-GB" noProof="0" dirty="0"/>
              <a:t>, ligula sit </a:t>
            </a:r>
            <a:r>
              <a:rPr lang="en-GB" noProof="0" dirty="0" err="1"/>
              <a:t>amet</a:t>
            </a:r>
            <a:r>
              <a:rPr lang="en-GB" noProof="0" dirty="0"/>
              <a:t> </a:t>
            </a:r>
            <a:r>
              <a:rPr lang="en-GB" noProof="0" dirty="0" err="1"/>
              <a:t>condimentum</a:t>
            </a:r>
            <a:r>
              <a:rPr lang="en-GB" noProof="0" dirty="0"/>
              <a:t> </a:t>
            </a:r>
            <a:r>
              <a:rPr lang="en-GB" noProof="0" dirty="0" err="1"/>
              <a:t>euismod</a:t>
            </a:r>
            <a:r>
              <a:rPr lang="en-GB" noProof="0" dirty="0"/>
              <a:t>, </a:t>
            </a:r>
            <a:r>
              <a:rPr lang="en-GB" noProof="0" dirty="0" err="1"/>
              <a:t>sapien</a:t>
            </a:r>
            <a:r>
              <a:rPr lang="en-GB" noProof="0" dirty="0"/>
              <a:t> dui semper </a:t>
            </a:r>
            <a:r>
              <a:rPr lang="en-GB" noProof="0" dirty="0" err="1"/>
              <a:t>eros</a:t>
            </a:r>
            <a:r>
              <a:rPr lang="en-GB" noProof="0" dirty="0"/>
              <a:t>, non </a:t>
            </a:r>
            <a:r>
              <a:rPr lang="en-GB" noProof="0" dirty="0" err="1"/>
              <a:t>bibendum</a:t>
            </a:r>
            <a:r>
              <a:rPr lang="en-GB" noProof="0" dirty="0"/>
              <a:t> </a:t>
            </a:r>
            <a:r>
              <a:rPr lang="en-GB" noProof="0" dirty="0" err="1"/>
              <a:t>felis</a:t>
            </a:r>
            <a:r>
              <a:rPr lang="en-GB" noProof="0" dirty="0"/>
              <a:t> </a:t>
            </a:r>
            <a:r>
              <a:rPr lang="en-GB" noProof="0" dirty="0" err="1"/>
              <a:t>purus</a:t>
            </a:r>
            <a:r>
              <a:rPr lang="en-GB" noProof="0" dirty="0"/>
              <a:t> </a:t>
            </a:r>
            <a:r>
              <a:rPr lang="en-GB" noProof="0" dirty="0" err="1"/>
              <a:t>eu</a:t>
            </a:r>
            <a:r>
              <a:rPr lang="en-GB" noProof="0" dirty="0"/>
              <a:t> </a:t>
            </a:r>
            <a:r>
              <a:rPr lang="en-GB" noProof="0" dirty="0" err="1"/>
              <a:t>leo</a:t>
            </a:r>
            <a:r>
              <a:rPr lang="en-GB" noProof="0" dirty="0"/>
              <a:t>. </a:t>
            </a:r>
            <a:r>
              <a:rPr lang="en-GB" noProof="0" dirty="0" err="1"/>
              <a:t>Aenean</a:t>
            </a:r>
            <a:r>
              <a:rPr lang="en-GB" noProof="0" dirty="0"/>
              <a:t> </a:t>
            </a:r>
            <a:r>
              <a:rPr lang="en-GB" noProof="0" dirty="0" err="1"/>
              <a:t>imperdiet</a:t>
            </a:r>
            <a:r>
              <a:rPr lang="en-GB" noProof="0" dirty="0"/>
              <a:t> nisi </a:t>
            </a:r>
            <a:r>
              <a:rPr lang="en-GB" noProof="0" dirty="0" err="1"/>
              <a:t>posuere</a:t>
            </a:r>
            <a:r>
              <a:rPr lang="en-GB" noProof="0" dirty="0"/>
              <a:t> </a:t>
            </a:r>
            <a:r>
              <a:rPr lang="en-GB" noProof="0" dirty="0" err="1"/>
              <a:t>sapien</a:t>
            </a:r>
            <a:r>
              <a:rPr lang="en-GB" noProof="0" dirty="0"/>
              <a:t> </a:t>
            </a:r>
            <a:r>
              <a:rPr lang="en-GB" noProof="0" dirty="0" err="1"/>
              <a:t>vehicula</a:t>
            </a:r>
            <a:r>
              <a:rPr lang="en-GB" noProof="0" dirty="0"/>
              <a:t> cursus. </a:t>
            </a:r>
            <a:r>
              <a:rPr lang="en-GB" noProof="0" dirty="0" err="1"/>
              <a:t>Vivamus</a:t>
            </a:r>
            <a:r>
              <a:rPr lang="en-GB" noProof="0" dirty="0"/>
              <a:t> </a:t>
            </a:r>
            <a:r>
              <a:rPr lang="en-GB" noProof="0" dirty="0" err="1"/>
              <a:t>orci</a:t>
            </a:r>
            <a:r>
              <a:rPr lang="en-GB" noProof="0" dirty="0"/>
              <a:t> </a:t>
            </a:r>
            <a:r>
              <a:rPr lang="en-GB" noProof="0" dirty="0" err="1"/>
              <a:t>neque</a:t>
            </a:r>
            <a:r>
              <a:rPr lang="en-GB" noProof="0" dirty="0"/>
              <a:t>, </a:t>
            </a:r>
            <a:r>
              <a:rPr lang="en-GB" noProof="0" dirty="0" err="1"/>
              <a:t>tincidunt</a:t>
            </a:r>
            <a:r>
              <a:rPr lang="en-GB" noProof="0" dirty="0"/>
              <a:t> </a:t>
            </a:r>
            <a:r>
              <a:rPr lang="en-GB" noProof="0" dirty="0" err="1"/>
              <a:t>facilisis</a:t>
            </a:r>
            <a:r>
              <a:rPr lang="en-GB" noProof="0" dirty="0"/>
              <a:t> </a:t>
            </a:r>
            <a:r>
              <a:rPr lang="en-GB" noProof="0" dirty="0" err="1"/>
              <a:t>tincidunt</a:t>
            </a:r>
            <a:r>
              <a:rPr lang="en-GB" noProof="0" dirty="0"/>
              <a:t> </a:t>
            </a:r>
            <a:r>
              <a:rPr lang="en-GB" noProof="0" dirty="0" err="1"/>
              <a:t>tincidunt</a:t>
            </a:r>
            <a:r>
              <a:rPr lang="en-GB" noProof="0" dirty="0"/>
              <a:t>, </a:t>
            </a:r>
            <a:r>
              <a:rPr lang="en-GB" noProof="0" dirty="0" err="1"/>
              <a:t>eleifend</a:t>
            </a:r>
            <a:r>
              <a:rPr lang="en-GB" noProof="0" dirty="0"/>
              <a:t> in lorem. </a:t>
            </a:r>
            <a:r>
              <a:rPr lang="en-GB" noProof="0" dirty="0" err="1"/>
              <a:t>Etiam</a:t>
            </a:r>
            <a:r>
              <a:rPr lang="en-GB" noProof="0" dirty="0"/>
              <a:t> </a:t>
            </a:r>
            <a:r>
              <a:rPr lang="en-GB" noProof="0" dirty="0" err="1"/>
              <a:t>aliquet</a:t>
            </a:r>
            <a:r>
              <a:rPr lang="en-GB" noProof="0" dirty="0"/>
              <a:t> et </a:t>
            </a:r>
            <a:r>
              <a:rPr lang="en-GB" noProof="0" dirty="0" err="1"/>
              <a:t>massa</a:t>
            </a:r>
            <a:r>
              <a:rPr lang="en-GB" noProof="0" dirty="0"/>
              <a:t> at </a:t>
            </a:r>
            <a:r>
              <a:rPr lang="en-GB" noProof="0" dirty="0" err="1"/>
              <a:t>ultricies</a:t>
            </a:r>
            <a:r>
              <a:rPr lang="en-GB" noProof="0" dirty="0"/>
              <a:t>. Integer </a:t>
            </a:r>
            <a:r>
              <a:rPr lang="en-GB" noProof="0" dirty="0" err="1"/>
              <a:t>quis</a:t>
            </a:r>
            <a:r>
              <a:rPr lang="en-GB" noProof="0" dirty="0"/>
              <a:t> dui </a:t>
            </a:r>
            <a:r>
              <a:rPr lang="en-GB" noProof="0" dirty="0" err="1"/>
              <a:t>ut</a:t>
            </a:r>
            <a:r>
              <a:rPr lang="en-GB" noProof="0" dirty="0"/>
              <a:t> </a:t>
            </a:r>
            <a:r>
              <a:rPr lang="en-GB" noProof="0" dirty="0" err="1"/>
              <a:t>velit</a:t>
            </a:r>
            <a:r>
              <a:rPr lang="en-GB" noProof="0" dirty="0"/>
              <a:t> </a:t>
            </a:r>
            <a:r>
              <a:rPr lang="en-GB" noProof="0" dirty="0" err="1"/>
              <a:t>suscipit</a:t>
            </a:r>
            <a:r>
              <a:rPr lang="en-GB" noProof="0" dirty="0"/>
              <a:t> </a:t>
            </a:r>
            <a:r>
              <a:rPr lang="en-GB" noProof="0" dirty="0" err="1"/>
              <a:t>posuere</a:t>
            </a:r>
            <a:r>
              <a:rPr lang="en-GB" noProof="0" dirty="0"/>
              <a:t> id vitae ante. Nunc </a:t>
            </a:r>
            <a:r>
              <a:rPr lang="en-GB" noProof="0" dirty="0" err="1"/>
              <a:t>volutpat</a:t>
            </a:r>
            <a:r>
              <a:rPr lang="en-GB" noProof="0" dirty="0"/>
              <a:t> </a:t>
            </a:r>
            <a:r>
              <a:rPr lang="en-GB" noProof="0" dirty="0" err="1"/>
              <a:t>sapien</a:t>
            </a:r>
            <a:r>
              <a:rPr lang="en-GB" noProof="0" dirty="0"/>
              <a:t> sit </a:t>
            </a:r>
            <a:r>
              <a:rPr lang="en-GB" noProof="0" dirty="0" err="1"/>
              <a:t>amet</a:t>
            </a:r>
            <a:r>
              <a:rPr lang="en-GB" noProof="0" dirty="0"/>
              <a:t> </a:t>
            </a:r>
            <a:r>
              <a:rPr lang="en-GB" noProof="0" dirty="0" err="1"/>
              <a:t>malesuada</a:t>
            </a:r>
            <a:r>
              <a:rPr lang="en-GB" noProof="0" dirty="0"/>
              <a:t> </a:t>
            </a:r>
            <a:r>
              <a:rPr lang="en-GB" noProof="0" dirty="0" err="1"/>
              <a:t>sagittis</a:t>
            </a:r>
            <a:r>
              <a:rPr lang="en-GB" noProof="0" dirty="0"/>
              <a:t>. In ac </a:t>
            </a:r>
            <a:r>
              <a:rPr lang="en-GB" noProof="0" dirty="0" err="1"/>
              <a:t>nibh</a:t>
            </a:r>
            <a:r>
              <a:rPr lang="en-GB" noProof="0" dirty="0"/>
              <a:t> ligula. Maecenas </a:t>
            </a:r>
            <a:r>
              <a:rPr lang="en-GB" noProof="0" dirty="0" err="1"/>
              <a:t>efficitur</a:t>
            </a:r>
            <a:r>
              <a:rPr lang="en-GB" noProof="0" dirty="0"/>
              <a:t>, quam et </a:t>
            </a:r>
            <a:r>
              <a:rPr lang="en-GB" noProof="0" dirty="0" err="1"/>
              <a:t>luctus</a:t>
            </a:r>
            <a:r>
              <a:rPr lang="en-GB" noProof="0" dirty="0"/>
              <a:t> </a:t>
            </a:r>
            <a:r>
              <a:rPr lang="en-GB" noProof="0" dirty="0" err="1"/>
              <a:t>feugiat</a:t>
            </a:r>
            <a:r>
              <a:rPr lang="en-GB" noProof="0" dirty="0"/>
              <a:t>, </a:t>
            </a:r>
            <a:r>
              <a:rPr lang="en-GB" noProof="0" dirty="0" err="1"/>
              <a:t>purus</a:t>
            </a:r>
            <a:r>
              <a:rPr lang="en-GB" noProof="0" dirty="0"/>
              <a:t> </a:t>
            </a:r>
            <a:r>
              <a:rPr lang="en-GB" noProof="0" dirty="0" err="1"/>
              <a:t>odio</a:t>
            </a:r>
            <a:r>
              <a:rPr lang="en-GB" noProof="0" dirty="0"/>
              <a:t> </a:t>
            </a:r>
            <a:r>
              <a:rPr lang="en-GB" noProof="0" dirty="0" err="1"/>
              <a:t>elementum</a:t>
            </a:r>
            <a:r>
              <a:rPr lang="en-GB" noProof="0" dirty="0"/>
              <a:t> </a:t>
            </a:r>
            <a:r>
              <a:rPr lang="en-GB" noProof="0" dirty="0" err="1"/>
              <a:t>elit</a:t>
            </a:r>
            <a:r>
              <a:rPr lang="en-GB" noProof="0" dirty="0"/>
              <a:t>, </a:t>
            </a:r>
            <a:r>
              <a:rPr lang="en-GB" noProof="0" dirty="0" err="1"/>
              <a:t>ut</a:t>
            </a:r>
            <a:r>
              <a:rPr lang="en-GB" noProof="0" dirty="0"/>
              <a:t> </a:t>
            </a:r>
            <a:r>
              <a:rPr lang="en-GB" noProof="0" dirty="0" err="1"/>
              <a:t>fringilla</a:t>
            </a:r>
            <a:r>
              <a:rPr lang="en-GB" noProof="0" dirty="0"/>
              <a:t> </a:t>
            </a:r>
            <a:r>
              <a:rPr lang="en-GB" noProof="0" dirty="0" err="1"/>
              <a:t>dolor</a:t>
            </a:r>
            <a:r>
              <a:rPr lang="en-GB" noProof="0" dirty="0"/>
              <a:t> </a:t>
            </a:r>
            <a:r>
              <a:rPr lang="en-GB" noProof="0" dirty="0" err="1"/>
              <a:t>turpis</a:t>
            </a:r>
            <a:r>
              <a:rPr lang="en-GB" noProof="0" dirty="0"/>
              <a:t> </a:t>
            </a:r>
            <a:r>
              <a:rPr lang="en-GB" noProof="0" dirty="0" err="1"/>
              <a:t>posuere</a:t>
            </a:r>
            <a:r>
              <a:rPr lang="en-GB" noProof="0" dirty="0"/>
              <a:t> ante.</a:t>
            </a:r>
          </a:p>
          <a:p>
            <a:r>
              <a:rPr lang="en-GB" noProof="0" dirty="0" err="1"/>
              <a:t>Praesent</a:t>
            </a:r>
            <a:r>
              <a:rPr lang="en-GB" noProof="0" dirty="0"/>
              <a:t> </a:t>
            </a:r>
            <a:r>
              <a:rPr lang="en-GB" noProof="0" dirty="0" err="1"/>
              <a:t>sollicitudin</a:t>
            </a:r>
            <a:r>
              <a:rPr lang="en-GB" noProof="0" dirty="0"/>
              <a:t> </a:t>
            </a:r>
            <a:r>
              <a:rPr lang="en-GB" noProof="0" dirty="0" err="1"/>
              <a:t>erat</a:t>
            </a:r>
            <a:r>
              <a:rPr lang="en-GB" noProof="0" dirty="0"/>
              <a:t> </a:t>
            </a:r>
            <a:r>
              <a:rPr lang="en-GB" noProof="0" dirty="0" err="1"/>
              <a:t>enim</a:t>
            </a:r>
            <a:r>
              <a:rPr lang="en-GB" noProof="0" dirty="0"/>
              <a:t>, </a:t>
            </a:r>
            <a:r>
              <a:rPr lang="en-GB" noProof="0" dirty="0" err="1"/>
              <a:t>posuere</a:t>
            </a:r>
            <a:r>
              <a:rPr lang="en-GB" noProof="0" dirty="0"/>
              <a:t> </a:t>
            </a:r>
            <a:r>
              <a:rPr lang="en-GB" noProof="0" dirty="0" err="1"/>
              <a:t>molestie</a:t>
            </a:r>
            <a:r>
              <a:rPr lang="en-GB" noProof="0" dirty="0"/>
              <a:t> </a:t>
            </a:r>
            <a:r>
              <a:rPr lang="en-GB" noProof="0" dirty="0" err="1"/>
              <a:t>lectus</a:t>
            </a:r>
            <a:r>
              <a:rPr lang="en-GB" noProof="0" dirty="0"/>
              <a:t> </a:t>
            </a:r>
            <a:r>
              <a:rPr lang="en-GB" noProof="0" dirty="0" err="1"/>
              <a:t>ultrices</a:t>
            </a:r>
            <a:r>
              <a:rPr lang="en-GB" noProof="0" dirty="0"/>
              <a:t> in. In </a:t>
            </a:r>
            <a:r>
              <a:rPr lang="en-GB" noProof="0" dirty="0" err="1"/>
              <a:t>hac</a:t>
            </a:r>
            <a:r>
              <a:rPr lang="en-GB" noProof="0" dirty="0"/>
              <a:t> </a:t>
            </a:r>
            <a:r>
              <a:rPr lang="en-GB" noProof="0" dirty="0" err="1"/>
              <a:t>habitasse</a:t>
            </a:r>
            <a:r>
              <a:rPr lang="en-GB" noProof="0" dirty="0"/>
              <a:t> </a:t>
            </a:r>
            <a:r>
              <a:rPr lang="en-GB" noProof="0" dirty="0" err="1"/>
              <a:t>platea</a:t>
            </a:r>
            <a:r>
              <a:rPr lang="en-GB" noProof="0" dirty="0"/>
              <a:t> </a:t>
            </a:r>
            <a:r>
              <a:rPr lang="en-GB" noProof="0" dirty="0" err="1"/>
              <a:t>dictumst</a:t>
            </a:r>
            <a:r>
              <a:rPr lang="en-GB" noProof="0" dirty="0"/>
              <a:t>. </a:t>
            </a:r>
            <a:r>
              <a:rPr lang="en-GB" noProof="0" dirty="0" err="1"/>
              <a:t>Nulla</a:t>
            </a:r>
            <a:r>
              <a:rPr lang="en-GB" noProof="0" dirty="0"/>
              <a:t> </a:t>
            </a:r>
            <a:r>
              <a:rPr lang="en-GB" noProof="0" dirty="0" err="1"/>
              <a:t>facilisi</a:t>
            </a:r>
            <a:r>
              <a:rPr lang="en-GB" noProof="0" dirty="0"/>
              <a:t>. </a:t>
            </a:r>
            <a:r>
              <a:rPr lang="en-GB" noProof="0" dirty="0" err="1"/>
              <a:t>Ut</a:t>
            </a:r>
            <a:r>
              <a:rPr lang="en-GB" noProof="0" dirty="0"/>
              <a:t> </a:t>
            </a:r>
            <a:r>
              <a:rPr lang="en-GB" noProof="0" dirty="0" err="1"/>
              <a:t>eu</a:t>
            </a:r>
            <a:r>
              <a:rPr lang="en-GB" noProof="0" dirty="0"/>
              <a:t> </a:t>
            </a:r>
            <a:r>
              <a:rPr lang="en-GB" noProof="0" dirty="0" err="1"/>
              <a:t>sollicitudin</a:t>
            </a:r>
            <a:r>
              <a:rPr lang="en-GB" noProof="0" dirty="0"/>
              <a:t> </a:t>
            </a:r>
            <a:r>
              <a:rPr lang="en-GB" noProof="0" dirty="0" err="1"/>
              <a:t>tellus</a:t>
            </a:r>
            <a:r>
              <a:rPr lang="en-GB" noProof="0" dirty="0"/>
              <a:t>, et </a:t>
            </a:r>
            <a:r>
              <a:rPr lang="en-GB" noProof="0" dirty="0" err="1"/>
              <a:t>consectetur</a:t>
            </a:r>
            <a:r>
              <a:rPr lang="en-GB" noProof="0" dirty="0"/>
              <a:t> </a:t>
            </a:r>
            <a:r>
              <a:rPr lang="en-GB" noProof="0" dirty="0" err="1"/>
              <a:t>odio</a:t>
            </a:r>
            <a:r>
              <a:rPr lang="en-GB" noProof="0" dirty="0"/>
              <a:t>. </a:t>
            </a:r>
            <a:r>
              <a:rPr lang="en-GB" noProof="0" dirty="0" err="1"/>
              <a:t>Nullam</a:t>
            </a:r>
            <a:r>
              <a:rPr lang="en-GB" noProof="0" dirty="0"/>
              <a:t> </a:t>
            </a:r>
            <a:r>
              <a:rPr lang="en-GB" noProof="0" dirty="0" err="1"/>
              <a:t>purus</a:t>
            </a:r>
            <a:r>
              <a:rPr lang="en-GB" noProof="0" dirty="0"/>
              <a:t> </a:t>
            </a:r>
            <a:r>
              <a:rPr lang="en-GB" noProof="0" dirty="0" err="1"/>
              <a:t>metus</a:t>
            </a:r>
            <a:r>
              <a:rPr lang="en-GB" noProof="0" dirty="0"/>
              <a:t>, </a:t>
            </a:r>
            <a:r>
              <a:rPr lang="en-GB" noProof="0" dirty="0" err="1"/>
              <a:t>mattis</a:t>
            </a:r>
            <a:r>
              <a:rPr lang="en-GB" noProof="0" dirty="0"/>
              <a:t> in </a:t>
            </a:r>
            <a:r>
              <a:rPr lang="en-GB" noProof="0" dirty="0" err="1"/>
              <a:t>est</a:t>
            </a:r>
            <a:r>
              <a:rPr lang="en-GB" noProof="0" dirty="0"/>
              <a:t> </a:t>
            </a:r>
            <a:r>
              <a:rPr lang="en-GB" noProof="0" dirty="0" err="1"/>
              <a:t>vel</a:t>
            </a:r>
            <a:r>
              <a:rPr lang="en-GB" noProof="0" dirty="0"/>
              <a:t>, </a:t>
            </a:r>
            <a:r>
              <a:rPr lang="en-GB" noProof="0" dirty="0" err="1"/>
              <a:t>eleifend</a:t>
            </a:r>
            <a:r>
              <a:rPr lang="en-GB" noProof="0" dirty="0"/>
              <a:t> porta libero. </a:t>
            </a:r>
            <a:r>
              <a:rPr lang="en-GB" noProof="0" dirty="0" err="1"/>
              <a:t>Pellentesque</a:t>
            </a:r>
            <a:r>
              <a:rPr lang="en-GB" noProof="0" dirty="0"/>
              <a:t> </a:t>
            </a:r>
            <a:r>
              <a:rPr lang="en-GB" noProof="0" dirty="0" err="1"/>
              <a:t>volutpat</a:t>
            </a:r>
            <a:r>
              <a:rPr lang="en-GB" noProof="0" dirty="0"/>
              <a:t> </a:t>
            </a:r>
            <a:r>
              <a:rPr lang="en-GB" noProof="0" dirty="0" err="1"/>
              <a:t>lectus</a:t>
            </a:r>
            <a:r>
              <a:rPr lang="en-GB" noProof="0" dirty="0"/>
              <a:t> </a:t>
            </a:r>
            <a:r>
              <a:rPr lang="en-GB" noProof="0" dirty="0" err="1"/>
              <a:t>metus</a:t>
            </a:r>
            <a:r>
              <a:rPr lang="en-GB" noProof="0" dirty="0"/>
              <a:t>, </a:t>
            </a:r>
            <a:r>
              <a:rPr lang="en-GB" noProof="0" dirty="0" err="1"/>
              <a:t>quis</a:t>
            </a:r>
            <a:r>
              <a:rPr lang="en-GB" noProof="0" dirty="0"/>
              <a:t> </a:t>
            </a:r>
            <a:r>
              <a:rPr lang="en-GB" noProof="0" dirty="0" err="1"/>
              <a:t>finibus</a:t>
            </a:r>
            <a:r>
              <a:rPr lang="en-GB" noProof="0" dirty="0"/>
              <a:t> </a:t>
            </a:r>
            <a:r>
              <a:rPr lang="en-GB" noProof="0" dirty="0" err="1"/>
              <a:t>sapien</a:t>
            </a:r>
            <a:r>
              <a:rPr lang="en-GB" noProof="0" dirty="0"/>
              <a:t> </a:t>
            </a:r>
            <a:r>
              <a:rPr lang="en-GB" noProof="0" dirty="0" err="1"/>
              <a:t>blandit</a:t>
            </a:r>
            <a:r>
              <a:rPr lang="en-GB" noProof="0" dirty="0"/>
              <a:t> </a:t>
            </a:r>
            <a:r>
              <a:rPr lang="en-GB" noProof="0" dirty="0" err="1"/>
              <a:t>pretium</a:t>
            </a:r>
            <a:endParaRPr lang="en-GB" noProof="0" dirty="0"/>
          </a:p>
        </p:txBody>
      </p:sp>
      <p:cxnSp>
        <p:nvCxnSpPr>
          <p:cNvPr id="39" name="Connettore 1 38">
            <a:extLst>
              <a:ext uri="{FF2B5EF4-FFF2-40B4-BE49-F238E27FC236}">
                <a16:creationId xmlns:a16="http://schemas.microsoft.com/office/drawing/2014/main" xmlns="" id="{6ACC070B-48C4-A346-85C9-4161CC985D26}"/>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xmlns="" id="{E4F1A3ED-2110-7F4A-86B3-4B88A17722E9}"/>
              </a:ext>
            </a:extLst>
          </p:cNvPr>
          <p:cNvSpPr txBox="1"/>
          <p:nvPr userDrawn="1"/>
        </p:nvSpPr>
        <p:spPr>
          <a:xfrm>
            <a:off x="8134709" y="6422539"/>
            <a:ext cx="568589" cy="215444"/>
          </a:xfrm>
          <a:prstGeom prst="rect">
            <a:avLst/>
          </a:prstGeom>
          <a:noFill/>
        </p:spPr>
        <p:txBody>
          <a:bodyPr wrap="square" rtlCol="0">
            <a:spAutoFit/>
          </a:bodyPr>
          <a:lstStyle/>
          <a:p>
            <a:pPr algn="r"/>
            <a:r>
              <a:rPr lang="it-IT" sz="800" dirty="0">
                <a:solidFill>
                  <a:schemeClr val="tx1">
                    <a:lumMod val="50000"/>
                    <a:lumOff val="50000"/>
                  </a:schemeClr>
                </a:solidFill>
                <a:latin typeface="+mj-lt"/>
              </a:rPr>
              <a:t>BSP</a:t>
            </a:r>
          </a:p>
        </p:txBody>
      </p:sp>
      <p:cxnSp>
        <p:nvCxnSpPr>
          <p:cNvPr id="41" name="Connettore 1 40">
            <a:extLst>
              <a:ext uri="{FF2B5EF4-FFF2-40B4-BE49-F238E27FC236}">
                <a16:creationId xmlns:a16="http://schemas.microsoft.com/office/drawing/2014/main" xmlns="" id="{CB8DBB7E-0C23-384C-A5BF-ADD786D92E6A}"/>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Segnaposto testo 34">
            <a:extLst>
              <a:ext uri="{FF2B5EF4-FFF2-40B4-BE49-F238E27FC236}">
                <a16:creationId xmlns:a16="http://schemas.microsoft.com/office/drawing/2014/main" xmlns="" id="{A026A1A8-DDDC-8F41-87C0-0F5DA71EEFF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43" name="Segnaposto numero diapositiva 5">
            <a:extLst>
              <a:ext uri="{FF2B5EF4-FFF2-40B4-BE49-F238E27FC236}">
                <a16:creationId xmlns:a16="http://schemas.microsoft.com/office/drawing/2014/main" xmlns="" id="{4D4660CA-7080-684A-9F40-24698AA75A64}"/>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spTree>
    <p:extLst>
      <p:ext uri="{BB962C8B-B14F-4D97-AF65-F5344CB8AC3E}">
        <p14:creationId xmlns:p14="http://schemas.microsoft.com/office/powerpoint/2010/main" val="720236887"/>
      </p:ext>
    </p:extLst>
  </p:cSld>
  <p:clrMapOvr>
    <a:masterClrMapping/>
  </p:clrMapOvr>
  <p:extLst>
    <p:ext uri="{DCECCB84-F9BA-43D5-87BE-67443E8EF086}">
      <p15:sldGuideLst xmlns:p15="http://schemas.microsoft.com/office/powerpoint/2012/main" xmlns="">
        <p15:guide id="1" pos="438">
          <p15:clr>
            <a:srgbClr val="FBAE40"/>
          </p15:clr>
        </p15:guide>
        <p15:guide id="2" orient="horz" pos="413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 Circle">
    <p:bg>
      <p:bgPr>
        <a:solidFill>
          <a:srgbClr val="FFFFFF"/>
        </a:solid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xmlns="" id="{96772C8F-6459-934C-919F-D22E2E33A15C}"/>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sp>
        <p:nvSpPr>
          <p:cNvPr id="21" name="Segnaposto testo 18">
            <a:extLst>
              <a:ext uri="{FF2B5EF4-FFF2-40B4-BE49-F238E27FC236}">
                <a16:creationId xmlns:a16="http://schemas.microsoft.com/office/drawing/2014/main" xmlns="" id="{283CD6EC-FB65-A24B-BC33-EE84715A2090}"/>
              </a:ext>
            </a:extLst>
          </p:cNvPr>
          <p:cNvSpPr>
            <a:spLocks noGrp="1"/>
          </p:cNvSpPr>
          <p:nvPr>
            <p:ph type="body" sz="quarter" idx="15" hasCustomPrompt="1"/>
          </p:nvPr>
        </p:nvSpPr>
        <p:spPr>
          <a:xfrm>
            <a:off x="461078" y="2469576"/>
            <a:ext cx="8242220" cy="3049672"/>
          </a:xfrm>
        </p:spPr>
        <p:txBody>
          <a:bodyPr anchor="t">
            <a:noAutofit/>
          </a:bodyPr>
          <a:lstStyle>
            <a:lvl1pPr marL="171450" indent="-171450" algn="just">
              <a:lnSpc>
                <a:spcPct val="120000"/>
              </a:lnSpc>
              <a:spcBef>
                <a:spcPts val="600"/>
              </a:spcBef>
              <a:buFont typeface="Arial" panose="020B0604020202020204" pitchFamily="34" charset="0"/>
              <a:buChar char="•"/>
              <a:defRPr sz="1200" b="0" i="0">
                <a:solidFill>
                  <a:schemeClr val="tx1">
                    <a:lumMod val="85000"/>
                    <a:lumOff val="15000"/>
                  </a:schemeClr>
                </a:solidFill>
                <a:latin typeface="+mn-lt"/>
              </a:defRPr>
            </a:lvl1pPr>
            <a:lvl2pPr marL="628650" indent="-171450" algn="just">
              <a:lnSpc>
                <a:spcPct val="120000"/>
              </a:lnSpc>
              <a:spcBef>
                <a:spcPts val="600"/>
              </a:spcBef>
              <a:buFont typeface="Wingdings" panose="05000000000000000000" pitchFamily="2" charset="2"/>
              <a:buChar char="§"/>
              <a:defRPr sz="1200" baseline="0"/>
            </a:lvl2pPr>
            <a:lvl3pPr marL="1143000" indent="-228600" algn="just">
              <a:lnSpc>
                <a:spcPct val="120000"/>
              </a:lnSpc>
              <a:spcBef>
                <a:spcPts val="600"/>
              </a:spcBef>
              <a:buSzPct val="80000"/>
              <a:buFont typeface="Courier New" panose="02070309020205020404" pitchFamily="49" charset="0"/>
              <a:buChar char="o"/>
              <a:defRPr lang="it-IT" sz="1200" b="0" i="0" kern="1200" baseline="0" dirty="0" smtClean="0">
                <a:solidFill>
                  <a:schemeClr val="tx1">
                    <a:lumMod val="85000"/>
                    <a:lumOff val="15000"/>
                  </a:schemeClr>
                </a:solidFill>
                <a:latin typeface="Proxima Nova" panose="02000506030000020004" pitchFamily="2" charset="77"/>
                <a:ea typeface="+mn-ea"/>
                <a:cs typeface="+mn-cs"/>
              </a:defRPr>
            </a:lvl3pPr>
            <a:lvl4pPr marL="1600200" indent="-228600" algn="just">
              <a:lnSpc>
                <a:spcPct val="120000"/>
              </a:lnSpc>
              <a:spcBef>
                <a:spcPts val="600"/>
              </a:spcBef>
              <a:buFont typeface="Wingdings" panose="05000000000000000000" pitchFamily="2" charset="2"/>
              <a:buChar char="Ø"/>
              <a:defRPr lang="it-IT" sz="1200" b="0" i="0" kern="1200" baseline="0" dirty="0" smtClean="0">
                <a:solidFill>
                  <a:schemeClr val="tx1">
                    <a:lumMod val="85000"/>
                    <a:lumOff val="15000"/>
                  </a:schemeClr>
                </a:solidFill>
                <a:latin typeface="Proxima Nova" panose="02000506030000020004" pitchFamily="2" charset="77"/>
                <a:ea typeface="+mn-ea"/>
                <a:cs typeface="+mn-cs"/>
              </a:defRPr>
            </a:lvl4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Morbi</a:t>
            </a:r>
            <a:r>
              <a:rPr lang="en-GB" noProof="0" dirty="0"/>
              <a:t> </a:t>
            </a:r>
            <a:r>
              <a:rPr lang="en-GB" noProof="0" dirty="0" err="1"/>
              <a:t>ut</a:t>
            </a:r>
            <a:r>
              <a:rPr lang="en-GB" noProof="0" dirty="0"/>
              <a:t> </a:t>
            </a:r>
            <a:r>
              <a:rPr lang="en-GB" noProof="0" dirty="0" err="1"/>
              <a:t>fermentum</a:t>
            </a:r>
            <a:r>
              <a:rPr lang="en-GB" noProof="0" dirty="0"/>
              <a:t> </a:t>
            </a:r>
            <a:r>
              <a:rPr lang="en-GB" noProof="0" dirty="0" err="1"/>
              <a:t>tortor</a:t>
            </a:r>
            <a:r>
              <a:rPr lang="en-GB" noProof="0" dirty="0"/>
              <a:t>, </a:t>
            </a:r>
            <a:r>
              <a:rPr lang="en-GB" noProof="0" dirty="0" err="1"/>
              <a:t>eu</a:t>
            </a:r>
            <a:r>
              <a:rPr lang="en-GB" noProof="0" dirty="0"/>
              <a:t> </a:t>
            </a:r>
            <a:r>
              <a:rPr lang="en-GB" noProof="0" dirty="0" err="1"/>
              <a:t>sagittis</a:t>
            </a:r>
            <a:r>
              <a:rPr lang="en-GB" noProof="0" dirty="0"/>
              <a:t> </a:t>
            </a:r>
            <a:r>
              <a:rPr lang="en-GB" noProof="0" dirty="0" err="1"/>
              <a:t>leo</a:t>
            </a:r>
            <a:r>
              <a:rPr lang="en-GB" noProof="0" dirty="0"/>
              <a:t>. </a:t>
            </a:r>
            <a:r>
              <a:rPr lang="en-GB" noProof="0" dirty="0" err="1"/>
              <a:t>Mauris</a:t>
            </a:r>
            <a:r>
              <a:rPr lang="en-GB" noProof="0" dirty="0"/>
              <a:t> </a:t>
            </a:r>
            <a:r>
              <a:rPr lang="en-GB" noProof="0" dirty="0" err="1"/>
              <a:t>fermentum</a:t>
            </a:r>
            <a:r>
              <a:rPr lang="en-GB" noProof="0" dirty="0"/>
              <a:t>, ligula sit </a:t>
            </a:r>
            <a:r>
              <a:rPr lang="en-GB" noProof="0" dirty="0" err="1"/>
              <a:t>amet</a:t>
            </a:r>
            <a:r>
              <a:rPr lang="en-GB" noProof="0" dirty="0"/>
              <a:t> </a:t>
            </a:r>
            <a:r>
              <a:rPr lang="en-GB" noProof="0" dirty="0" err="1"/>
              <a:t>condimentum</a:t>
            </a:r>
            <a:r>
              <a:rPr lang="en-GB" noProof="0" dirty="0"/>
              <a:t> </a:t>
            </a:r>
            <a:r>
              <a:rPr lang="en-GB" noProof="0" dirty="0" err="1"/>
              <a:t>euismod</a:t>
            </a:r>
            <a:r>
              <a:rPr lang="en-GB" noProof="0" dirty="0"/>
              <a:t>, </a:t>
            </a:r>
            <a:r>
              <a:rPr lang="en-GB" noProof="0" dirty="0" err="1"/>
              <a:t>sapien</a:t>
            </a:r>
            <a:r>
              <a:rPr lang="en-GB" noProof="0" dirty="0"/>
              <a:t> dui semper </a:t>
            </a:r>
            <a:r>
              <a:rPr lang="en-GB" noProof="0" dirty="0" err="1"/>
              <a:t>eros</a:t>
            </a:r>
            <a:r>
              <a:rPr lang="en-GB" noProof="0" dirty="0"/>
              <a:t>, non </a:t>
            </a:r>
            <a:r>
              <a:rPr lang="en-GB" noProof="0" dirty="0" err="1"/>
              <a:t>bibendum</a:t>
            </a:r>
            <a:r>
              <a:rPr lang="en-GB" noProof="0" dirty="0"/>
              <a:t> </a:t>
            </a:r>
            <a:r>
              <a:rPr lang="en-GB" noProof="0" dirty="0" err="1"/>
              <a:t>felis</a:t>
            </a:r>
            <a:r>
              <a:rPr lang="en-GB" noProof="0" dirty="0"/>
              <a:t> </a:t>
            </a:r>
            <a:r>
              <a:rPr lang="en-GB" noProof="0" dirty="0" err="1"/>
              <a:t>purus</a:t>
            </a:r>
            <a:r>
              <a:rPr lang="en-GB" noProof="0" dirty="0"/>
              <a:t> </a:t>
            </a:r>
            <a:r>
              <a:rPr lang="en-GB" noProof="0" dirty="0" err="1"/>
              <a:t>eu</a:t>
            </a:r>
            <a:r>
              <a:rPr lang="en-GB" noProof="0" dirty="0"/>
              <a:t> </a:t>
            </a:r>
            <a:r>
              <a:rPr lang="en-GB" noProof="0" dirty="0" err="1"/>
              <a:t>leo</a:t>
            </a:r>
            <a:r>
              <a:rPr lang="en-GB" noProof="0" dirty="0"/>
              <a:t>. </a:t>
            </a:r>
            <a:r>
              <a:rPr lang="en-GB" noProof="0" dirty="0" err="1"/>
              <a:t>Aenean</a:t>
            </a:r>
            <a:r>
              <a:rPr lang="en-GB" noProof="0" dirty="0"/>
              <a:t> </a:t>
            </a:r>
            <a:r>
              <a:rPr lang="en-GB" noProof="0" dirty="0" err="1"/>
              <a:t>imperdiet</a:t>
            </a:r>
            <a:r>
              <a:rPr lang="en-GB" noProof="0" dirty="0"/>
              <a:t> nisi </a:t>
            </a:r>
            <a:r>
              <a:rPr lang="en-GB" noProof="0" dirty="0" err="1"/>
              <a:t>posuere</a:t>
            </a:r>
            <a:r>
              <a:rPr lang="en-GB" noProof="0" dirty="0"/>
              <a:t> </a:t>
            </a:r>
            <a:r>
              <a:rPr lang="en-GB" noProof="0" dirty="0" err="1"/>
              <a:t>sapien</a:t>
            </a:r>
            <a:r>
              <a:rPr lang="en-GB" noProof="0" dirty="0"/>
              <a:t> </a:t>
            </a:r>
            <a:r>
              <a:rPr lang="en-GB" noProof="0" dirty="0" err="1"/>
              <a:t>vehicula</a:t>
            </a:r>
            <a:r>
              <a:rPr lang="en-GB" noProof="0" dirty="0"/>
              <a:t> cursus. </a:t>
            </a:r>
            <a:r>
              <a:rPr lang="en-GB" noProof="0" dirty="0" err="1"/>
              <a:t>Vivamus</a:t>
            </a:r>
            <a:r>
              <a:rPr lang="en-GB" noProof="0" dirty="0"/>
              <a:t> </a:t>
            </a:r>
            <a:r>
              <a:rPr lang="en-GB" noProof="0" dirty="0" err="1"/>
              <a:t>orci</a:t>
            </a:r>
            <a:r>
              <a:rPr lang="en-GB" noProof="0" dirty="0"/>
              <a:t> </a:t>
            </a:r>
            <a:r>
              <a:rPr lang="en-GB" noProof="0" dirty="0" err="1"/>
              <a:t>neque</a:t>
            </a:r>
            <a:r>
              <a:rPr lang="en-GB" noProof="0" dirty="0"/>
              <a:t>, </a:t>
            </a:r>
            <a:r>
              <a:rPr lang="en-GB" noProof="0" dirty="0" err="1"/>
              <a:t>tincidunt</a:t>
            </a:r>
            <a:r>
              <a:rPr lang="en-GB" noProof="0" dirty="0"/>
              <a:t> </a:t>
            </a:r>
            <a:r>
              <a:rPr lang="en-GB" noProof="0" dirty="0" err="1"/>
              <a:t>facilisis</a:t>
            </a:r>
            <a:r>
              <a:rPr lang="en-GB" noProof="0" dirty="0"/>
              <a:t> </a:t>
            </a:r>
            <a:r>
              <a:rPr lang="en-GB" noProof="0" dirty="0" err="1"/>
              <a:t>tincidunt</a:t>
            </a:r>
            <a:r>
              <a:rPr lang="en-GB" noProof="0" dirty="0"/>
              <a:t> </a:t>
            </a:r>
            <a:r>
              <a:rPr lang="en-GB" noProof="0" dirty="0" err="1"/>
              <a:t>tincidunt</a:t>
            </a:r>
            <a:r>
              <a:rPr lang="en-GB" noProof="0" dirty="0"/>
              <a:t>, </a:t>
            </a:r>
            <a:r>
              <a:rPr lang="en-GB" noProof="0" dirty="0" err="1"/>
              <a:t>eleifend</a:t>
            </a:r>
            <a:r>
              <a:rPr lang="en-GB" noProof="0" dirty="0"/>
              <a:t> in lorem. </a:t>
            </a:r>
            <a:r>
              <a:rPr lang="en-GB" noProof="0" dirty="0" err="1"/>
              <a:t>Etiam</a:t>
            </a:r>
            <a:r>
              <a:rPr lang="en-GB" noProof="0" dirty="0"/>
              <a:t> </a:t>
            </a:r>
            <a:r>
              <a:rPr lang="en-GB" noProof="0" dirty="0" err="1"/>
              <a:t>aliquet</a:t>
            </a:r>
            <a:r>
              <a:rPr lang="en-GB" noProof="0" dirty="0"/>
              <a:t> et </a:t>
            </a:r>
            <a:r>
              <a:rPr lang="en-GB" noProof="0" dirty="0" err="1"/>
              <a:t>massa</a:t>
            </a:r>
            <a:r>
              <a:rPr lang="en-GB" noProof="0" dirty="0"/>
              <a:t> at </a:t>
            </a:r>
            <a:r>
              <a:rPr lang="en-GB" noProof="0" dirty="0" err="1"/>
              <a:t>ultricies</a:t>
            </a:r>
            <a:r>
              <a:rPr lang="en-GB" noProof="0" dirty="0"/>
              <a:t>. Integer </a:t>
            </a:r>
            <a:r>
              <a:rPr lang="en-GB" noProof="0" dirty="0" err="1"/>
              <a:t>quis</a:t>
            </a:r>
            <a:r>
              <a:rPr lang="en-GB" noProof="0" dirty="0"/>
              <a:t> dui </a:t>
            </a:r>
            <a:r>
              <a:rPr lang="en-GB" noProof="0" dirty="0" err="1"/>
              <a:t>ut</a:t>
            </a:r>
            <a:r>
              <a:rPr lang="en-GB" noProof="0" dirty="0"/>
              <a:t> </a:t>
            </a:r>
            <a:r>
              <a:rPr lang="en-GB" noProof="0" dirty="0" err="1"/>
              <a:t>velit</a:t>
            </a:r>
            <a:r>
              <a:rPr lang="en-GB" noProof="0" dirty="0"/>
              <a:t> </a:t>
            </a:r>
            <a:r>
              <a:rPr lang="en-GB" noProof="0" dirty="0" err="1"/>
              <a:t>suscipit</a:t>
            </a:r>
            <a:r>
              <a:rPr lang="en-GB" noProof="0" dirty="0"/>
              <a:t> </a:t>
            </a:r>
            <a:r>
              <a:rPr lang="en-GB" noProof="0" dirty="0" err="1"/>
              <a:t>posuere</a:t>
            </a:r>
            <a:r>
              <a:rPr lang="en-GB" noProof="0" dirty="0"/>
              <a:t> id vitae ante. Nunc </a:t>
            </a:r>
            <a:r>
              <a:rPr lang="en-GB" noProof="0" dirty="0" err="1"/>
              <a:t>volutpat</a:t>
            </a:r>
            <a:r>
              <a:rPr lang="en-GB" noProof="0" dirty="0"/>
              <a:t> </a:t>
            </a:r>
            <a:r>
              <a:rPr lang="en-GB" noProof="0" dirty="0" err="1"/>
              <a:t>sapien</a:t>
            </a:r>
            <a:r>
              <a:rPr lang="en-GB" noProof="0" dirty="0"/>
              <a:t> sit </a:t>
            </a:r>
            <a:r>
              <a:rPr lang="en-GB" noProof="0" dirty="0" err="1"/>
              <a:t>amet</a:t>
            </a:r>
            <a:r>
              <a:rPr lang="en-GB" noProof="0" dirty="0"/>
              <a:t> </a:t>
            </a:r>
            <a:r>
              <a:rPr lang="en-GB" noProof="0" dirty="0" err="1"/>
              <a:t>malesuada</a:t>
            </a:r>
            <a:r>
              <a:rPr lang="en-GB" noProof="0" dirty="0"/>
              <a:t> </a:t>
            </a:r>
            <a:r>
              <a:rPr lang="en-GB" noProof="0" dirty="0" err="1"/>
              <a:t>sagittis</a:t>
            </a:r>
            <a:r>
              <a:rPr lang="en-GB" noProof="0" dirty="0"/>
              <a:t>. In ac </a:t>
            </a:r>
            <a:r>
              <a:rPr lang="en-GB" noProof="0" dirty="0" err="1"/>
              <a:t>nibh</a:t>
            </a:r>
            <a:r>
              <a:rPr lang="en-GB" noProof="0" dirty="0"/>
              <a:t> ligula. Maecenas </a:t>
            </a:r>
            <a:r>
              <a:rPr lang="en-GB" noProof="0" dirty="0" err="1"/>
              <a:t>efficitur</a:t>
            </a:r>
            <a:r>
              <a:rPr lang="en-GB" noProof="0" dirty="0"/>
              <a:t>, quam et </a:t>
            </a:r>
            <a:r>
              <a:rPr lang="en-GB" noProof="0" dirty="0" err="1"/>
              <a:t>luctus</a:t>
            </a:r>
            <a:r>
              <a:rPr lang="en-GB" noProof="0" dirty="0"/>
              <a:t> </a:t>
            </a:r>
            <a:r>
              <a:rPr lang="en-GB" noProof="0" dirty="0" err="1"/>
              <a:t>feugiat</a:t>
            </a:r>
            <a:r>
              <a:rPr lang="en-GB" noProof="0" dirty="0"/>
              <a:t>, </a:t>
            </a:r>
            <a:r>
              <a:rPr lang="en-GB" noProof="0" dirty="0" err="1"/>
              <a:t>purus</a:t>
            </a:r>
            <a:r>
              <a:rPr lang="en-GB" noProof="0" dirty="0"/>
              <a:t> </a:t>
            </a:r>
            <a:r>
              <a:rPr lang="en-GB" noProof="0" dirty="0" err="1"/>
              <a:t>odio</a:t>
            </a:r>
            <a:r>
              <a:rPr lang="en-GB" noProof="0" dirty="0"/>
              <a:t> </a:t>
            </a:r>
            <a:r>
              <a:rPr lang="en-GB" noProof="0" dirty="0" err="1"/>
              <a:t>elementum</a:t>
            </a:r>
            <a:r>
              <a:rPr lang="en-GB" noProof="0" dirty="0"/>
              <a:t> </a:t>
            </a:r>
            <a:r>
              <a:rPr lang="en-GB" noProof="0" dirty="0" err="1"/>
              <a:t>elit</a:t>
            </a:r>
            <a:r>
              <a:rPr lang="en-GB" noProof="0" dirty="0"/>
              <a:t>, </a:t>
            </a:r>
            <a:r>
              <a:rPr lang="en-GB" noProof="0" dirty="0" err="1"/>
              <a:t>ut</a:t>
            </a:r>
            <a:r>
              <a:rPr lang="en-GB" noProof="0" dirty="0"/>
              <a:t> </a:t>
            </a:r>
            <a:r>
              <a:rPr lang="en-GB" noProof="0" dirty="0" err="1"/>
              <a:t>fringilla</a:t>
            </a:r>
            <a:r>
              <a:rPr lang="en-GB" noProof="0" dirty="0"/>
              <a:t> </a:t>
            </a:r>
            <a:r>
              <a:rPr lang="en-GB" noProof="0" dirty="0" err="1"/>
              <a:t>dolor</a:t>
            </a:r>
            <a:r>
              <a:rPr lang="en-GB" noProof="0" dirty="0"/>
              <a:t> </a:t>
            </a:r>
            <a:r>
              <a:rPr lang="en-GB" noProof="0" dirty="0" err="1"/>
              <a:t>turpis</a:t>
            </a:r>
            <a:r>
              <a:rPr lang="en-GB" noProof="0" dirty="0"/>
              <a:t> </a:t>
            </a:r>
            <a:r>
              <a:rPr lang="en-GB" noProof="0" dirty="0" err="1"/>
              <a:t>posuere</a:t>
            </a:r>
            <a:r>
              <a:rPr lang="en-GB" noProof="0" dirty="0"/>
              <a:t> ante.</a:t>
            </a:r>
          </a:p>
          <a:p>
            <a:r>
              <a:rPr lang="en-GB" noProof="0" dirty="0" err="1"/>
              <a:t>Praesent</a:t>
            </a:r>
            <a:r>
              <a:rPr lang="en-GB" noProof="0" dirty="0"/>
              <a:t> </a:t>
            </a:r>
            <a:r>
              <a:rPr lang="en-GB" noProof="0" dirty="0" err="1"/>
              <a:t>sollicitudin</a:t>
            </a:r>
            <a:r>
              <a:rPr lang="en-GB" noProof="0" dirty="0"/>
              <a:t> </a:t>
            </a:r>
            <a:r>
              <a:rPr lang="en-GB" noProof="0" dirty="0" err="1"/>
              <a:t>erat</a:t>
            </a:r>
            <a:r>
              <a:rPr lang="en-GB" noProof="0" dirty="0"/>
              <a:t> </a:t>
            </a:r>
            <a:r>
              <a:rPr lang="en-GB" noProof="0" dirty="0" err="1"/>
              <a:t>enim</a:t>
            </a:r>
            <a:r>
              <a:rPr lang="en-GB" noProof="0" dirty="0"/>
              <a:t>, </a:t>
            </a:r>
            <a:r>
              <a:rPr lang="en-GB" noProof="0" dirty="0" err="1"/>
              <a:t>posuere</a:t>
            </a:r>
            <a:r>
              <a:rPr lang="en-GB" noProof="0" dirty="0"/>
              <a:t> </a:t>
            </a:r>
            <a:r>
              <a:rPr lang="en-GB" noProof="0" dirty="0" err="1"/>
              <a:t>molestie</a:t>
            </a:r>
            <a:r>
              <a:rPr lang="en-GB" noProof="0" dirty="0"/>
              <a:t> </a:t>
            </a:r>
            <a:r>
              <a:rPr lang="en-GB" noProof="0" dirty="0" err="1"/>
              <a:t>lectus</a:t>
            </a:r>
            <a:r>
              <a:rPr lang="en-GB" noProof="0" dirty="0"/>
              <a:t> </a:t>
            </a:r>
            <a:r>
              <a:rPr lang="en-GB" noProof="0" dirty="0" err="1"/>
              <a:t>ultrices</a:t>
            </a:r>
            <a:r>
              <a:rPr lang="en-GB" noProof="0" dirty="0"/>
              <a:t> in. In </a:t>
            </a:r>
            <a:r>
              <a:rPr lang="en-GB" noProof="0" dirty="0" err="1"/>
              <a:t>hac</a:t>
            </a:r>
            <a:r>
              <a:rPr lang="en-GB" noProof="0" dirty="0"/>
              <a:t> </a:t>
            </a:r>
            <a:r>
              <a:rPr lang="en-GB" noProof="0" dirty="0" err="1"/>
              <a:t>habitasse</a:t>
            </a:r>
            <a:r>
              <a:rPr lang="en-GB" noProof="0" dirty="0"/>
              <a:t> </a:t>
            </a:r>
            <a:r>
              <a:rPr lang="en-GB" noProof="0" dirty="0" err="1"/>
              <a:t>platea</a:t>
            </a:r>
            <a:r>
              <a:rPr lang="en-GB" noProof="0" dirty="0"/>
              <a:t> </a:t>
            </a:r>
            <a:r>
              <a:rPr lang="en-GB" noProof="0" dirty="0" err="1"/>
              <a:t>dictumst</a:t>
            </a:r>
            <a:r>
              <a:rPr lang="en-GB" noProof="0" dirty="0"/>
              <a:t>. </a:t>
            </a:r>
            <a:r>
              <a:rPr lang="en-GB" noProof="0" dirty="0" err="1"/>
              <a:t>Nulla</a:t>
            </a:r>
            <a:r>
              <a:rPr lang="en-GB" noProof="0" dirty="0"/>
              <a:t> </a:t>
            </a:r>
            <a:r>
              <a:rPr lang="en-GB" noProof="0" dirty="0" err="1"/>
              <a:t>facilisi</a:t>
            </a:r>
            <a:r>
              <a:rPr lang="en-GB" noProof="0" dirty="0"/>
              <a:t>. </a:t>
            </a:r>
            <a:r>
              <a:rPr lang="en-GB" noProof="0" dirty="0" err="1"/>
              <a:t>Ut</a:t>
            </a:r>
            <a:r>
              <a:rPr lang="en-GB" noProof="0" dirty="0"/>
              <a:t> </a:t>
            </a:r>
            <a:r>
              <a:rPr lang="en-GB" noProof="0" dirty="0" err="1"/>
              <a:t>eu</a:t>
            </a:r>
            <a:r>
              <a:rPr lang="en-GB" noProof="0" dirty="0"/>
              <a:t> </a:t>
            </a:r>
            <a:r>
              <a:rPr lang="en-GB" noProof="0" dirty="0" err="1"/>
              <a:t>sollicitudin</a:t>
            </a:r>
            <a:r>
              <a:rPr lang="en-GB" noProof="0" dirty="0"/>
              <a:t> </a:t>
            </a:r>
            <a:r>
              <a:rPr lang="en-GB" noProof="0" dirty="0" err="1"/>
              <a:t>tellus</a:t>
            </a:r>
            <a:r>
              <a:rPr lang="en-GB" noProof="0" dirty="0"/>
              <a:t>, et </a:t>
            </a:r>
            <a:r>
              <a:rPr lang="en-GB" noProof="0" dirty="0" err="1"/>
              <a:t>consectetur</a:t>
            </a:r>
            <a:r>
              <a:rPr lang="en-GB" noProof="0" dirty="0"/>
              <a:t> </a:t>
            </a:r>
            <a:r>
              <a:rPr lang="en-GB" noProof="0" dirty="0" err="1"/>
              <a:t>odio</a:t>
            </a:r>
            <a:r>
              <a:rPr lang="en-GB" noProof="0" dirty="0"/>
              <a:t>. </a:t>
            </a:r>
            <a:r>
              <a:rPr lang="en-GB" noProof="0" dirty="0" err="1"/>
              <a:t>Nullam</a:t>
            </a:r>
            <a:r>
              <a:rPr lang="en-GB" noProof="0" dirty="0"/>
              <a:t> </a:t>
            </a:r>
            <a:r>
              <a:rPr lang="en-GB" noProof="0" dirty="0" err="1"/>
              <a:t>purus</a:t>
            </a:r>
            <a:r>
              <a:rPr lang="en-GB" noProof="0" dirty="0"/>
              <a:t> </a:t>
            </a:r>
            <a:r>
              <a:rPr lang="en-GB" noProof="0" dirty="0" err="1"/>
              <a:t>metus</a:t>
            </a:r>
            <a:r>
              <a:rPr lang="en-GB" noProof="0" dirty="0"/>
              <a:t>, </a:t>
            </a:r>
            <a:r>
              <a:rPr lang="en-GB" noProof="0" dirty="0" err="1"/>
              <a:t>mattis</a:t>
            </a:r>
            <a:r>
              <a:rPr lang="en-GB" noProof="0" dirty="0"/>
              <a:t> in </a:t>
            </a:r>
            <a:r>
              <a:rPr lang="en-GB" noProof="0" dirty="0" err="1"/>
              <a:t>est</a:t>
            </a:r>
            <a:r>
              <a:rPr lang="en-GB" noProof="0" dirty="0"/>
              <a:t> </a:t>
            </a:r>
            <a:r>
              <a:rPr lang="en-GB" noProof="0" dirty="0" err="1"/>
              <a:t>vel</a:t>
            </a:r>
            <a:r>
              <a:rPr lang="en-GB" noProof="0" dirty="0"/>
              <a:t>, </a:t>
            </a:r>
            <a:r>
              <a:rPr lang="en-GB" noProof="0" dirty="0" err="1"/>
              <a:t>eleifend</a:t>
            </a:r>
            <a:r>
              <a:rPr lang="en-GB" noProof="0" dirty="0"/>
              <a:t> porta libero. </a:t>
            </a:r>
            <a:r>
              <a:rPr lang="en-GB" noProof="0" dirty="0" err="1"/>
              <a:t>Pellentesque</a:t>
            </a:r>
            <a:r>
              <a:rPr lang="en-GB" noProof="0" dirty="0"/>
              <a:t> </a:t>
            </a:r>
            <a:r>
              <a:rPr lang="en-GB" noProof="0" dirty="0" err="1"/>
              <a:t>volutpat</a:t>
            </a:r>
            <a:r>
              <a:rPr lang="en-GB" noProof="0" dirty="0"/>
              <a:t> </a:t>
            </a:r>
            <a:r>
              <a:rPr lang="en-GB" noProof="0" dirty="0" err="1"/>
              <a:t>lectus</a:t>
            </a:r>
            <a:r>
              <a:rPr lang="en-GB" noProof="0" dirty="0"/>
              <a:t> </a:t>
            </a:r>
            <a:r>
              <a:rPr lang="en-GB" noProof="0" dirty="0" err="1"/>
              <a:t>metus</a:t>
            </a:r>
            <a:r>
              <a:rPr lang="en-GB" noProof="0" dirty="0"/>
              <a:t>, </a:t>
            </a:r>
            <a:r>
              <a:rPr lang="en-GB" noProof="0" dirty="0" err="1"/>
              <a:t>quis</a:t>
            </a:r>
            <a:r>
              <a:rPr lang="en-GB" noProof="0" dirty="0"/>
              <a:t> </a:t>
            </a:r>
            <a:r>
              <a:rPr lang="en-GB" noProof="0" dirty="0" err="1"/>
              <a:t>finibus</a:t>
            </a:r>
            <a:r>
              <a:rPr lang="en-GB" noProof="0" dirty="0"/>
              <a:t> </a:t>
            </a:r>
            <a:r>
              <a:rPr lang="en-GB" noProof="0" dirty="0" err="1"/>
              <a:t>sapien</a:t>
            </a:r>
            <a:r>
              <a:rPr lang="en-GB" noProof="0" dirty="0"/>
              <a:t> </a:t>
            </a:r>
            <a:r>
              <a:rPr lang="en-GB" noProof="0" dirty="0" err="1"/>
              <a:t>blandit</a:t>
            </a:r>
            <a:r>
              <a:rPr lang="en-GB" noProof="0" dirty="0"/>
              <a:t> </a:t>
            </a:r>
            <a:r>
              <a:rPr lang="en-GB" noProof="0" dirty="0" err="1"/>
              <a:t>pretium</a:t>
            </a:r>
            <a:endParaRPr lang="en-GB" noProof="0" dirty="0"/>
          </a:p>
          <a:p>
            <a:r>
              <a:rPr lang="en-GB" noProof="0" dirty="0"/>
              <a:t>Lorem ipsum</a:t>
            </a:r>
          </a:p>
          <a:p>
            <a:pPr lvl="1"/>
            <a:r>
              <a:rPr lang="en-GB" noProof="0" dirty="0"/>
              <a:t>Lorem ipsum</a:t>
            </a:r>
          </a:p>
          <a:p>
            <a:pPr lvl="2"/>
            <a:r>
              <a:rPr lang="en-GB" sz="1200" noProof="0" dirty="0"/>
              <a:t>Lorem ipsum</a:t>
            </a:r>
          </a:p>
          <a:p>
            <a:pPr lvl="3"/>
            <a:r>
              <a:rPr lang="en-GB" sz="1200" noProof="0" dirty="0"/>
              <a:t>Lorem ipsum</a:t>
            </a:r>
          </a:p>
          <a:p>
            <a:pPr lvl="3"/>
            <a:endParaRPr lang="en-GB" noProof="0" dirty="0"/>
          </a:p>
          <a:p>
            <a:pPr lvl="2"/>
            <a:endParaRPr lang="en-GB" noProof="0" dirty="0"/>
          </a:p>
        </p:txBody>
      </p:sp>
      <p:cxnSp>
        <p:nvCxnSpPr>
          <p:cNvPr id="39" name="Connettore 1 38">
            <a:extLst>
              <a:ext uri="{FF2B5EF4-FFF2-40B4-BE49-F238E27FC236}">
                <a16:creationId xmlns:a16="http://schemas.microsoft.com/office/drawing/2014/main" xmlns="" id="{6ACC070B-48C4-A346-85C9-4161CC985D26}"/>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xmlns="" id="{E4F1A3ED-2110-7F4A-86B3-4B88A17722E9}"/>
              </a:ext>
            </a:extLst>
          </p:cNvPr>
          <p:cNvSpPr txBox="1"/>
          <p:nvPr userDrawn="1"/>
        </p:nvSpPr>
        <p:spPr>
          <a:xfrm>
            <a:off x="8202967" y="6422539"/>
            <a:ext cx="500331" cy="215444"/>
          </a:xfrm>
          <a:prstGeom prst="rect">
            <a:avLst/>
          </a:prstGeom>
          <a:noFill/>
        </p:spPr>
        <p:txBody>
          <a:bodyPr wrap="square" rtlCol="0">
            <a:spAutoFit/>
          </a:bodyPr>
          <a:lstStyle/>
          <a:p>
            <a:pPr algn="r"/>
            <a:r>
              <a:rPr lang="it-IT" sz="800" dirty="0">
                <a:solidFill>
                  <a:schemeClr val="tx1">
                    <a:lumMod val="50000"/>
                    <a:lumOff val="50000"/>
                  </a:schemeClr>
                </a:solidFill>
                <a:latin typeface="+mj-lt"/>
              </a:rPr>
              <a:t>BSP</a:t>
            </a:r>
          </a:p>
        </p:txBody>
      </p:sp>
      <p:cxnSp>
        <p:nvCxnSpPr>
          <p:cNvPr id="41" name="Connettore 1 40">
            <a:extLst>
              <a:ext uri="{FF2B5EF4-FFF2-40B4-BE49-F238E27FC236}">
                <a16:creationId xmlns:a16="http://schemas.microsoft.com/office/drawing/2014/main" xmlns="" id="{CB8DBB7E-0C23-384C-A5BF-ADD786D92E6A}"/>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Segnaposto testo 34">
            <a:extLst>
              <a:ext uri="{FF2B5EF4-FFF2-40B4-BE49-F238E27FC236}">
                <a16:creationId xmlns:a16="http://schemas.microsoft.com/office/drawing/2014/main" xmlns="" id="{A026A1A8-DDDC-8F41-87C0-0F5DA71EEFF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12" name="Segnaposto testo 18">
            <a:extLst>
              <a:ext uri="{FF2B5EF4-FFF2-40B4-BE49-F238E27FC236}">
                <a16:creationId xmlns:a16="http://schemas.microsoft.com/office/drawing/2014/main" xmlns="" id="{49C2BA5E-B13B-E240-B696-B0A4F0792E34}"/>
              </a:ext>
            </a:extLst>
          </p:cNvPr>
          <p:cNvSpPr>
            <a:spLocks noGrp="1"/>
          </p:cNvSpPr>
          <p:nvPr>
            <p:ph type="body" sz="quarter" idx="13" hasCustomPrompt="1"/>
          </p:nvPr>
        </p:nvSpPr>
        <p:spPr>
          <a:xfrm>
            <a:off x="461078" y="1270346"/>
            <a:ext cx="4760459" cy="627321"/>
          </a:xfrm>
        </p:spPr>
        <p:txBody>
          <a:bodyPr anchor="b">
            <a:noAutofit/>
          </a:bodyPr>
          <a:lstStyle>
            <a:lvl1pPr marL="0" indent="0" algn="l">
              <a:buNone/>
              <a:defRPr sz="3200" b="1" i="0">
                <a:solidFill>
                  <a:srgbClr val="385072"/>
                </a:solidFill>
                <a:latin typeface="+mn-lt"/>
              </a:defRPr>
            </a:lvl1pPr>
          </a:lstStyle>
          <a:p>
            <a:r>
              <a:rPr lang="en-GB" noProof="0" dirty="0"/>
              <a:t>TITLE OF SECTION</a:t>
            </a:r>
          </a:p>
        </p:txBody>
      </p:sp>
      <p:sp>
        <p:nvSpPr>
          <p:cNvPr id="13" name="Segnaposto testo 18">
            <a:extLst>
              <a:ext uri="{FF2B5EF4-FFF2-40B4-BE49-F238E27FC236}">
                <a16:creationId xmlns:a16="http://schemas.microsoft.com/office/drawing/2014/main" xmlns="" id="{08DA5621-ACD7-4240-88DE-E43593872AC5}"/>
              </a:ext>
            </a:extLst>
          </p:cNvPr>
          <p:cNvSpPr>
            <a:spLocks noGrp="1"/>
          </p:cNvSpPr>
          <p:nvPr>
            <p:ph type="body" sz="quarter" idx="14" hasCustomPrompt="1"/>
          </p:nvPr>
        </p:nvSpPr>
        <p:spPr>
          <a:xfrm>
            <a:off x="461078" y="1877724"/>
            <a:ext cx="4760459" cy="346681"/>
          </a:xfrm>
        </p:spPr>
        <p:txBody>
          <a:bodyPr anchor="ctr">
            <a:noAutofit/>
          </a:bodyPr>
          <a:lstStyle>
            <a:lvl1pPr marL="0" indent="0" algn="l">
              <a:buNone/>
              <a:defRPr sz="2400" b="0" i="0">
                <a:solidFill>
                  <a:srgbClr val="385072"/>
                </a:solidFill>
                <a:latin typeface="+mn-lt"/>
              </a:defRPr>
            </a:lvl1pPr>
          </a:lstStyle>
          <a:p>
            <a:r>
              <a:rPr lang="en-GB" noProof="0" dirty="0"/>
              <a:t>SUBTITLE</a:t>
            </a: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1372093019"/>
      </p:ext>
    </p:extLst>
  </p:cSld>
  <p:clrMapOvr>
    <a:masterClrMapping/>
  </p:clrMapOvr>
  <p:extLst>
    <p:ext uri="{DCECCB84-F9BA-43D5-87BE-67443E8EF086}">
      <p15:sldGuideLst xmlns:p15="http://schemas.microsoft.com/office/powerpoint/2012/main" xmlns="">
        <p15:guide id="1"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xt + image left">
    <p:bg>
      <p:bgPr>
        <a:solidFill>
          <a:srgbClr val="FFFFFF"/>
        </a:solidFill>
        <a:effectLst/>
      </p:bgPr>
    </p:bg>
    <p:spTree>
      <p:nvGrpSpPr>
        <p:cNvPr id="1" name=""/>
        <p:cNvGrpSpPr/>
        <p:nvPr/>
      </p:nvGrpSpPr>
      <p:grpSpPr>
        <a:xfrm>
          <a:off x="0" y="0"/>
          <a:ext cx="0" cy="0"/>
          <a:chOff x="0" y="0"/>
          <a:chExt cx="0" cy="0"/>
        </a:xfrm>
      </p:grpSpPr>
      <p:sp>
        <p:nvSpPr>
          <p:cNvPr id="23" name="Segnaposto immagine 13">
            <a:extLst>
              <a:ext uri="{FF2B5EF4-FFF2-40B4-BE49-F238E27FC236}">
                <a16:creationId xmlns:a16="http://schemas.microsoft.com/office/drawing/2014/main" xmlns="" id="{BF0A0D63-BC6B-0E47-BE01-11FFD612D5D4}"/>
              </a:ext>
            </a:extLst>
          </p:cNvPr>
          <p:cNvSpPr>
            <a:spLocks noGrp="1"/>
          </p:cNvSpPr>
          <p:nvPr>
            <p:ph type="pic" sz="quarter" idx="19" hasCustomPrompt="1"/>
          </p:nvPr>
        </p:nvSpPr>
        <p:spPr>
          <a:xfrm>
            <a:off x="0" y="0"/>
            <a:ext cx="3621974" cy="6858000"/>
          </a:xfrm>
          <a:solidFill>
            <a:schemeClr val="tx1">
              <a:lumMod val="95000"/>
              <a:lumOff val="5000"/>
            </a:schemeClr>
          </a:solidFill>
        </p:spPr>
        <p:txBody>
          <a:bodyPr anchor="ctr">
            <a:normAutofit/>
          </a:bodyPr>
          <a:lstStyle>
            <a:lvl1pPr marL="0" indent="0" algn="ctr">
              <a:buNone/>
              <a:defRPr sz="800">
                <a:solidFill>
                  <a:schemeClr val="bg1"/>
                </a:solidFill>
              </a:defRPr>
            </a:lvl1pPr>
          </a:lstStyle>
          <a:p>
            <a:r>
              <a:rPr lang="it-IT" dirty="0"/>
              <a:t>Click and insert image</a:t>
            </a:r>
          </a:p>
        </p:txBody>
      </p:sp>
      <p:cxnSp>
        <p:nvCxnSpPr>
          <p:cNvPr id="8" name="Connettore 1 7">
            <a:extLst>
              <a:ext uri="{FF2B5EF4-FFF2-40B4-BE49-F238E27FC236}">
                <a16:creationId xmlns:a16="http://schemas.microsoft.com/office/drawing/2014/main" xmlns="" id="{2206ECDF-023D-B346-ACC9-88AED8607164}"/>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xmlns="" id="{7FA70C94-EFD2-7148-8E89-9EC6817F3174}"/>
              </a:ext>
            </a:extLst>
          </p:cNvPr>
          <p:cNvSpPr txBox="1"/>
          <p:nvPr userDrawn="1"/>
        </p:nvSpPr>
        <p:spPr>
          <a:xfrm>
            <a:off x="8277225" y="6422539"/>
            <a:ext cx="426073" cy="215444"/>
          </a:xfrm>
          <a:prstGeom prst="rect">
            <a:avLst/>
          </a:prstGeom>
          <a:noFill/>
        </p:spPr>
        <p:txBody>
          <a:bodyPr wrap="square" rtlCol="0">
            <a:spAutoFit/>
          </a:bodyPr>
          <a:lstStyle/>
          <a:p>
            <a:pPr algn="r"/>
            <a:r>
              <a:rPr lang="it-IT" sz="800" dirty="0">
                <a:solidFill>
                  <a:schemeClr val="tx1">
                    <a:lumMod val="50000"/>
                    <a:lumOff val="50000"/>
                  </a:schemeClr>
                </a:solidFill>
                <a:latin typeface="+mj-lt"/>
              </a:rPr>
              <a:t>BSP</a:t>
            </a:r>
          </a:p>
        </p:txBody>
      </p:sp>
      <p:sp>
        <p:nvSpPr>
          <p:cNvPr id="31" name="Segnaposto testo 30">
            <a:extLst>
              <a:ext uri="{FF2B5EF4-FFF2-40B4-BE49-F238E27FC236}">
                <a16:creationId xmlns:a16="http://schemas.microsoft.com/office/drawing/2014/main" xmlns="" id="{AA891D87-7821-1847-B090-697D3EC2F543}"/>
              </a:ext>
            </a:extLst>
          </p:cNvPr>
          <p:cNvSpPr>
            <a:spLocks noGrp="1"/>
          </p:cNvSpPr>
          <p:nvPr>
            <p:ph type="body" sz="quarter" idx="21" hasCustomPrompt="1"/>
          </p:nvPr>
        </p:nvSpPr>
        <p:spPr>
          <a:xfrm>
            <a:off x="4172509" y="1497610"/>
            <a:ext cx="4530789" cy="1338570"/>
          </a:xfrm>
        </p:spPr>
        <p:txBody>
          <a:bodyPr anchor="b">
            <a:noAutofit/>
          </a:bodyPr>
          <a:lstStyle>
            <a:lvl1pPr marL="0" indent="0">
              <a:buNone/>
              <a:defRPr sz="3200" b="1" i="0">
                <a:solidFill>
                  <a:srgbClr val="385072"/>
                </a:solidFill>
                <a:latin typeface="+mn-lt"/>
              </a:defRPr>
            </a:lvl1pPr>
          </a:lstStyle>
          <a:p>
            <a:r>
              <a:rPr lang="en-GB" noProof="0" dirty="0"/>
              <a:t>TITLE</a:t>
            </a:r>
          </a:p>
        </p:txBody>
      </p:sp>
      <p:sp>
        <p:nvSpPr>
          <p:cNvPr id="32" name="Segnaposto testo 30">
            <a:extLst>
              <a:ext uri="{FF2B5EF4-FFF2-40B4-BE49-F238E27FC236}">
                <a16:creationId xmlns:a16="http://schemas.microsoft.com/office/drawing/2014/main" xmlns="" id="{F7210C92-AA8B-FE49-83A7-00A9F3A360F3}"/>
              </a:ext>
            </a:extLst>
          </p:cNvPr>
          <p:cNvSpPr>
            <a:spLocks noGrp="1"/>
          </p:cNvSpPr>
          <p:nvPr>
            <p:ph type="body" sz="quarter" idx="22" hasCustomPrompt="1"/>
          </p:nvPr>
        </p:nvSpPr>
        <p:spPr>
          <a:xfrm>
            <a:off x="4172509" y="3044288"/>
            <a:ext cx="4530789" cy="2901761"/>
          </a:xfrm>
        </p:spPr>
        <p:txBody>
          <a:bodyPr anchor="t">
            <a:noAutofit/>
          </a:bodyPr>
          <a:lstStyle>
            <a:lvl1pPr marL="0" indent="0" algn="just">
              <a:lnSpc>
                <a:spcPct val="120000"/>
              </a:lnSpc>
              <a:spcBef>
                <a:spcPts val="600"/>
              </a:spcBef>
              <a:buNone/>
              <a:defRPr sz="1200" b="0" i="0">
                <a:solidFill>
                  <a:schemeClr val="tx1">
                    <a:lumMod val="85000"/>
                    <a:lumOff val="15000"/>
                  </a:schemeClr>
                </a:solidFill>
                <a:latin typeface="+mn-lt"/>
              </a:defRPr>
            </a:lvl1pPr>
          </a:lstStyle>
          <a:p>
            <a:r>
              <a:rPr lang="en-GB" noProof="0" dirty="0" err="1"/>
              <a:t>Donec</a:t>
            </a:r>
            <a:r>
              <a:rPr lang="en-GB" noProof="0" dirty="0"/>
              <a:t> </a:t>
            </a:r>
            <a:r>
              <a:rPr lang="en-GB" noProof="0" dirty="0" err="1"/>
              <a:t>sed</a:t>
            </a:r>
            <a:r>
              <a:rPr lang="en-GB" noProof="0" dirty="0"/>
              <a:t> </a:t>
            </a:r>
            <a:r>
              <a:rPr lang="en-GB" noProof="0" dirty="0" err="1"/>
              <a:t>odio</a:t>
            </a:r>
            <a:r>
              <a:rPr lang="en-GB" noProof="0" dirty="0"/>
              <a:t> dui.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Morbi</a:t>
            </a:r>
            <a:r>
              <a:rPr lang="en-GB" noProof="0" dirty="0"/>
              <a:t>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a:t>
            </a:r>
            <a:r>
              <a:rPr lang="en-GB" noProof="0" dirty="0" err="1"/>
              <a:t>vestibulum</a:t>
            </a:r>
            <a:r>
              <a:rPr lang="en-GB" noProof="0" dirty="0"/>
              <a:t> at </a:t>
            </a:r>
            <a:r>
              <a:rPr lang="en-GB" noProof="0" dirty="0" err="1"/>
              <a:t>eros</a:t>
            </a:r>
            <a:r>
              <a:rPr lang="en-GB" noProof="0" dirty="0"/>
              <a:t>. </a:t>
            </a:r>
            <a:r>
              <a:rPr lang="en-GB" noProof="0" dirty="0" err="1"/>
              <a:t>Etiam</a:t>
            </a:r>
            <a:r>
              <a:rPr lang="en-GB" noProof="0" dirty="0"/>
              <a:t> porta </a:t>
            </a:r>
            <a:r>
              <a:rPr lang="en-GB" noProof="0" dirty="0" err="1"/>
              <a:t>sem</a:t>
            </a:r>
            <a:r>
              <a:rPr lang="en-GB" noProof="0" dirty="0"/>
              <a:t> </a:t>
            </a:r>
            <a:r>
              <a:rPr lang="en-GB" noProof="0" dirty="0" err="1"/>
              <a:t>malesuada</a:t>
            </a:r>
            <a:r>
              <a:rPr lang="en-GB" noProof="0" dirty="0"/>
              <a:t> magna </a:t>
            </a:r>
            <a:r>
              <a:rPr lang="en-GB" noProof="0" dirty="0" err="1"/>
              <a:t>mollis</a:t>
            </a:r>
            <a:r>
              <a:rPr lang="en-GB" noProof="0" dirty="0"/>
              <a:t> </a:t>
            </a:r>
            <a:r>
              <a:rPr lang="en-GB" noProof="0" dirty="0" err="1"/>
              <a:t>euismod</a:t>
            </a:r>
            <a:r>
              <a:rPr lang="en-GB" noProof="0" dirty="0"/>
              <a:t>. </a:t>
            </a:r>
            <a:r>
              <a:rPr lang="en-GB" noProof="0" dirty="0" err="1"/>
              <a:t>Donec</a:t>
            </a:r>
            <a:r>
              <a:rPr lang="en-GB" noProof="0" dirty="0"/>
              <a:t> </a:t>
            </a:r>
            <a:r>
              <a:rPr lang="en-GB" noProof="0" dirty="0" err="1"/>
              <a:t>sed</a:t>
            </a:r>
            <a:r>
              <a:rPr lang="en-GB" noProof="0" dirty="0"/>
              <a:t> </a:t>
            </a:r>
            <a:r>
              <a:rPr lang="en-GB" noProof="0" dirty="0" err="1"/>
              <a:t>odio</a:t>
            </a:r>
            <a:r>
              <a:rPr lang="en-GB" noProof="0" dirty="0"/>
              <a:t> dui. </a:t>
            </a:r>
            <a:r>
              <a:rPr lang="en-GB" noProof="0" dirty="0" err="1"/>
              <a:t>Nullam</a:t>
            </a:r>
            <a:r>
              <a:rPr lang="en-GB" noProof="0" dirty="0"/>
              <a:t> </a:t>
            </a:r>
            <a:r>
              <a:rPr lang="en-GB" noProof="0" dirty="0" err="1"/>
              <a:t>quis</a:t>
            </a:r>
            <a:r>
              <a:rPr lang="en-GB" noProof="0" dirty="0"/>
              <a:t> </a:t>
            </a:r>
            <a:r>
              <a:rPr lang="en-GB" noProof="0" dirty="0" err="1"/>
              <a:t>risus</a:t>
            </a:r>
            <a:r>
              <a:rPr lang="en-GB" noProof="0" dirty="0"/>
              <a:t> </a:t>
            </a:r>
            <a:r>
              <a:rPr lang="en-GB" noProof="0" dirty="0" err="1"/>
              <a:t>eget</a:t>
            </a:r>
            <a:r>
              <a:rPr lang="en-GB" noProof="0" dirty="0"/>
              <a:t> </a:t>
            </a:r>
            <a:r>
              <a:rPr lang="en-GB" noProof="0" dirty="0" err="1"/>
              <a:t>urna</a:t>
            </a:r>
            <a:r>
              <a:rPr lang="en-GB" noProof="0" dirty="0"/>
              <a:t> </a:t>
            </a:r>
            <a:r>
              <a:rPr lang="en-GB" noProof="0" dirty="0" err="1"/>
              <a:t>mollis</a:t>
            </a:r>
            <a:r>
              <a:rPr lang="en-GB" noProof="0" dirty="0"/>
              <a:t> </a:t>
            </a:r>
            <a:r>
              <a:rPr lang="en-GB" noProof="0" dirty="0" err="1"/>
              <a:t>ornare</a:t>
            </a:r>
            <a:r>
              <a:rPr lang="en-GB" noProof="0" dirty="0"/>
              <a:t> </a:t>
            </a:r>
            <a:r>
              <a:rPr lang="en-GB" noProof="0" dirty="0" err="1"/>
              <a:t>vel</a:t>
            </a:r>
            <a:r>
              <a:rPr lang="en-GB" noProof="0" dirty="0"/>
              <a:t> </a:t>
            </a:r>
            <a:r>
              <a:rPr lang="en-GB" noProof="0" dirty="0" err="1"/>
              <a:t>eu</a:t>
            </a:r>
            <a:r>
              <a:rPr lang="en-GB" noProof="0" dirty="0"/>
              <a:t> </a:t>
            </a:r>
            <a:r>
              <a:rPr lang="en-GB" noProof="0" dirty="0" err="1"/>
              <a:t>leo</a:t>
            </a:r>
            <a:r>
              <a:rPr lang="en-GB" noProof="0" dirty="0"/>
              <a:t>.</a:t>
            </a:r>
          </a:p>
          <a:p>
            <a:r>
              <a:rPr lang="en-GB" noProof="0" dirty="0" err="1"/>
              <a:t>Aenean</a:t>
            </a:r>
            <a:r>
              <a:rPr lang="en-GB" noProof="0" dirty="0"/>
              <a:t> </a:t>
            </a:r>
            <a:r>
              <a:rPr lang="en-GB" noProof="0" dirty="0" err="1"/>
              <a:t>eu</a:t>
            </a:r>
            <a:r>
              <a:rPr lang="en-GB" noProof="0" dirty="0"/>
              <a:t> </a:t>
            </a:r>
            <a:r>
              <a:rPr lang="en-GB" noProof="0" dirty="0" err="1"/>
              <a:t>leo</a:t>
            </a:r>
            <a:r>
              <a:rPr lang="en-GB" noProof="0" dirty="0"/>
              <a:t> quam. </a:t>
            </a:r>
            <a:r>
              <a:rPr lang="en-GB" noProof="0" dirty="0" err="1"/>
              <a:t>Pellentesque</a:t>
            </a:r>
            <a:r>
              <a:rPr lang="en-GB" noProof="0" dirty="0"/>
              <a:t> </a:t>
            </a:r>
            <a:r>
              <a:rPr lang="en-GB" noProof="0" dirty="0" err="1"/>
              <a:t>ornare</a:t>
            </a:r>
            <a:r>
              <a:rPr lang="en-GB" noProof="0" dirty="0"/>
              <a:t> </a:t>
            </a:r>
            <a:r>
              <a:rPr lang="en-GB" noProof="0" dirty="0" err="1"/>
              <a:t>sem</a:t>
            </a:r>
            <a:r>
              <a:rPr lang="en-GB" noProof="0" dirty="0"/>
              <a:t> </a:t>
            </a:r>
            <a:r>
              <a:rPr lang="en-GB" noProof="0" dirty="0" err="1"/>
              <a:t>lacinia</a:t>
            </a:r>
            <a:r>
              <a:rPr lang="en-GB" noProof="0" dirty="0"/>
              <a:t> quam </a:t>
            </a:r>
            <a:r>
              <a:rPr lang="en-GB" noProof="0" dirty="0" err="1"/>
              <a:t>venenatis</a:t>
            </a:r>
            <a:r>
              <a:rPr lang="en-GB" noProof="0" dirty="0"/>
              <a:t> </a:t>
            </a:r>
            <a:r>
              <a:rPr lang="en-GB" noProof="0" dirty="0" err="1"/>
              <a:t>vestibulum</a:t>
            </a:r>
            <a:r>
              <a:rPr lang="en-GB" noProof="0" dirty="0"/>
              <a:t>. </a:t>
            </a:r>
            <a:r>
              <a:rPr lang="en-GB" noProof="0" dirty="0" err="1"/>
              <a:t>Cras</a:t>
            </a:r>
            <a:r>
              <a:rPr lang="en-GB" noProof="0" dirty="0"/>
              <a:t> </a:t>
            </a:r>
            <a:r>
              <a:rPr lang="en-GB" noProof="0" dirty="0" err="1"/>
              <a:t>justo</a:t>
            </a:r>
            <a:r>
              <a:rPr lang="en-GB" noProof="0" dirty="0"/>
              <a:t> </a:t>
            </a:r>
            <a:r>
              <a:rPr lang="en-GB" noProof="0" dirty="0" err="1"/>
              <a:t>odio</a:t>
            </a:r>
            <a:r>
              <a:rPr lang="en-GB" noProof="0" dirty="0"/>
              <a:t>, </a:t>
            </a:r>
            <a:r>
              <a:rPr lang="en-GB" noProof="0" dirty="0" err="1"/>
              <a:t>dapibus</a:t>
            </a:r>
            <a:r>
              <a:rPr lang="en-GB" noProof="0" dirty="0"/>
              <a:t> ac </a:t>
            </a:r>
            <a:r>
              <a:rPr lang="en-GB" noProof="0" dirty="0" err="1"/>
              <a:t>facilisis</a:t>
            </a:r>
            <a:r>
              <a:rPr lang="en-GB" noProof="0" dirty="0"/>
              <a:t> in, </a:t>
            </a:r>
            <a:r>
              <a:rPr lang="en-GB" noProof="0" dirty="0" err="1"/>
              <a:t>egestas</a:t>
            </a:r>
            <a:r>
              <a:rPr lang="en-GB" noProof="0" dirty="0"/>
              <a:t> </a:t>
            </a:r>
            <a:r>
              <a:rPr lang="en-GB" noProof="0" dirty="0" err="1"/>
              <a:t>eget</a:t>
            </a:r>
            <a:r>
              <a:rPr lang="en-GB" noProof="0" dirty="0"/>
              <a:t> quam.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a:t>
            </a:r>
          </a:p>
        </p:txBody>
      </p:sp>
      <p:sp>
        <p:nvSpPr>
          <p:cNvPr id="33" name="Segnaposto numero diapositiva 5">
            <a:extLst>
              <a:ext uri="{FF2B5EF4-FFF2-40B4-BE49-F238E27FC236}">
                <a16:creationId xmlns:a16="http://schemas.microsoft.com/office/drawing/2014/main" xmlns="" id="{BFA8308B-71FC-384F-AE3D-E56267F3AC18}"/>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spTree>
    <p:extLst>
      <p:ext uri="{BB962C8B-B14F-4D97-AF65-F5344CB8AC3E}">
        <p14:creationId xmlns:p14="http://schemas.microsoft.com/office/powerpoint/2010/main" val="411161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fessional CV">
    <p:bg>
      <p:bgPr>
        <a:solidFill>
          <a:srgbClr val="FFFFFF"/>
        </a:solidFill>
        <a:effectLst/>
      </p:bgPr>
    </p:bg>
    <p:spTree>
      <p:nvGrpSpPr>
        <p:cNvPr id="1" name=""/>
        <p:cNvGrpSpPr/>
        <p:nvPr/>
      </p:nvGrpSpPr>
      <p:grpSpPr>
        <a:xfrm>
          <a:off x="0" y="0"/>
          <a:ext cx="0" cy="0"/>
          <a:chOff x="0" y="0"/>
          <a:chExt cx="0" cy="0"/>
        </a:xfrm>
      </p:grpSpPr>
      <p:cxnSp>
        <p:nvCxnSpPr>
          <p:cNvPr id="9" name="Connettore 1 8">
            <a:extLst>
              <a:ext uri="{FF2B5EF4-FFF2-40B4-BE49-F238E27FC236}">
                <a16:creationId xmlns:a16="http://schemas.microsoft.com/office/drawing/2014/main" xmlns="" id="{6786C980-D57F-094E-9988-701DDE125320}"/>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xmlns="" id="{09D8C690-B502-B64C-AB02-E346A1528E96}"/>
              </a:ext>
            </a:extLst>
          </p:cNvPr>
          <p:cNvSpPr txBox="1"/>
          <p:nvPr userDrawn="1"/>
        </p:nvSpPr>
        <p:spPr>
          <a:xfrm>
            <a:off x="8296275" y="6422539"/>
            <a:ext cx="407023" cy="215444"/>
          </a:xfrm>
          <a:prstGeom prst="rect">
            <a:avLst/>
          </a:prstGeom>
          <a:noFill/>
        </p:spPr>
        <p:txBody>
          <a:bodyPr wrap="square" rtlCol="0">
            <a:spAutoFit/>
          </a:bodyPr>
          <a:lstStyle/>
          <a:p>
            <a:pPr algn="r"/>
            <a:r>
              <a:rPr lang="en-GB" sz="800" noProof="0" dirty="0">
                <a:solidFill>
                  <a:schemeClr val="tx1">
                    <a:lumMod val="50000"/>
                    <a:lumOff val="50000"/>
                  </a:schemeClr>
                </a:solidFill>
                <a:latin typeface="+mj-lt"/>
              </a:rPr>
              <a:t>BSP</a:t>
            </a:r>
          </a:p>
        </p:txBody>
      </p:sp>
      <p:cxnSp>
        <p:nvCxnSpPr>
          <p:cNvPr id="11" name="Connettore 1 10">
            <a:extLst>
              <a:ext uri="{FF2B5EF4-FFF2-40B4-BE49-F238E27FC236}">
                <a16:creationId xmlns:a16="http://schemas.microsoft.com/office/drawing/2014/main" xmlns="" id="{7BA00823-A249-E448-BD4C-C755E96B120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egnaposto testo 34">
            <a:extLst>
              <a:ext uri="{FF2B5EF4-FFF2-40B4-BE49-F238E27FC236}">
                <a16:creationId xmlns:a16="http://schemas.microsoft.com/office/drawing/2014/main" xmlns="" id="{A80A5C1B-994F-C744-85CE-61C58CF77A76}"/>
              </a:ext>
            </a:extLst>
          </p:cNvPr>
          <p:cNvSpPr>
            <a:spLocks noGrp="1"/>
          </p:cNvSpPr>
          <p:nvPr>
            <p:ph type="body" sz="quarter" idx="16" hasCustomPrompt="1"/>
          </p:nvPr>
        </p:nvSpPr>
        <p:spPr>
          <a:xfrm>
            <a:off x="461079" y="365581"/>
            <a:ext cx="1077789" cy="230957"/>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13" name="Segnaposto immagine 2">
            <a:extLst>
              <a:ext uri="{FF2B5EF4-FFF2-40B4-BE49-F238E27FC236}">
                <a16:creationId xmlns:a16="http://schemas.microsoft.com/office/drawing/2014/main" xmlns="" id="{E8E560D1-A14B-E746-91EA-98607F75B86D}"/>
              </a:ext>
            </a:extLst>
          </p:cNvPr>
          <p:cNvSpPr>
            <a:spLocks noGrp="1"/>
          </p:cNvSpPr>
          <p:nvPr>
            <p:ph type="pic" sz="quarter" idx="17" hasCustomPrompt="1"/>
          </p:nvPr>
        </p:nvSpPr>
        <p:spPr>
          <a:xfrm>
            <a:off x="461079" y="857437"/>
            <a:ext cx="1445419" cy="1390650"/>
          </a:xfrm>
        </p:spPr>
        <p:txBody>
          <a:bodyPr>
            <a:noAutofit/>
          </a:bodyPr>
          <a:lstStyle>
            <a:lvl1pPr marL="0" indent="0" algn="ctr">
              <a:buNone/>
              <a:defRPr sz="800">
                <a:latin typeface="Proxima Nova" panose="02000506030000020004" pitchFamily="2" charset="77"/>
              </a:defRPr>
            </a:lvl1pPr>
          </a:lstStyle>
          <a:p>
            <a:r>
              <a:rPr lang="en-GB" noProof="0" dirty="0"/>
              <a:t>Click and insert image</a:t>
            </a:r>
          </a:p>
        </p:txBody>
      </p:sp>
      <p:sp>
        <p:nvSpPr>
          <p:cNvPr id="14" name="Segnaposto testo 4">
            <a:extLst>
              <a:ext uri="{FF2B5EF4-FFF2-40B4-BE49-F238E27FC236}">
                <a16:creationId xmlns:a16="http://schemas.microsoft.com/office/drawing/2014/main" xmlns="" id="{0C09C4E1-0BAD-4B47-8519-E2DDCFB04572}"/>
              </a:ext>
            </a:extLst>
          </p:cNvPr>
          <p:cNvSpPr>
            <a:spLocks noGrp="1"/>
          </p:cNvSpPr>
          <p:nvPr>
            <p:ph type="body" sz="quarter" idx="18" hasCustomPrompt="1"/>
          </p:nvPr>
        </p:nvSpPr>
        <p:spPr>
          <a:xfrm>
            <a:off x="2047077" y="856182"/>
            <a:ext cx="1550732" cy="287952"/>
          </a:xfrm>
        </p:spPr>
        <p:txBody>
          <a:bodyPr>
            <a:noAutofit/>
          </a:bodyPr>
          <a:lstStyle>
            <a:lvl1pPr marL="0" indent="0">
              <a:buNone/>
              <a:defRPr sz="1800" b="1" i="0">
                <a:solidFill>
                  <a:srgbClr val="385072"/>
                </a:solidFill>
                <a:latin typeface="+mn-lt"/>
              </a:defRPr>
            </a:lvl1pPr>
          </a:lstStyle>
          <a:p>
            <a:r>
              <a:rPr lang="en-GB" noProof="0" dirty="0"/>
              <a:t>Partner name</a:t>
            </a:r>
          </a:p>
        </p:txBody>
      </p:sp>
      <p:sp>
        <p:nvSpPr>
          <p:cNvPr id="15" name="Segnaposto testo 7">
            <a:extLst>
              <a:ext uri="{FF2B5EF4-FFF2-40B4-BE49-F238E27FC236}">
                <a16:creationId xmlns:a16="http://schemas.microsoft.com/office/drawing/2014/main" xmlns="" id="{1664630E-23C7-7E4B-AF58-9A9C9FBD2627}"/>
              </a:ext>
            </a:extLst>
          </p:cNvPr>
          <p:cNvSpPr>
            <a:spLocks noGrp="1"/>
          </p:cNvSpPr>
          <p:nvPr>
            <p:ph type="body" sz="quarter" idx="19" hasCustomPrompt="1"/>
          </p:nvPr>
        </p:nvSpPr>
        <p:spPr>
          <a:xfrm>
            <a:off x="3676720" y="1270520"/>
            <a:ext cx="5026578" cy="4754275"/>
          </a:xfrm>
        </p:spPr>
        <p:txBody>
          <a:bodyPr>
            <a:noAutofit/>
          </a:bodyPr>
          <a:lstStyle>
            <a:lvl1pPr marL="0" indent="0">
              <a:lnSpc>
                <a:spcPct val="150000"/>
              </a:lnSpc>
              <a:buFont typeface="Arial" panose="020B0604020202020204" pitchFamily="34" charset="0"/>
              <a:buNone/>
              <a:defRPr sz="1200" b="0" i="0">
                <a:solidFill>
                  <a:schemeClr val="tx1">
                    <a:lumMod val="85000"/>
                    <a:lumOff val="15000"/>
                  </a:schemeClr>
                </a:solidFill>
                <a:latin typeface="+mn-lt"/>
              </a:defRPr>
            </a:lvl1pPr>
            <a:lvl2pPr>
              <a:defRPr/>
            </a:lvl2pPr>
            <a:lvl3pPr>
              <a:defRPr/>
            </a:lvl3pPr>
            <a:lvl4pPr>
              <a:defRPr/>
            </a:lvl4pPr>
          </a:lstStyle>
          <a:p>
            <a:r>
              <a:rPr lang="en-GB" noProof="0" dirty="0" err="1"/>
              <a:t>Vestibulum</a:t>
            </a:r>
            <a:r>
              <a:rPr lang="en-GB" noProof="0" dirty="0"/>
              <a:t> id ligula porta </a:t>
            </a:r>
            <a:r>
              <a:rPr lang="en-GB" noProof="0" dirty="0" err="1"/>
              <a:t>felis</a:t>
            </a:r>
            <a:r>
              <a:rPr lang="en-GB" noProof="0" dirty="0"/>
              <a:t> </a:t>
            </a:r>
            <a:r>
              <a:rPr lang="en-GB" noProof="0" dirty="0" err="1"/>
              <a:t>euismod</a:t>
            </a:r>
            <a:r>
              <a:rPr lang="en-GB" noProof="0" dirty="0"/>
              <a:t> semper. </a:t>
            </a:r>
            <a:r>
              <a:rPr lang="en-GB" noProof="0" dirty="0" err="1"/>
              <a:t>Fusce</a:t>
            </a:r>
            <a:r>
              <a:rPr lang="en-GB" noProof="0" dirty="0"/>
              <a:t> </a:t>
            </a:r>
            <a:r>
              <a:rPr lang="en-GB" noProof="0" dirty="0" err="1"/>
              <a:t>dapibus</a:t>
            </a:r>
            <a:r>
              <a:rPr lang="en-GB" noProof="0" dirty="0"/>
              <a:t>, </a:t>
            </a:r>
            <a:r>
              <a:rPr lang="en-GB" noProof="0" dirty="0" err="1"/>
              <a:t>tellus</a:t>
            </a:r>
            <a:r>
              <a:rPr lang="en-GB" noProof="0" dirty="0"/>
              <a:t> ac cursus </a:t>
            </a:r>
            <a:r>
              <a:rPr lang="en-GB" noProof="0" dirty="0" err="1"/>
              <a:t>commodo</a:t>
            </a:r>
            <a:r>
              <a:rPr lang="en-GB" noProof="0" dirty="0"/>
              <a:t>, </a:t>
            </a:r>
            <a:r>
              <a:rPr lang="en-GB" noProof="0" dirty="0" err="1"/>
              <a:t>tortor</a:t>
            </a:r>
            <a:r>
              <a:rPr lang="en-GB" noProof="0" dirty="0"/>
              <a:t> </a:t>
            </a:r>
            <a:r>
              <a:rPr lang="en-GB" noProof="0" dirty="0" err="1"/>
              <a:t>mauris</a:t>
            </a:r>
            <a:r>
              <a:rPr lang="en-GB" noProof="0" dirty="0"/>
              <a:t> </a:t>
            </a:r>
            <a:r>
              <a:rPr lang="en-GB" noProof="0" dirty="0" err="1"/>
              <a:t>condimentum</a:t>
            </a:r>
            <a:r>
              <a:rPr lang="en-GB" noProof="0" dirty="0"/>
              <a:t> </a:t>
            </a:r>
            <a:r>
              <a:rPr lang="en-GB" noProof="0" dirty="0" err="1"/>
              <a:t>nibh</a:t>
            </a:r>
            <a:r>
              <a:rPr lang="en-GB" noProof="0" dirty="0"/>
              <a:t>, </a:t>
            </a:r>
            <a:r>
              <a:rPr lang="en-GB" noProof="0" dirty="0" err="1"/>
              <a:t>ut</a:t>
            </a:r>
            <a:r>
              <a:rPr lang="en-GB" noProof="0" dirty="0"/>
              <a:t> </a:t>
            </a:r>
            <a:r>
              <a:rPr lang="en-GB" noProof="0" dirty="0" err="1"/>
              <a:t>fermentum</a:t>
            </a:r>
            <a:r>
              <a:rPr lang="en-GB" noProof="0" dirty="0"/>
              <a:t> </a:t>
            </a:r>
            <a:r>
              <a:rPr lang="en-GB" noProof="0" dirty="0" err="1"/>
              <a:t>massa</a:t>
            </a:r>
            <a:r>
              <a:rPr lang="en-GB" noProof="0" dirty="0"/>
              <a:t> </a:t>
            </a:r>
            <a:r>
              <a:rPr lang="en-GB" noProof="0" dirty="0" err="1"/>
              <a:t>justo</a:t>
            </a:r>
            <a:r>
              <a:rPr lang="en-GB" noProof="0" dirty="0"/>
              <a:t> sit </a:t>
            </a:r>
            <a:r>
              <a:rPr lang="en-GB" noProof="0" dirty="0" err="1"/>
              <a:t>amet</a:t>
            </a:r>
            <a:r>
              <a:rPr lang="en-GB" noProof="0" dirty="0"/>
              <a:t> </a:t>
            </a:r>
            <a:r>
              <a:rPr lang="en-GB" noProof="0" dirty="0" err="1"/>
              <a:t>risus</a:t>
            </a:r>
            <a:r>
              <a:rPr lang="en-GB" noProof="0" dirty="0"/>
              <a:t>. </a:t>
            </a:r>
            <a:r>
              <a:rPr lang="en-GB" noProof="0" dirty="0" err="1"/>
              <a:t>Cras</a:t>
            </a:r>
            <a:r>
              <a:rPr lang="en-GB" noProof="0" dirty="0"/>
              <a:t> </a:t>
            </a:r>
            <a:r>
              <a:rPr lang="en-GB" noProof="0" dirty="0" err="1"/>
              <a:t>mattis</a:t>
            </a:r>
            <a:r>
              <a:rPr lang="en-GB" noProof="0" dirty="0"/>
              <a:t> </a:t>
            </a:r>
            <a:r>
              <a:rPr lang="en-GB" noProof="0" dirty="0" err="1"/>
              <a:t>consectetur</a:t>
            </a:r>
            <a:r>
              <a:rPr lang="en-GB" noProof="0" dirty="0"/>
              <a:t> </a:t>
            </a:r>
            <a:r>
              <a:rPr lang="en-GB" noProof="0" dirty="0" err="1"/>
              <a:t>purus</a:t>
            </a:r>
            <a:r>
              <a:rPr lang="en-GB" noProof="0" dirty="0"/>
              <a:t> sit </a:t>
            </a:r>
            <a:r>
              <a:rPr lang="en-GB" noProof="0" dirty="0" err="1"/>
              <a:t>amet</a:t>
            </a:r>
            <a:r>
              <a:rPr lang="en-GB" noProof="0" dirty="0"/>
              <a:t> </a:t>
            </a:r>
            <a:r>
              <a:rPr lang="en-GB" noProof="0" dirty="0" err="1"/>
              <a:t>fermentum</a:t>
            </a:r>
            <a:r>
              <a:rPr lang="en-GB" noProof="0" dirty="0"/>
              <a:t>. </a:t>
            </a:r>
            <a:r>
              <a:rPr lang="en-GB" noProof="0" dirty="0" err="1"/>
              <a:t>Aenean</a:t>
            </a:r>
            <a:r>
              <a:rPr lang="en-GB" noProof="0" dirty="0"/>
              <a:t> </a:t>
            </a:r>
            <a:r>
              <a:rPr lang="en-GB" noProof="0" dirty="0" err="1"/>
              <a:t>eu</a:t>
            </a:r>
            <a:r>
              <a:rPr lang="en-GB" noProof="0" dirty="0"/>
              <a:t> </a:t>
            </a:r>
            <a:r>
              <a:rPr lang="en-GB" noProof="0" dirty="0" err="1"/>
              <a:t>leo</a:t>
            </a:r>
            <a:r>
              <a:rPr lang="en-GB" noProof="0" dirty="0"/>
              <a:t> quam. </a:t>
            </a:r>
            <a:r>
              <a:rPr lang="en-GB" noProof="0" dirty="0" err="1"/>
              <a:t>Pellentesque</a:t>
            </a:r>
            <a:r>
              <a:rPr lang="en-GB" noProof="0" dirty="0"/>
              <a:t> </a:t>
            </a:r>
            <a:r>
              <a:rPr lang="en-GB" noProof="0" dirty="0" err="1"/>
              <a:t>ornare</a:t>
            </a:r>
            <a:r>
              <a:rPr lang="en-GB" noProof="0" dirty="0"/>
              <a:t> </a:t>
            </a:r>
            <a:r>
              <a:rPr lang="en-GB" noProof="0" dirty="0" err="1"/>
              <a:t>sem</a:t>
            </a:r>
            <a:r>
              <a:rPr lang="en-GB" noProof="0" dirty="0"/>
              <a:t> </a:t>
            </a:r>
            <a:r>
              <a:rPr lang="en-GB" noProof="0" dirty="0" err="1"/>
              <a:t>lacinia</a:t>
            </a:r>
            <a:r>
              <a:rPr lang="en-GB" noProof="0" dirty="0"/>
              <a:t> quam </a:t>
            </a:r>
            <a:r>
              <a:rPr lang="en-GB" noProof="0" dirty="0" err="1"/>
              <a:t>venenatis</a:t>
            </a:r>
            <a:r>
              <a:rPr lang="en-GB" noProof="0" dirty="0"/>
              <a:t> </a:t>
            </a:r>
            <a:r>
              <a:rPr lang="en-GB" noProof="0" dirty="0" err="1"/>
              <a:t>vestibulum</a:t>
            </a:r>
            <a:r>
              <a:rPr lang="en-GB" noProof="0" dirty="0"/>
              <a:t>. </a:t>
            </a:r>
            <a:r>
              <a:rPr lang="en-GB" noProof="0" dirty="0" err="1"/>
              <a:t>Donec</a:t>
            </a:r>
            <a:r>
              <a:rPr lang="en-GB" noProof="0" dirty="0"/>
              <a:t> id </a:t>
            </a:r>
            <a:r>
              <a:rPr lang="en-GB" noProof="0" dirty="0" err="1"/>
              <a:t>elit</a:t>
            </a:r>
            <a:r>
              <a:rPr lang="en-GB" noProof="0" dirty="0"/>
              <a:t> non mi porta gravida at </a:t>
            </a:r>
            <a:r>
              <a:rPr lang="en-GB" noProof="0" dirty="0" err="1"/>
              <a:t>eget</a:t>
            </a:r>
            <a:r>
              <a:rPr lang="en-GB" noProof="0" dirty="0"/>
              <a:t> </a:t>
            </a:r>
            <a:r>
              <a:rPr lang="en-GB" noProof="0" dirty="0" err="1"/>
              <a:t>metus</a:t>
            </a:r>
            <a:r>
              <a:rPr lang="en-GB" noProof="0" dirty="0"/>
              <a:t>. </a:t>
            </a:r>
            <a:r>
              <a:rPr lang="en-GB" noProof="0" dirty="0" err="1"/>
              <a:t>Donec</a:t>
            </a:r>
            <a:r>
              <a:rPr lang="en-GB" noProof="0" dirty="0"/>
              <a:t> id </a:t>
            </a:r>
            <a:r>
              <a:rPr lang="en-GB" noProof="0" dirty="0" err="1"/>
              <a:t>elit</a:t>
            </a:r>
            <a:r>
              <a:rPr lang="en-GB" noProof="0" dirty="0"/>
              <a:t> non mi porta gravida at </a:t>
            </a:r>
            <a:r>
              <a:rPr lang="en-GB" noProof="0" dirty="0" err="1"/>
              <a:t>eget</a:t>
            </a:r>
            <a:r>
              <a:rPr lang="en-GB" noProof="0" dirty="0"/>
              <a:t> </a:t>
            </a:r>
            <a:r>
              <a:rPr lang="en-GB" noProof="0" dirty="0" err="1"/>
              <a:t>metus</a:t>
            </a:r>
            <a:r>
              <a:rPr lang="en-GB" noProof="0" dirty="0"/>
              <a:t>.</a:t>
            </a:r>
          </a:p>
          <a:p>
            <a:r>
              <a:rPr lang="en-GB" noProof="0" dirty="0"/>
              <a:t>Cum </a:t>
            </a:r>
            <a:r>
              <a:rPr lang="en-GB" noProof="0" dirty="0" err="1"/>
              <a:t>sociis</a:t>
            </a:r>
            <a:r>
              <a:rPr lang="en-GB" noProof="0" dirty="0"/>
              <a:t> </a:t>
            </a:r>
            <a:r>
              <a:rPr lang="en-GB" noProof="0" dirty="0" err="1"/>
              <a:t>natoque</a:t>
            </a:r>
            <a:r>
              <a:rPr lang="en-GB" noProof="0" dirty="0"/>
              <a:t> </a:t>
            </a:r>
            <a:r>
              <a:rPr lang="en-GB" noProof="0" dirty="0" err="1"/>
              <a:t>penatibus</a:t>
            </a:r>
            <a:r>
              <a:rPr lang="en-GB" noProof="0" dirty="0"/>
              <a:t> et </a:t>
            </a:r>
            <a:r>
              <a:rPr lang="en-GB" noProof="0" dirty="0" err="1"/>
              <a:t>magnis</a:t>
            </a:r>
            <a:r>
              <a:rPr lang="en-GB" noProof="0" dirty="0"/>
              <a:t> dis parturient </a:t>
            </a:r>
            <a:r>
              <a:rPr lang="en-GB" noProof="0" dirty="0" err="1"/>
              <a:t>montes</a:t>
            </a:r>
            <a:r>
              <a:rPr lang="en-GB" noProof="0" dirty="0"/>
              <a:t>, </a:t>
            </a:r>
            <a:r>
              <a:rPr lang="en-GB" noProof="0" dirty="0" err="1"/>
              <a:t>nascetur</a:t>
            </a:r>
            <a:r>
              <a:rPr lang="en-GB" noProof="0" dirty="0"/>
              <a:t> </a:t>
            </a:r>
            <a:r>
              <a:rPr lang="en-GB" noProof="0" dirty="0" err="1"/>
              <a:t>ridiculus</a:t>
            </a:r>
            <a:r>
              <a:rPr lang="en-GB" noProof="0" dirty="0"/>
              <a:t> mus.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 </a:t>
            </a:r>
            <a:r>
              <a:rPr lang="en-GB" noProof="0" dirty="0" err="1"/>
              <a:t>Fusce</a:t>
            </a:r>
            <a:r>
              <a:rPr lang="en-GB" noProof="0" dirty="0"/>
              <a:t> </a:t>
            </a:r>
            <a:r>
              <a:rPr lang="en-GB" noProof="0" dirty="0" err="1"/>
              <a:t>dapibus</a:t>
            </a:r>
            <a:r>
              <a:rPr lang="en-GB" noProof="0" dirty="0"/>
              <a:t>, </a:t>
            </a:r>
            <a:r>
              <a:rPr lang="en-GB" noProof="0" dirty="0" err="1"/>
              <a:t>tellus</a:t>
            </a:r>
            <a:r>
              <a:rPr lang="en-GB" noProof="0" dirty="0"/>
              <a:t> ac cursus </a:t>
            </a:r>
            <a:r>
              <a:rPr lang="en-GB" noProof="0" dirty="0" err="1"/>
              <a:t>commodo</a:t>
            </a:r>
            <a:r>
              <a:rPr lang="en-GB" noProof="0" dirty="0"/>
              <a:t>, </a:t>
            </a:r>
            <a:r>
              <a:rPr lang="en-GB" noProof="0" dirty="0" err="1"/>
              <a:t>tortor</a:t>
            </a:r>
            <a:r>
              <a:rPr lang="en-GB" noProof="0" dirty="0"/>
              <a:t> </a:t>
            </a:r>
            <a:r>
              <a:rPr lang="en-GB" noProof="0" dirty="0" err="1"/>
              <a:t>mauris</a:t>
            </a:r>
            <a:r>
              <a:rPr lang="en-GB" noProof="0" dirty="0"/>
              <a:t> </a:t>
            </a:r>
            <a:r>
              <a:rPr lang="en-GB" noProof="0" dirty="0" err="1"/>
              <a:t>condimentum</a:t>
            </a:r>
            <a:r>
              <a:rPr lang="en-GB" noProof="0" dirty="0"/>
              <a:t> </a:t>
            </a:r>
            <a:r>
              <a:rPr lang="en-GB" noProof="0" dirty="0" err="1"/>
              <a:t>nibh</a:t>
            </a:r>
            <a:r>
              <a:rPr lang="en-GB" noProof="0" dirty="0"/>
              <a:t>, </a:t>
            </a:r>
            <a:r>
              <a:rPr lang="en-GB" noProof="0" dirty="0" err="1"/>
              <a:t>ut</a:t>
            </a:r>
            <a:r>
              <a:rPr lang="en-GB" noProof="0" dirty="0"/>
              <a:t> </a:t>
            </a:r>
            <a:r>
              <a:rPr lang="en-GB" noProof="0" dirty="0" err="1"/>
              <a:t>fermentum</a:t>
            </a:r>
            <a:r>
              <a:rPr lang="en-GB" noProof="0" dirty="0"/>
              <a:t> </a:t>
            </a:r>
            <a:r>
              <a:rPr lang="en-GB" noProof="0" dirty="0" err="1"/>
              <a:t>massa</a:t>
            </a:r>
            <a:r>
              <a:rPr lang="en-GB" noProof="0" dirty="0"/>
              <a:t> </a:t>
            </a:r>
            <a:r>
              <a:rPr lang="en-GB" noProof="0" dirty="0" err="1"/>
              <a:t>justo</a:t>
            </a:r>
            <a:r>
              <a:rPr lang="en-GB" noProof="0" dirty="0"/>
              <a:t> sit </a:t>
            </a:r>
            <a:r>
              <a:rPr lang="en-GB" noProof="0" dirty="0" err="1"/>
              <a:t>amet</a:t>
            </a:r>
            <a:r>
              <a:rPr lang="en-GB" noProof="0" dirty="0"/>
              <a:t> </a:t>
            </a:r>
            <a:r>
              <a:rPr lang="en-GB" noProof="0" dirty="0" err="1"/>
              <a:t>risus</a:t>
            </a:r>
            <a:r>
              <a:rPr lang="en-GB" noProof="0" dirty="0"/>
              <a:t>. </a:t>
            </a:r>
            <a:r>
              <a:rPr lang="en-GB" noProof="0" dirty="0" err="1"/>
              <a:t>Etiam</a:t>
            </a:r>
            <a:r>
              <a:rPr lang="en-GB" noProof="0" dirty="0"/>
              <a:t> porta </a:t>
            </a:r>
            <a:r>
              <a:rPr lang="en-GB" noProof="0" dirty="0" err="1"/>
              <a:t>sem</a:t>
            </a:r>
            <a:r>
              <a:rPr lang="en-GB" noProof="0" dirty="0"/>
              <a:t> </a:t>
            </a:r>
            <a:r>
              <a:rPr lang="en-GB" noProof="0" dirty="0" err="1"/>
              <a:t>malesuada</a:t>
            </a:r>
            <a:r>
              <a:rPr lang="en-GB" noProof="0" dirty="0"/>
              <a:t> magna </a:t>
            </a:r>
            <a:r>
              <a:rPr lang="en-GB" noProof="0" dirty="0" err="1"/>
              <a:t>mollis</a:t>
            </a:r>
            <a:r>
              <a:rPr lang="en-GB" noProof="0" dirty="0"/>
              <a:t> </a:t>
            </a:r>
            <a:r>
              <a:rPr lang="en-GB" noProof="0" dirty="0" err="1"/>
              <a:t>euismod</a:t>
            </a:r>
            <a:r>
              <a:rPr lang="en-GB" noProof="0" dirty="0"/>
              <a:t>.</a:t>
            </a:r>
          </a:p>
          <a:p>
            <a:r>
              <a:rPr lang="en-GB" noProof="0" dirty="0" err="1"/>
              <a:t>Vivamus</a:t>
            </a:r>
            <a:r>
              <a:rPr lang="en-GB" noProof="0" dirty="0"/>
              <a:t> </a:t>
            </a:r>
            <a:r>
              <a:rPr lang="en-GB" noProof="0" dirty="0" err="1"/>
              <a:t>sagittis</a:t>
            </a:r>
            <a:r>
              <a:rPr lang="en-GB" noProof="0" dirty="0"/>
              <a:t> lacus </a:t>
            </a:r>
            <a:r>
              <a:rPr lang="en-GB" noProof="0" dirty="0" err="1"/>
              <a:t>vel</a:t>
            </a:r>
            <a:r>
              <a:rPr lang="en-GB" noProof="0" dirty="0"/>
              <a:t> </a:t>
            </a:r>
            <a:r>
              <a:rPr lang="en-GB" noProof="0" dirty="0" err="1"/>
              <a:t>augue</a:t>
            </a:r>
            <a:r>
              <a:rPr lang="en-GB" noProof="0" dirty="0"/>
              <a:t> </a:t>
            </a:r>
            <a:r>
              <a:rPr lang="en-GB" noProof="0" dirty="0" err="1"/>
              <a:t>laoreet</a:t>
            </a:r>
            <a:r>
              <a:rPr lang="en-GB" noProof="0" dirty="0"/>
              <a:t> </a:t>
            </a:r>
            <a:r>
              <a:rPr lang="en-GB" noProof="0" dirty="0" err="1"/>
              <a:t>rutrum</a:t>
            </a:r>
            <a:r>
              <a:rPr lang="en-GB" noProof="0" dirty="0"/>
              <a:t> </a:t>
            </a:r>
            <a:r>
              <a:rPr lang="en-GB" noProof="0" dirty="0" err="1"/>
              <a:t>faucibus</a:t>
            </a:r>
            <a:r>
              <a:rPr lang="en-GB" noProof="0" dirty="0"/>
              <a:t> </a:t>
            </a:r>
            <a:r>
              <a:rPr lang="en-GB" noProof="0" dirty="0" err="1"/>
              <a:t>dolor</a:t>
            </a:r>
            <a:r>
              <a:rPr lang="en-GB" noProof="0" dirty="0"/>
              <a:t> </a:t>
            </a:r>
            <a:r>
              <a:rPr lang="en-GB" noProof="0" dirty="0" err="1"/>
              <a:t>auctor</a:t>
            </a:r>
            <a:r>
              <a:rPr lang="en-GB" noProof="0" dirty="0"/>
              <a:t>. </a:t>
            </a:r>
            <a:r>
              <a:rPr lang="en-GB" noProof="0" dirty="0" err="1"/>
              <a:t>Cras</a:t>
            </a:r>
            <a:r>
              <a:rPr lang="en-GB" noProof="0" dirty="0"/>
              <a:t> </a:t>
            </a:r>
            <a:r>
              <a:rPr lang="en-GB" noProof="0" dirty="0" err="1"/>
              <a:t>mattis</a:t>
            </a:r>
            <a:r>
              <a:rPr lang="en-GB" noProof="0" dirty="0"/>
              <a:t> </a:t>
            </a:r>
            <a:r>
              <a:rPr lang="en-GB" noProof="0" dirty="0" err="1"/>
              <a:t>consectetur</a:t>
            </a:r>
            <a:r>
              <a:rPr lang="en-GB" noProof="0" dirty="0"/>
              <a:t> </a:t>
            </a:r>
            <a:r>
              <a:rPr lang="en-GB" noProof="0" dirty="0" err="1"/>
              <a:t>purus</a:t>
            </a:r>
            <a:r>
              <a:rPr lang="en-GB" noProof="0" dirty="0"/>
              <a:t> sit </a:t>
            </a:r>
            <a:r>
              <a:rPr lang="en-GB" noProof="0" dirty="0" err="1"/>
              <a:t>amet</a:t>
            </a:r>
            <a:r>
              <a:rPr lang="en-GB" noProof="0" dirty="0"/>
              <a:t> </a:t>
            </a:r>
            <a:r>
              <a:rPr lang="en-GB" noProof="0" dirty="0" err="1"/>
              <a:t>fermentum</a:t>
            </a:r>
            <a:r>
              <a:rPr lang="en-GB" noProof="0" dirty="0"/>
              <a:t>. </a:t>
            </a:r>
            <a:r>
              <a:rPr lang="en-GB" noProof="0" dirty="0" err="1"/>
              <a:t>Cras</a:t>
            </a:r>
            <a:r>
              <a:rPr lang="en-GB" noProof="0" dirty="0"/>
              <a:t> </a:t>
            </a:r>
            <a:r>
              <a:rPr lang="en-GB" noProof="0" dirty="0" err="1"/>
              <a:t>mattis</a:t>
            </a:r>
            <a:r>
              <a:rPr lang="en-GB" noProof="0" dirty="0"/>
              <a:t> </a:t>
            </a:r>
            <a:r>
              <a:rPr lang="en-GB" noProof="0" dirty="0" err="1"/>
              <a:t>consectetur</a:t>
            </a:r>
            <a:r>
              <a:rPr lang="en-GB" noProof="0" dirty="0"/>
              <a:t> </a:t>
            </a:r>
            <a:r>
              <a:rPr lang="en-GB" noProof="0" dirty="0" err="1"/>
              <a:t>purus</a:t>
            </a:r>
            <a:r>
              <a:rPr lang="en-GB" noProof="0" dirty="0"/>
              <a:t> sit </a:t>
            </a:r>
            <a:r>
              <a:rPr lang="en-GB" noProof="0" dirty="0" err="1"/>
              <a:t>amet</a:t>
            </a:r>
            <a:r>
              <a:rPr lang="en-GB" noProof="0" dirty="0"/>
              <a:t> </a:t>
            </a:r>
            <a:r>
              <a:rPr lang="en-GB" noProof="0" dirty="0" err="1"/>
              <a:t>fermentum</a:t>
            </a:r>
            <a:r>
              <a:rPr lang="en-GB" noProof="0" dirty="0"/>
              <a:t>. </a:t>
            </a:r>
            <a:r>
              <a:rPr lang="en-GB" noProof="0" dirty="0" err="1"/>
              <a:t>Cras</a:t>
            </a:r>
            <a:r>
              <a:rPr lang="en-GB" noProof="0" dirty="0"/>
              <a:t> </a:t>
            </a:r>
            <a:r>
              <a:rPr lang="en-GB" noProof="0" dirty="0" err="1"/>
              <a:t>justo</a:t>
            </a:r>
            <a:r>
              <a:rPr lang="en-GB" noProof="0" dirty="0"/>
              <a:t> </a:t>
            </a:r>
            <a:r>
              <a:rPr lang="en-GB" noProof="0" dirty="0" err="1"/>
              <a:t>odio</a:t>
            </a:r>
            <a:r>
              <a:rPr lang="en-GB" noProof="0" dirty="0"/>
              <a:t>, </a:t>
            </a:r>
            <a:r>
              <a:rPr lang="en-GB" noProof="0" dirty="0" err="1"/>
              <a:t>dapibus</a:t>
            </a:r>
            <a:r>
              <a:rPr lang="en-GB" noProof="0" dirty="0"/>
              <a:t> ac </a:t>
            </a:r>
            <a:r>
              <a:rPr lang="en-GB" noProof="0" dirty="0" err="1"/>
              <a:t>facilisis</a:t>
            </a:r>
            <a:r>
              <a:rPr lang="en-GB" noProof="0" dirty="0"/>
              <a:t> in, </a:t>
            </a:r>
            <a:r>
              <a:rPr lang="en-GB" noProof="0" dirty="0" err="1"/>
              <a:t>egestas</a:t>
            </a:r>
            <a:r>
              <a:rPr lang="en-GB" noProof="0" dirty="0"/>
              <a:t> </a:t>
            </a:r>
            <a:r>
              <a:rPr lang="en-GB" noProof="0" dirty="0" err="1"/>
              <a:t>eget</a:t>
            </a:r>
            <a:r>
              <a:rPr lang="en-GB" noProof="0" dirty="0"/>
              <a:t> quam. </a:t>
            </a:r>
            <a:r>
              <a:rPr lang="en-GB" noProof="0" dirty="0" err="1"/>
              <a:t>Nullam</a:t>
            </a:r>
            <a:r>
              <a:rPr lang="en-GB" noProof="0" dirty="0"/>
              <a:t> </a:t>
            </a:r>
            <a:r>
              <a:rPr lang="en-GB" noProof="0" dirty="0" err="1"/>
              <a:t>quis</a:t>
            </a:r>
            <a:r>
              <a:rPr lang="en-GB" noProof="0" dirty="0"/>
              <a:t> </a:t>
            </a:r>
            <a:r>
              <a:rPr lang="en-GB" noProof="0" dirty="0" err="1"/>
              <a:t>risus</a:t>
            </a:r>
            <a:r>
              <a:rPr lang="en-GB" noProof="0" dirty="0"/>
              <a:t> </a:t>
            </a:r>
            <a:r>
              <a:rPr lang="en-GB" noProof="0" dirty="0" err="1"/>
              <a:t>eget</a:t>
            </a:r>
            <a:r>
              <a:rPr lang="en-GB" noProof="0" dirty="0"/>
              <a:t> </a:t>
            </a:r>
            <a:r>
              <a:rPr lang="en-GB" noProof="0" dirty="0" err="1"/>
              <a:t>urna</a:t>
            </a:r>
            <a:r>
              <a:rPr lang="en-GB" noProof="0" dirty="0"/>
              <a:t> </a:t>
            </a:r>
            <a:r>
              <a:rPr lang="en-GB" noProof="0" dirty="0" err="1"/>
              <a:t>mollis</a:t>
            </a:r>
            <a:r>
              <a:rPr lang="en-GB" noProof="0" dirty="0"/>
              <a:t> </a:t>
            </a:r>
            <a:r>
              <a:rPr lang="en-GB" noProof="0" dirty="0" err="1"/>
              <a:t>ornare</a:t>
            </a:r>
            <a:r>
              <a:rPr lang="en-GB" noProof="0" dirty="0"/>
              <a:t> </a:t>
            </a:r>
            <a:r>
              <a:rPr lang="en-GB" noProof="0" dirty="0" err="1"/>
              <a:t>vel</a:t>
            </a:r>
            <a:r>
              <a:rPr lang="en-GB" noProof="0" dirty="0"/>
              <a:t> </a:t>
            </a:r>
            <a:r>
              <a:rPr lang="en-GB" noProof="0" dirty="0" err="1"/>
              <a:t>eu</a:t>
            </a:r>
            <a:r>
              <a:rPr lang="en-GB" noProof="0" dirty="0"/>
              <a:t> </a:t>
            </a:r>
            <a:r>
              <a:rPr lang="en-GB" noProof="0" dirty="0" err="1"/>
              <a:t>leo</a:t>
            </a:r>
            <a:r>
              <a:rPr lang="en-GB" noProof="0" dirty="0"/>
              <a:t>. </a:t>
            </a:r>
            <a:r>
              <a:rPr lang="en-GB" noProof="0" dirty="0" err="1"/>
              <a:t>Morbi</a:t>
            </a:r>
            <a:r>
              <a:rPr lang="en-GB" noProof="0" dirty="0"/>
              <a:t>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a:t>
            </a:r>
            <a:r>
              <a:rPr lang="en-GB" noProof="0" dirty="0" err="1"/>
              <a:t>vestibulum</a:t>
            </a:r>
            <a:r>
              <a:rPr lang="en-GB" noProof="0" dirty="0"/>
              <a:t> at </a:t>
            </a:r>
            <a:r>
              <a:rPr lang="en-GB" noProof="0" dirty="0" err="1"/>
              <a:t>eros</a:t>
            </a:r>
            <a:r>
              <a:rPr lang="en-GB" noProof="0" dirty="0"/>
              <a:t>. Maecenas </a:t>
            </a:r>
            <a:r>
              <a:rPr lang="en-GB" noProof="0" dirty="0" err="1"/>
              <a:t>sed</a:t>
            </a:r>
            <a:r>
              <a:rPr lang="en-GB" noProof="0" dirty="0"/>
              <a:t> </a:t>
            </a:r>
            <a:r>
              <a:rPr lang="en-GB" noProof="0" dirty="0" err="1"/>
              <a:t>diam</a:t>
            </a:r>
            <a:r>
              <a:rPr lang="en-GB" noProof="0" dirty="0"/>
              <a:t> </a:t>
            </a:r>
            <a:r>
              <a:rPr lang="en-GB" noProof="0" dirty="0" err="1"/>
              <a:t>eget</a:t>
            </a:r>
            <a:r>
              <a:rPr lang="en-GB" noProof="0" dirty="0"/>
              <a:t> </a:t>
            </a:r>
            <a:r>
              <a:rPr lang="en-GB" noProof="0" dirty="0" err="1"/>
              <a:t>risus</a:t>
            </a:r>
            <a:r>
              <a:rPr lang="en-GB" noProof="0" dirty="0"/>
              <a:t> </a:t>
            </a:r>
            <a:r>
              <a:rPr lang="en-GB" noProof="0" dirty="0" err="1"/>
              <a:t>varius</a:t>
            </a:r>
            <a:r>
              <a:rPr lang="en-GB" noProof="0" dirty="0"/>
              <a:t> </a:t>
            </a:r>
            <a:r>
              <a:rPr lang="en-GB" noProof="0" dirty="0" err="1"/>
              <a:t>blandit</a:t>
            </a:r>
            <a:r>
              <a:rPr lang="en-GB" noProof="0" dirty="0"/>
              <a:t> sit </a:t>
            </a:r>
            <a:r>
              <a:rPr lang="en-GB" noProof="0" dirty="0" err="1"/>
              <a:t>amet</a:t>
            </a:r>
            <a:r>
              <a:rPr lang="en-GB" noProof="0" dirty="0"/>
              <a:t> non magna.</a:t>
            </a:r>
          </a:p>
          <a:p>
            <a:r>
              <a:rPr lang="en-GB" noProof="0" dirty="0"/>
              <a:t>Lorem ipsum</a:t>
            </a:r>
          </a:p>
          <a:p>
            <a:pPr lvl="1"/>
            <a:r>
              <a:rPr lang="en-GB" noProof="0" dirty="0"/>
              <a:t>Lorem ipsum</a:t>
            </a:r>
          </a:p>
          <a:p>
            <a:pPr lvl="2"/>
            <a:r>
              <a:rPr lang="en-GB" sz="1200" noProof="0" dirty="0"/>
              <a:t>Lorem ipsum</a:t>
            </a:r>
          </a:p>
          <a:p>
            <a:pPr lvl="3"/>
            <a:r>
              <a:rPr lang="en-GB" sz="1200" noProof="0" dirty="0"/>
              <a:t>Lorem ipsum</a:t>
            </a:r>
          </a:p>
          <a:p>
            <a:endParaRPr lang="en-GB" noProof="0" dirty="0"/>
          </a:p>
        </p:txBody>
      </p:sp>
      <p:sp>
        <p:nvSpPr>
          <p:cNvPr id="16" name="Segnaposto testo 4">
            <a:extLst>
              <a:ext uri="{FF2B5EF4-FFF2-40B4-BE49-F238E27FC236}">
                <a16:creationId xmlns:a16="http://schemas.microsoft.com/office/drawing/2014/main" xmlns="" id="{EFC51B8B-55BE-684B-9879-944399DA3AC0}"/>
              </a:ext>
            </a:extLst>
          </p:cNvPr>
          <p:cNvSpPr>
            <a:spLocks noGrp="1"/>
          </p:cNvSpPr>
          <p:nvPr>
            <p:ph type="body" sz="quarter" idx="20" hasCustomPrompt="1"/>
          </p:nvPr>
        </p:nvSpPr>
        <p:spPr>
          <a:xfrm>
            <a:off x="2047077" y="1144134"/>
            <a:ext cx="1550729" cy="287952"/>
          </a:xfrm>
        </p:spPr>
        <p:txBody>
          <a:bodyPr>
            <a:noAutofit/>
          </a:bodyPr>
          <a:lstStyle>
            <a:lvl1pPr marL="0" indent="0">
              <a:buNone/>
              <a:defRPr sz="1600" b="0" i="1">
                <a:solidFill>
                  <a:schemeClr val="bg1">
                    <a:lumMod val="65000"/>
                  </a:schemeClr>
                </a:solidFill>
                <a:latin typeface="+mn-lt"/>
              </a:defRPr>
            </a:lvl1pPr>
          </a:lstStyle>
          <a:p>
            <a:r>
              <a:rPr lang="en-GB" noProof="0" dirty="0"/>
              <a:t>Role</a:t>
            </a:r>
          </a:p>
        </p:txBody>
      </p:sp>
      <p:cxnSp>
        <p:nvCxnSpPr>
          <p:cNvPr id="17" name="Connettore 1 16">
            <a:extLst>
              <a:ext uri="{FF2B5EF4-FFF2-40B4-BE49-F238E27FC236}">
                <a16:creationId xmlns:a16="http://schemas.microsoft.com/office/drawing/2014/main" xmlns="" id="{8B6DC9AE-EC28-6448-94FC-54C52AE8F78E}"/>
              </a:ext>
            </a:extLst>
          </p:cNvPr>
          <p:cNvCxnSpPr>
            <a:cxnSpLocks/>
          </p:cNvCxnSpPr>
          <p:nvPr userDrawn="1"/>
        </p:nvCxnSpPr>
        <p:spPr>
          <a:xfrm>
            <a:off x="1906497" y="856182"/>
            <a:ext cx="0" cy="51686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xmlns="" id="{94F02141-0E36-904B-96D0-F9107C5D4E53}"/>
              </a:ext>
            </a:extLst>
          </p:cNvPr>
          <p:cNvSpPr txBox="1"/>
          <p:nvPr userDrawn="1"/>
        </p:nvSpPr>
        <p:spPr>
          <a:xfrm>
            <a:off x="3676719" y="900787"/>
            <a:ext cx="2115364" cy="307777"/>
          </a:xfrm>
          <a:prstGeom prst="rect">
            <a:avLst/>
          </a:prstGeom>
          <a:noFill/>
        </p:spPr>
        <p:txBody>
          <a:bodyPr wrap="square" rtlCol="0">
            <a:noAutofit/>
          </a:bodyPr>
          <a:lstStyle/>
          <a:p>
            <a:r>
              <a:rPr lang="en-GB" sz="1400" b="1" i="0" noProof="0" dirty="0">
                <a:solidFill>
                  <a:srgbClr val="385072"/>
                </a:solidFill>
                <a:latin typeface="+mn-lt"/>
              </a:rPr>
              <a:t>Selected Experience</a:t>
            </a:r>
          </a:p>
        </p:txBody>
      </p:sp>
      <p:sp>
        <p:nvSpPr>
          <p:cNvPr id="21" name="CasellaDiTesto 20">
            <a:extLst>
              <a:ext uri="{FF2B5EF4-FFF2-40B4-BE49-F238E27FC236}">
                <a16:creationId xmlns:a16="http://schemas.microsoft.com/office/drawing/2014/main" xmlns="" id="{7813B97C-8E39-1A47-A202-EC80A3171E00}"/>
              </a:ext>
            </a:extLst>
          </p:cNvPr>
          <p:cNvSpPr txBox="1"/>
          <p:nvPr userDrawn="1"/>
        </p:nvSpPr>
        <p:spPr>
          <a:xfrm>
            <a:off x="2047077" y="2389561"/>
            <a:ext cx="1550736" cy="307777"/>
          </a:xfrm>
          <a:prstGeom prst="rect">
            <a:avLst/>
          </a:prstGeom>
          <a:noFill/>
        </p:spPr>
        <p:txBody>
          <a:bodyPr wrap="square" rtlCol="0">
            <a:noAutofit/>
          </a:bodyPr>
          <a:lstStyle/>
          <a:p>
            <a:r>
              <a:rPr lang="en-GB" sz="1400" b="1" i="0" noProof="0" dirty="0">
                <a:solidFill>
                  <a:srgbClr val="385072"/>
                </a:solidFill>
                <a:latin typeface="+mn-lt"/>
              </a:rPr>
              <a:t>Expertise</a:t>
            </a:r>
          </a:p>
        </p:txBody>
      </p:sp>
      <p:sp>
        <p:nvSpPr>
          <p:cNvPr id="22" name="Segnaposto testo 4">
            <a:extLst>
              <a:ext uri="{FF2B5EF4-FFF2-40B4-BE49-F238E27FC236}">
                <a16:creationId xmlns:a16="http://schemas.microsoft.com/office/drawing/2014/main" xmlns="" id="{63901B75-98C1-6946-A28F-19D7D846976B}"/>
              </a:ext>
            </a:extLst>
          </p:cNvPr>
          <p:cNvSpPr>
            <a:spLocks noGrp="1"/>
          </p:cNvSpPr>
          <p:nvPr>
            <p:ph type="body" sz="quarter" idx="22" hasCustomPrompt="1"/>
          </p:nvPr>
        </p:nvSpPr>
        <p:spPr>
          <a:xfrm>
            <a:off x="2057628" y="2680428"/>
            <a:ext cx="1550729" cy="748572"/>
          </a:xfrm>
        </p:spPr>
        <p:txBody>
          <a:bodyPr>
            <a:noAutofit/>
          </a:bodyPr>
          <a:lstStyle>
            <a:lvl1pPr marL="0" indent="0">
              <a:buNone/>
              <a:defRPr sz="1200" b="0" i="0">
                <a:solidFill>
                  <a:schemeClr val="bg1">
                    <a:lumMod val="65000"/>
                  </a:schemeClr>
                </a:solidFill>
                <a:latin typeface="+mn-lt"/>
              </a:defRPr>
            </a:lvl1pPr>
          </a:lstStyle>
          <a:p>
            <a:r>
              <a:rPr lang="en-GB" noProof="0" dirty="0"/>
              <a:t>Write here the expertise</a:t>
            </a:r>
          </a:p>
        </p:txBody>
      </p:sp>
      <p:sp>
        <p:nvSpPr>
          <p:cNvPr id="23" name="CasellaDiTesto 22">
            <a:extLst>
              <a:ext uri="{FF2B5EF4-FFF2-40B4-BE49-F238E27FC236}">
                <a16:creationId xmlns:a16="http://schemas.microsoft.com/office/drawing/2014/main" xmlns="" id="{DE7A02C5-2A8B-3947-AE6B-AF18FF48657A}"/>
              </a:ext>
            </a:extLst>
          </p:cNvPr>
          <p:cNvSpPr txBox="1"/>
          <p:nvPr userDrawn="1"/>
        </p:nvSpPr>
        <p:spPr>
          <a:xfrm>
            <a:off x="2047077" y="3574749"/>
            <a:ext cx="1550736" cy="307777"/>
          </a:xfrm>
          <a:prstGeom prst="rect">
            <a:avLst/>
          </a:prstGeom>
          <a:noFill/>
        </p:spPr>
        <p:txBody>
          <a:bodyPr wrap="square" rtlCol="0">
            <a:noAutofit/>
          </a:bodyPr>
          <a:lstStyle/>
          <a:p>
            <a:r>
              <a:rPr lang="en-GB" sz="1400" b="1" noProof="0" dirty="0">
                <a:solidFill>
                  <a:srgbClr val="3D5070"/>
                </a:solidFill>
                <a:latin typeface="+mn-lt"/>
              </a:rPr>
              <a:t>Languages</a:t>
            </a:r>
            <a:endParaRPr lang="en-GB" sz="1400" b="1" i="0" noProof="0" dirty="0">
              <a:solidFill>
                <a:srgbClr val="385072"/>
              </a:solidFill>
              <a:latin typeface="+mn-lt"/>
            </a:endParaRPr>
          </a:p>
        </p:txBody>
      </p:sp>
      <p:sp>
        <p:nvSpPr>
          <p:cNvPr id="24" name="Segnaposto testo 4">
            <a:extLst>
              <a:ext uri="{FF2B5EF4-FFF2-40B4-BE49-F238E27FC236}">
                <a16:creationId xmlns:a16="http://schemas.microsoft.com/office/drawing/2014/main" xmlns="" id="{5319C55F-F1EA-A646-9459-1E16BFCA1086}"/>
              </a:ext>
            </a:extLst>
          </p:cNvPr>
          <p:cNvSpPr>
            <a:spLocks noGrp="1"/>
          </p:cNvSpPr>
          <p:nvPr>
            <p:ph type="body" sz="quarter" idx="23" hasCustomPrompt="1"/>
          </p:nvPr>
        </p:nvSpPr>
        <p:spPr>
          <a:xfrm>
            <a:off x="2057628" y="3876768"/>
            <a:ext cx="1550729" cy="287952"/>
          </a:xfrm>
        </p:spPr>
        <p:txBody>
          <a:bodyPr>
            <a:noAutofit/>
          </a:bodyPr>
          <a:lstStyle>
            <a:lvl1pPr marL="0" indent="0">
              <a:buNone/>
              <a:defRPr sz="1200" b="0" i="0">
                <a:solidFill>
                  <a:schemeClr val="bg1">
                    <a:lumMod val="65000"/>
                  </a:schemeClr>
                </a:solidFill>
                <a:latin typeface="+mn-lt"/>
              </a:defRPr>
            </a:lvl1pPr>
          </a:lstStyle>
          <a:p>
            <a:r>
              <a:rPr lang="en-GB" noProof="0" dirty="0"/>
              <a:t>Write here the languages</a:t>
            </a:r>
          </a:p>
        </p:txBody>
      </p:sp>
      <p:sp>
        <p:nvSpPr>
          <p:cNvPr id="25" name="CasellaDiTesto 24">
            <a:extLst>
              <a:ext uri="{FF2B5EF4-FFF2-40B4-BE49-F238E27FC236}">
                <a16:creationId xmlns:a16="http://schemas.microsoft.com/office/drawing/2014/main" xmlns="" id="{6451608F-BB68-564F-96FB-4F9231D40F2D}"/>
              </a:ext>
            </a:extLst>
          </p:cNvPr>
          <p:cNvSpPr txBox="1"/>
          <p:nvPr userDrawn="1"/>
        </p:nvSpPr>
        <p:spPr>
          <a:xfrm>
            <a:off x="2036526" y="4414249"/>
            <a:ext cx="1550736" cy="379976"/>
          </a:xfrm>
          <a:prstGeom prst="rect">
            <a:avLst/>
          </a:prstGeom>
          <a:noFill/>
        </p:spPr>
        <p:txBody>
          <a:bodyPr wrap="square" rtlCol="0">
            <a:noAutofit/>
          </a:bodyPr>
          <a:lstStyle/>
          <a:p>
            <a:pPr>
              <a:lnSpc>
                <a:spcPct val="150000"/>
              </a:lnSpc>
            </a:pPr>
            <a:r>
              <a:rPr lang="en-GB" sz="1400" b="1" noProof="0" dirty="0">
                <a:solidFill>
                  <a:srgbClr val="3D5070"/>
                </a:solidFill>
                <a:latin typeface="+mn-lt"/>
              </a:rPr>
              <a:t>Contact details </a:t>
            </a:r>
          </a:p>
        </p:txBody>
      </p:sp>
      <p:sp>
        <p:nvSpPr>
          <p:cNvPr id="26" name="Segnaposto testo 4">
            <a:extLst>
              <a:ext uri="{FF2B5EF4-FFF2-40B4-BE49-F238E27FC236}">
                <a16:creationId xmlns:a16="http://schemas.microsoft.com/office/drawing/2014/main" xmlns="" id="{FDC27218-7DB9-DC46-A25F-ECDB7287053E}"/>
              </a:ext>
            </a:extLst>
          </p:cNvPr>
          <p:cNvSpPr>
            <a:spLocks noGrp="1"/>
          </p:cNvSpPr>
          <p:nvPr>
            <p:ph type="body" sz="quarter" idx="24" hasCustomPrompt="1"/>
          </p:nvPr>
        </p:nvSpPr>
        <p:spPr>
          <a:xfrm>
            <a:off x="2047077" y="4794326"/>
            <a:ext cx="1550729" cy="1230468"/>
          </a:xfrm>
        </p:spPr>
        <p:txBody>
          <a:bodyPr>
            <a:noAutofit/>
          </a:bodyPr>
          <a:lstStyle>
            <a:lvl1pPr marL="0" indent="0">
              <a:buNone/>
              <a:defRPr sz="1200" b="0" i="0">
                <a:solidFill>
                  <a:schemeClr val="bg1">
                    <a:lumMod val="65000"/>
                  </a:schemeClr>
                </a:solidFill>
                <a:latin typeface="+mn-lt"/>
              </a:defRPr>
            </a:lvl1pPr>
          </a:lstStyle>
          <a:p>
            <a:r>
              <a:rPr lang="en-GB" noProof="0" dirty="0"/>
              <a:t>Write here the contact</a:t>
            </a:r>
          </a:p>
        </p:txBody>
      </p:sp>
      <p:sp>
        <p:nvSpPr>
          <p:cNvPr id="27" name="Segnaposto numero diapositiva 5">
            <a:extLst>
              <a:ext uri="{FF2B5EF4-FFF2-40B4-BE49-F238E27FC236}">
                <a16:creationId xmlns:a16="http://schemas.microsoft.com/office/drawing/2014/main" xmlns="" id="{142463A7-DFAD-AF42-B83F-9EE7BAB24EDC}"/>
              </a:ext>
            </a:extLst>
          </p:cNvPr>
          <p:cNvSpPr txBox="1">
            <a:spLocks/>
          </p:cNvSpPr>
          <p:nvPr userDrawn="1"/>
        </p:nvSpPr>
        <p:spPr>
          <a:xfrm>
            <a:off x="8703298" y="6417723"/>
            <a:ext cx="423900" cy="230449"/>
          </a:xfrm>
          <a:prstGeom prst="rect">
            <a:avLst/>
          </a:prstGeom>
        </p:spPr>
        <p:txBody>
          <a:bodyPr vert="horz" lIns="91440" tIns="45720" rIns="91440" bIns="45720" rtlCol="0" anchor="t"/>
          <a:lstStyle>
            <a:defPPr>
              <a:defRPr lang="it-IT"/>
            </a:defPPr>
            <a:lvl1pPr marL="0" algn="l" defTabSz="914400" rtl="0" eaLnBrk="1" latinLnBrk="0" hangingPunct="1">
              <a:defRPr sz="800" b="1" i="0" kern="1200">
                <a:solidFill>
                  <a:srgbClr val="00AAB6"/>
                </a:solidFill>
                <a:latin typeface="Proxima Nova" panose="0200050603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FB0F38-C507-F548-BB22-628F9A6859F6}" type="slidenum">
              <a:rPr lang="it-IT" smtClean="0">
                <a:latin typeface="+mj-lt"/>
              </a:rPr>
              <a:pPr/>
              <a:t>‹#›</a:t>
            </a:fld>
            <a:endParaRPr lang="it-IT" dirty="0">
              <a:latin typeface="+mj-lt"/>
            </a:endParaRPr>
          </a:p>
        </p:txBody>
      </p:sp>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173762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2 columns + Quote">
    <p:bg>
      <p:bgPr>
        <a:solidFill>
          <a:srgbClr val="FFFFFF"/>
        </a:solidFill>
        <a:effectLst/>
      </p:bgPr>
    </p:bg>
    <p:spTree>
      <p:nvGrpSpPr>
        <p:cNvPr id="1" name=""/>
        <p:cNvGrpSpPr/>
        <p:nvPr/>
      </p:nvGrpSpPr>
      <p:grpSpPr>
        <a:xfrm>
          <a:off x="0" y="0"/>
          <a:ext cx="0" cy="0"/>
          <a:chOff x="0" y="0"/>
          <a:chExt cx="0" cy="0"/>
        </a:xfrm>
      </p:grpSpPr>
      <p:cxnSp>
        <p:nvCxnSpPr>
          <p:cNvPr id="10" name="Connettore 1 9">
            <a:extLst>
              <a:ext uri="{FF2B5EF4-FFF2-40B4-BE49-F238E27FC236}">
                <a16:creationId xmlns:a16="http://schemas.microsoft.com/office/drawing/2014/main" xmlns="" id="{5F8F921C-F56D-C14B-BE6D-B4C08FCADB4E}"/>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xmlns="" id="{47D17F66-2DA1-9447-BBCD-9E4B003ED211}"/>
              </a:ext>
            </a:extLst>
          </p:cNvPr>
          <p:cNvSpPr txBox="1"/>
          <p:nvPr userDrawn="1"/>
        </p:nvSpPr>
        <p:spPr>
          <a:xfrm>
            <a:off x="8238478" y="6422539"/>
            <a:ext cx="464820" cy="215444"/>
          </a:xfrm>
          <a:prstGeom prst="rect">
            <a:avLst/>
          </a:prstGeom>
          <a:noFill/>
        </p:spPr>
        <p:txBody>
          <a:bodyPr wrap="square" rtlCol="0">
            <a:spAutoFit/>
          </a:bodyPr>
          <a:lstStyle/>
          <a:p>
            <a:pPr algn="r"/>
            <a:r>
              <a:rPr lang="it-IT" sz="800" dirty="0">
                <a:solidFill>
                  <a:schemeClr val="tx1">
                    <a:lumMod val="50000"/>
                    <a:lumOff val="50000"/>
                  </a:schemeClr>
                </a:solidFill>
                <a:latin typeface="+mj-lt"/>
              </a:rPr>
              <a:t>BSP</a:t>
            </a:r>
          </a:p>
        </p:txBody>
      </p:sp>
      <p:cxnSp>
        <p:nvCxnSpPr>
          <p:cNvPr id="12" name="Connettore 1 11">
            <a:extLst>
              <a:ext uri="{FF2B5EF4-FFF2-40B4-BE49-F238E27FC236}">
                <a16:creationId xmlns:a16="http://schemas.microsoft.com/office/drawing/2014/main" xmlns="" id="{66E10D76-A7AC-1B43-AE89-AC32295314A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egnaposto testo 34">
            <a:extLst>
              <a:ext uri="{FF2B5EF4-FFF2-40B4-BE49-F238E27FC236}">
                <a16:creationId xmlns:a16="http://schemas.microsoft.com/office/drawing/2014/main" xmlns="" id="{6C1ABAC6-7BB8-0E4F-A09C-EC939B97A104}"/>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15" name="Segnaposto testo 30">
            <a:extLst>
              <a:ext uri="{FF2B5EF4-FFF2-40B4-BE49-F238E27FC236}">
                <a16:creationId xmlns:a16="http://schemas.microsoft.com/office/drawing/2014/main" xmlns="" id="{3022286B-E220-FA43-88A8-466052ECCC0C}"/>
              </a:ext>
            </a:extLst>
          </p:cNvPr>
          <p:cNvSpPr>
            <a:spLocks noGrp="1"/>
          </p:cNvSpPr>
          <p:nvPr>
            <p:ph type="body" sz="quarter" idx="22" hasCustomPrompt="1"/>
          </p:nvPr>
        </p:nvSpPr>
        <p:spPr>
          <a:xfrm>
            <a:off x="461079" y="893960"/>
            <a:ext cx="3150592" cy="4703953"/>
          </a:xfrm>
        </p:spPr>
        <p:txBody>
          <a:bodyPr anchor="t">
            <a:noAutofit/>
          </a:bodyPr>
          <a:lstStyle>
            <a:lvl1pPr marL="0" indent="0">
              <a:lnSpc>
                <a:spcPct val="150000"/>
              </a:lnSpc>
              <a:buNone/>
              <a:defRPr sz="1200" b="0" i="0">
                <a:solidFill>
                  <a:schemeClr val="tx1">
                    <a:lumMod val="85000"/>
                    <a:lumOff val="15000"/>
                  </a:schemeClr>
                </a:solidFill>
                <a:latin typeface="+mn-lt"/>
              </a:defRPr>
            </a:lvl1pPr>
          </a:lstStyle>
          <a:p>
            <a:r>
              <a:rPr lang="en-GB" noProof="0" dirty="0" err="1"/>
              <a:t>Vestibulum</a:t>
            </a:r>
            <a:r>
              <a:rPr lang="en-GB" noProof="0" dirty="0"/>
              <a:t> id ligula porta </a:t>
            </a:r>
            <a:r>
              <a:rPr lang="en-GB" noProof="0" dirty="0" err="1"/>
              <a:t>felis</a:t>
            </a:r>
            <a:r>
              <a:rPr lang="en-GB" noProof="0" dirty="0"/>
              <a:t> </a:t>
            </a:r>
            <a:r>
              <a:rPr lang="en-GB" noProof="0" dirty="0" err="1"/>
              <a:t>euismod</a:t>
            </a:r>
            <a:r>
              <a:rPr lang="en-GB" noProof="0" dirty="0"/>
              <a:t> semper. </a:t>
            </a:r>
            <a:r>
              <a:rPr lang="en-GB" noProof="0" dirty="0" err="1"/>
              <a:t>Morbi</a:t>
            </a:r>
            <a:r>
              <a:rPr lang="en-GB" noProof="0" dirty="0"/>
              <a:t>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a:t>
            </a:r>
            <a:r>
              <a:rPr lang="en-GB" noProof="0" dirty="0" err="1"/>
              <a:t>vestibulum</a:t>
            </a:r>
            <a:r>
              <a:rPr lang="en-GB" noProof="0" dirty="0"/>
              <a:t> at </a:t>
            </a:r>
            <a:r>
              <a:rPr lang="en-GB" noProof="0" dirty="0" err="1"/>
              <a:t>eros</a:t>
            </a:r>
            <a:r>
              <a:rPr lang="en-GB" noProof="0" dirty="0"/>
              <a:t>. </a:t>
            </a:r>
            <a:r>
              <a:rPr lang="en-GB" noProof="0" dirty="0" err="1"/>
              <a:t>Duis</a:t>
            </a:r>
            <a:r>
              <a:rPr lang="en-GB" noProof="0" dirty="0"/>
              <a:t> </a:t>
            </a:r>
            <a:r>
              <a:rPr lang="en-GB" noProof="0" dirty="0" err="1"/>
              <a:t>mollis</a:t>
            </a:r>
            <a:r>
              <a:rPr lang="en-GB" noProof="0" dirty="0"/>
              <a:t>, </a:t>
            </a:r>
            <a:r>
              <a:rPr lang="en-GB" noProof="0" dirty="0" err="1"/>
              <a:t>est</a:t>
            </a:r>
            <a:r>
              <a:rPr lang="en-GB" noProof="0" dirty="0"/>
              <a:t> non </a:t>
            </a:r>
            <a:r>
              <a:rPr lang="en-GB" noProof="0" dirty="0" err="1"/>
              <a:t>commodo</a:t>
            </a:r>
            <a:r>
              <a:rPr lang="en-GB" noProof="0" dirty="0"/>
              <a:t> </a:t>
            </a:r>
            <a:r>
              <a:rPr lang="en-GB" noProof="0" dirty="0" err="1"/>
              <a:t>luctus</a:t>
            </a:r>
            <a:r>
              <a:rPr lang="en-GB" noProof="0" dirty="0"/>
              <a:t>, nisi </a:t>
            </a:r>
            <a:r>
              <a:rPr lang="en-GB" noProof="0" dirty="0" err="1"/>
              <a:t>erat</a:t>
            </a:r>
            <a:r>
              <a:rPr lang="en-GB" noProof="0" dirty="0"/>
              <a:t> </a:t>
            </a:r>
            <a:r>
              <a:rPr lang="en-GB" noProof="0" dirty="0" err="1"/>
              <a:t>porttitor</a:t>
            </a:r>
            <a:r>
              <a:rPr lang="en-GB" noProof="0" dirty="0"/>
              <a:t> ligula, </a:t>
            </a:r>
            <a:r>
              <a:rPr lang="en-GB" noProof="0" dirty="0" err="1"/>
              <a:t>eget</a:t>
            </a:r>
            <a:r>
              <a:rPr lang="en-GB" noProof="0" dirty="0"/>
              <a:t> </a:t>
            </a:r>
            <a:r>
              <a:rPr lang="en-GB" noProof="0" dirty="0" err="1"/>
              <a:t>lacinia</a:t>
            </a:r>
            <a:r>
              <a:rPr lang="en-GB" noProof="0" dirty="0"/>
              <a:t> </a:t>
            </a:r>
            <a:r>
              <a:rPr lang="en-GB" noProof="0" dirty="0" err="1"/>
              <a:t>odio</a:t>
            </a:r>
            <a:r>
              <a:rPr lang="en-GB" noProof="0" dirty="0"/>
              <a:t> </a:t>
            </a:r>
            <a:r>
              <a:rPr lang="en-GB" noProof="0" dirty="0" err="1"/>
              <a:t>sem</a:t>
            </a:r>
            <a:r>
              <a:rPr lang="en-GB" noProof="0" dirty="0"/>
              <a:t> </a:t>
            </a:r>
            <a:r>
              <a:rPr lang="en-GB" noProof="0" dirty="0" err="1"/>
              <a:t>nec</a:t>
            </a:r>
            <a:r>
              <a:rPr lang="en-GB" noProof="0" dirty="0"/>
              <a:t> </a:t>
            </a:r>
            <a:r>
              <a:rPr lang="en-GB" noProof="0" dirty="0" err="1"/>
              <a:t>elit</a:t>
            </a:r>
            <a:r>
              <a:rPr lang="en-GB" noProof="0" dirty="0"/>
              <a:t>. Cum </a:t>
            </a:r>
            <a:r>
              <a:rPr lang="en-GB" noProof="0" dirty="0" err="1"/>
              <a:t>sociis</a:t>
            </a:r>
            <a:r>
              <a:rPr lang="en-GB" noProof="0" dirty="0"/>
              <a:t> </a:t>
            </a:r>
            <a:r>
              <a:rPr lang="en-GB" noProof="0" dirty="0" err="1"/>
              <a:t>natoque</a:t>
            </a:r>
            <a:r>
              <a:rPr lang="en-GB" noProof="0" dirty="0"/>
              <a:t> </a:t>
            </a:r>
            <a:r>
              <a:rPr lang="en-GB" noProof="0" dirty="0" err="1"/>
              <a:t>penatibus</a:t>
            </a:r>
            <a:r>
              <a:rPr lang="en-GB" noProof="0" dirty="0"/>
              <a:t> et </a:t>
            </a:r>
            <a:r>
              <a:rPr lang="en-GB" noProof="0" dirty="0" err="1"/>
              <a:t>magnis</a:t>
            </a:r>
            <a:r>
              <a:rPr lang="en-GB" noProof="0" dirty="0"/>
              <a:t> dis parturient </a:t>
            </a:r>
            <a:r>
              <a:rPr lang="en-GB" noProof="0" dirty="0" err="1"/>
              <a:t>montes</a:t>
            </a:r>
            <a:r>
              <a:rPr lang="en-GB" noProof="0" dirty="0"/>
              <a:t>, </a:t>
            </a:r>
            <a:r>
              <a:rPr lang="en-GB" noProof="0" dirty="0" err="1"/>
              <a:t>nascetur</a:t>
            </a:r>
            <a:r>
              <a:rPr lang="en-GB" noProof="0" dirty="0"/>
              <a:t> </a:t>
            </a:r>
            <a:r>
              <a:rPr lang="en-GB" noProof="0" dirty="0" err="1"/>
              <a:t>ridiculus</a:t>
            </a:r>
            <a:r>
              <a:rPr lang="en-GB" noProof="0" dirty="0"/>
              <a:t> mus.</a:t>
            </a:r>
          </a:p>
        </p:txBody>
      </p:sp>
      <p:sp>
        <p:nvSpPr>
          <p:cNvPr id="16" name="Segnaposto testo 30">
            <a:extLst>
              <a:ext uri="{FF2B5EF4-FFF2-40B4-BE49-F238E27FC236}">
                <a16:creationId xmlns:a16="http://schemas.microsoft.com/office/drawing/2014/main" xmlns="" id="{FC12B34C-ED4F-4440-A773-B45C11137625}"/>
              </a:ext>
            </a:extLst>
          </p:cNvPr>
          <p:cNvSpPr>
            <a:spLocks noGrp="1"/>
          </p:cNvSpPr>
          <p:nvPr>
            <p:ph type="body" sz="quarter" idx="23" hasCustomPrompt="1"/>
          </p:nvPr>
        </p:nvSpPr>
        <p:spPr>
          <a:xfrm>
            <a:off x="4106437" y="893960"/>
            <a:ext cx="4498124" cy="2459391"/>
          </a:xfrm>
        </p:spPr>
        <p:txBody>
          <a:bodyPr anchor="t">
            <a:noAutofit/>
          </a:bodyPr>
          <a:lstStyle>
            <a:lvl1pPr marL="0" indent="0">
              <a:lnSpc>
                <a:spcPct val="150000"/>
              </a:lnSpc>
              <a:buNone/>
              <a:defRPr sz="1200" b="0" i="0">
                <a:solidFill>
                  <a:schemeClr val="tx1">
                    <a:lumMod val="85000"/>
                    <a:lumOff val="15000"/>
                  </a:schemeClr>
                </a:solidFill>
                <a:latin typeface="+mn-lt"/>
              </a:defRPr>
            </a:lvl1pPr>
          </a:lstStyle>
          <a:p>
            <a:r>
              <a:rPr lang="en-GB" noProof="0" dirty="0" err="1"/>
              <a:t>Aenean</a:t>
            </a:r>
            <a:r>
              <a:rPr lang="en-GB" noProof="0" dirty="0"/>
              <a:t> </a:t>
            </a:r>
            <a:r>
              <a:rPr lang="en-GB" noProof="0" dirty="0" err="1"/>
              <a:t>lacinia</a:t>
            </a:r>
            <a:r>
              <a:rPr lang="en-GB" noProof="0" dirty="0"/>
              <a:t> </a:t>
            </a:r>
            <a:r>
              <a:rPr lang="en-GB" noProof="0" dirty="0" err="1"/>
              <a:t>bibendum</a:t>
            </a:r>
            <a:r>
              <a:rPr lang="en-GB" noProof="0" dirty="0"/>
              <a:t> </a:t>
            </a:r>
            <a:r>
              <a:rPr lang="en-GB" noProof="0" dirty="0" err="1"/>
              <a:t>nulla</a:t>
            </a:r>
            <a:r>
              <a:rPr lang="en-GB" noProof="0" dirty="0"/>
              <a:t> </a:t>
            </a:r>
            <a:r>
              <a:rPr lang="en-GB" noProof="0" dirty="0" err="1"/>
              <a:t>sed</a:t>
            </a:r>
            <a:r>
              <a:rPr lang="en-GB" noProof="0" dirty="0"/>
              <a:t> </a:t>
            </a:r>
            <a:r>
              <a:rPr lang="en-GB" noProof="0" dirty="0" err="1"/>
              <a:t>consectetur</a:t>
            </a:r>
            <a:r>
              <a:rPr lang="en-GB" noProof="0" dirty="0"/>
              <a:t>.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 </a:t>
            </a:r>
            <a:r>
              <a:rPr lang="en-GB" noProof="0" dirty="0" err="1"/>
              <a:t>Aenean</a:t>
            </a:r>
            <a:r>
              <a:rPr lang="en-GB" noProof="0" dirty="0"/>
              <a:t> </a:t>
            </a:r>
            <a:r>
              <a:rPr lang="en-GB" noProof="0" dirty="0" err="1"/>
              <a:t>lacinia</a:t>
            </a:r>
            <a:r>
              <a:rPr lang="en-GB" noProof="0" dirty="0"/>
              <a:t> </a:t>
            </a:r>
            <a:r>
              <a:rPr lang="en-GB" noProof="0" dirty="0" err="1"/>
              <a:t>bibendum</a:t>
            </a:r>
            <a:r>
              <a:rPr lang="en-GB" noProof="0" dirty="0"/>
              <a:t> </a:t>
            </a:r>
            <a:r>
              <a:rPr lang="en-GB" noProof="0" dirty="0" err="1"/>
              <a:t>nulla</a:t>
            </a:r>
            <a:r>
              <a:rPr lang="en-GB" noProof="0" dirty="0"/>
              <a:t> </a:t>
            </a:r>
            <a:r>
              <a:rPr lang="en-GB" noProof="0" dirty="0" err="1"/>
              <a:t>sed</a:t>
            </a:r>
            <a:r>
              <a:rPr lang="en-GB" noProof="0" dirty="0"/>
              <a:t> </a:t>
            </a:r>
            <a:r>
              <a:rPr lang="en-GB" noProof="0" dirty="0" err="1"/>
              <a:t>consectetur</a:t>
            </a:r>
            <a:r>
              <a:rPr lang="en-GB" noProof="0" dirty="0"/>
              <a:t>.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a:t>
            </a:r>
          </a:p>
          <a:p>
            <a:r>
              <a:rPr lang="en-GB" noProof="0" dirty="0" err="1"/>
              <a:t>Cras</a:t>
            </a:r>
            <a:r>
              <a:rPr lang="en-GB" noProof="0" dirty="0"/>
              <a:t> </a:t>
            </a:r>
            <a:r>
              <a:rPr lang="en-GB" noProof="0" dirty="0" err="1"/>
              <a:t>mattis</a:t>
            </a:r>
            <a:r>
              <a:rPr lang="en-GB" noProof="0" dirty="0"/>
              <a:t> </a:t>
            </a:r>
            <a:r>
              <a:rPr lang="en-GB" noProof="0" dirty="0" err="1"/>
              <a:t>consectetur</a:t>
            </a:r>
            <a:r>
              <a:rPr lang="en-GB" noProof="0" dirty="0"/>
              <a:t> </a:t>
            </a:r>
            <a:r>
              <a:rPr lang="en-GB" noProof="0" dirty="0" err="1"/>
              <a:t>purus</a:t>
            </a:r>
            <a:r>
              <a:rPr lang="en-GB" noProof="0" dirty="0"/>
              <a:t> sit </a:t>
            </a:r>
            <a:r>
              <a:rPr lang="en-GB" noProof="0" dirty="0" err="1"/>
              <a:t>amet</a:t>
            </a:r>
            <a:r>
              <a:rPr lang="en-GB" noProof="0" dirty="0"/>
              <a:t> </a:t>
            </a:r>
            <a:r>
              <a:rPr lang="en-GB" noProof="0" dirty="0" err="1"/>
              <a:t>fermentum</a:t>
            </a:r>
            <a:r>
              <a:rPr lang="en-GB" noProof="0" dirty="0"/>
              <a:t>. </a:t>
            </a:r>
            <a:r>
              <a:rPr lang="en-GB" noProof="0" dirty="0" err="1"/>
              <a:t>Duis</a:t>
            </a:r>
            <a:r>
              <a:rPr lang="en-GB" noProof="0" dirty="0"/>
              <a:t> </a:t>
            </a:r>
            <a:r>
              <a:rPr lang="en-GB" noProof="0" dirty="0" err="1"/>
              <a:t>mollis</a:t>
            </a:r>
            <a:r>
              <a:rPr lang="en-GB" noProof="0" dirty="0"/>
              <a:t>, </a:t>
            </a:r>
            <a:r>
              <a:rPr lang="en-GB" noProof="0" dirty="0" err="1"/>
              <a:t>est</a:t>
            </a:r>
            <a:r>
              <a:rPr lang="en-GB" noProof="0" dirty="0"/>
              <a:t> non </a:t>
            </a:r>
            <a:r>
              <a:rPr lang="en-GB" noProof="0" dirty="0" err="1"/>
              <a:t>commodo</a:t>
            </a:r>
            <a:r>
              <a:rPr lang="en-GB" noProof="0" dirty="0"/>
              <a:t> </a:t>
            </a:r>
            <a:r>
              <a:rPr lang="en-GB" noProof="0" dirty="0" err="1"/>
              <a:t>luctus</a:t>
            </a:r>
            <a:r>
              <a:rPr lang="en-GB" noProof="0" dirty="0"/>
              <a:t>, nisi </a:t>
            </a:r>
            <a:r>
              <a:rPr lang="en-GB" noProof="0" dirty="0" err="1"/>
              <a:t>erat</a:t>
            </a:r>
            <a:r>
              <a:rPr lang="en-GB" noProof="0" dirty="0"/>
              <a:t> </a:t>
            </a:r>
            <a:r>
              <a:rPr lang="en-GB" noProof="0" dirty="0" err="1"/>
              <a:t>porttitor</a:t>
            </a:r>
            <a:r>
              <a:rPr lang="en-GB" noProof="0" dirty="0"/>
              <a:t> ligula, </a:t>
            </a:r>
            <a:r>
              <a:rPr lang="en-GB" noProof="0" dirty="0" err="1"/>
              <a:t>eget</a:t>
            </a:r>
            <a:r>
              <a:rPr lang="en-GB" noProof="0" dirty="0"/>
              <a:t> </a:t>
            </a:r>
            <a:r>
              <a:rPr lang="en-GB" noProof="0" dirty="0" err="1"/>
              <a:t>lacinia</a:t>
            </a:r>
            <a:r>
              <a:rPr lang="en-GB" noProof="0" dirty="0"/>
              <a:t> </a:t>
            </a:r>
            <a:r>
              <a:rPr lang="en-GB" noProof="0" dirty="0" err="1"/>
              <a:t>odio</a:t>
            </a:r>
            <a:r>
              <a:rPr lang="en-GB" noProof="0" dirty="0"/>
              <a:t> </a:t>
            </a:r>
            <a:r>
              <a:rPr lang="en-GB" noProof="0" dirty="0" err="1"/>
              <a:t>sem</a:t>
            </a:r>
            <a:r>
              <a:rPr lang="en-GB" noProof="0" dirty="0"/>
              <a:t> </a:t>
            </a:r>
            <a:r>
              <a:rPr lang="en-GB" noProof="0" dirty="0" err="1"/>
              <a:t>nec</a:t>
            </a:r>
            <a:r>
              <a:rPr lang="en-GB" noProof="0" dirty="0"/>
              <a:t> </a:t>
            </a:r>
            <a:r>
              <a:rPr lang="en-GB" noProof="0" dirty="0" err="1"/>
              <a:t>elit</a:t>
            </a:r>
            <a:r>
              <a:rPr lang="en-GB" noProof="0" dirty="0"/>
              <a:t>. </a:t>
            </a:r>
            <a:r>
              <a:rPr lang="en-GB" noProof="0" dirty="0" err="1"/>
              <a:t>Vivamus</a:t>
            </a:r>
            <a:r>
              <a:rPr lang="en-GB" noProof="0" dirty="0"/>
              <a:t> </a:t>
            </a:r>
            <a:r>
              <a:rPr lang="en-GB" noProof="0" dirty="0" err="1"/>
              <a:t>sagittis</a:t>
            </a:r>
            <a:r>
              <a:rPr lang="en-GB" noProof="0" dirty="0"/>
              <a:t> lacus </a:t>
            </a:r>
            <a:r>
              <a:rPr lang="en-GB" noProof="0" dirty="0" err="1"/>
              <a:t>vel</a:t>
            </a:r>
            <a:r>
              <a:rPr lang="en-GB" noProof="0" dirty="0"/>
              <a:t> </a:t>
            </a:r>
            <a:r>
              <a:rPr lang="en-GB" noProof="0" dirty="0" err="1"/>
              <a:t>augue</a:t>
            </a:r>
            <a:r>
              <a:rPr lang="en-GB" noProof="0" dirty="0"/>
              <a:t> </a:t>
            </a:r>
            <a:r>
              <a:rPr lang="en-GB" noProof="0" dirty="0" err="1"/>
              <a:t>laoreet</a:t>
            </a:r>
            <a:r>
              <a:rPr lang="en-GB" noProof="0" dirty="0"/>
              <a:t> </a:t>
            </a:r>
            <a:r>
              <a:rPr lang="en-GB" noProof="0" dirty="0" err="1"/>
              <a:t>rutrum</a:t>
            </a:r>
            <a:r>
              <a:rPr lang="en-GB" noProof="0" dirty="0"/>
              <a:t> </a:t>
            </a:r>
            <a:r>
              <a:rPr lang="en-GB" noProof="0" dirty="0" err="1"/>
              <a:t>faucibus</a:t>
            </a:r>
            <a:r>
              <a:rPr lang="en-GB" noProof="0" dirty="0"/>
              <a:t> </a:t>
            </a:r>
            <a:r>
              <a:rPr lang="en-GB" noProof="0" dirty="0" err="1"/>
              <a:t>dolor</a:t>
            </a:r>
            <a:r>
              <a:rPr lang="en-GB" noProof="0" dirty="0"/>
              <a:t> </a:t>
            </a:r>
            <a:r>
              <a:rPr lang="en-GB" noProof="0" dirty="0" err="1"/>
              <a:t>auctor</a:t>
            </a:r>
            <a:r>
              <a:rPr lang="en-GB" noProof="0" dirty="0"/>
              <a:t>.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 Cum </a:t>
            </a:r>
            <a:r>
              <a:rPr lang="en-GB" noProof="0" dirty="0" err="1"/>
              <a:t>sociis</a:t>
            </a:r>
            <a:r>
              <a:rPr lang="en-GB" noProof="0" dirty="0"/>
              <a:t> </a:t>
            </a:r>
            <a:r>
              <a:rPr lang="en-GB" noProof="0" dirty="0" err="1"/>
              <a:t>natoque</a:t>
            </a:r>
            <a:r>
              <a:rPr lang="en-GB" noProof="0" dirty="0"/>
              <a:t> </a:t>
            </a:r>
            <a:r>
              <a:rPr lang="en-GB" noProof="0" dirty="0" err="1"/>
              <a:t>penatibus</a:t>
            </a:r>
            <a:r>
              <a:rPr lang="en-GB" noProof="0" dirty="0"/>
              <a:t> et </a:t>
            </a:r>
            <a:r>
              <a:rPr lang="en-GB" noProof="0" dirty="0" err="1"/>
              <a:t>magnis</a:t>
            </a:r>
            <a:r>
              <a:rPr lang="en-GB" noProof="0" dirty="0"/>
              <a:t> dis parturient </a:t>
            </a:r>
            <a:r>
              <a:rPr lang="en-GB" noProof="0" dirty="0" err="1"/>
              <a:t>montes</a:t>
            </a:r>
            <a:r>
              <a:rPr lang="en-GB" noProof="0" dirty="0"/>
              <a:t>, </a:t>
            </a:r>
            <a:r>
              <a:rPr lang="en-GB" noProof="0" dirty="0" err="1"/>
              <a:t>nascetur</a:t>
            </a:r>
            <a:r>
              <a:rPr lang="en-GB" noProof="0" dirty="0"/>
              <a:t> </a:t>
            </a:r>
            <a:r>
              <a:rPr lang="en-GB" noProof="0" dirty="0" err="1"/>
              <a:t>ridiculus</a:t>
            </a:r>
            <a:r>
              <a:rPr lang="en-GB" noProof="0" dirty="0"/>
              <a:t> mus. </a:t>
            </a:r>
            <a:r>
              <a:rPr lang="en-GB" noProof="0" dirty="0" err="1"/>
              <a:t>Etiam</a:t>
            </a:r>
            <a:r>
              <a:rPr lang="en-GB" noProof="0" dirty="0"/>
              <a:t> porta </a:t>
            </a:r>
            <a:r>
              <a:rPr lang="en-GB" noProof="0" dirty="0" err="1"/>
              <a:t>sem</a:t>
            </a:r>
            <a:r>
              <a:rPr lang="en-GB" noProof="0" dirty="0"/>
              <a:t> </a:t>
            </a:r>
            <a:r>
              <a:rPr lang="en-GB" noProof="0" dirty="0" err="1"/>
              <a:t>malesuada</a:t>
            </a:r>
            <a:r>
              <a:rPr lang="en-GB" noProof="0" dirty="0"/>
              <a:t> magna </a:t>
            </a:r>
            <a:r>
              <a:rPr lang="en-GB" noProof="0" dirty="0" err="1"/>
              <a:t>mollis</a:t>
            </a:r>
            <a:r>
              <a:rPr lang="en-GB" noProof="0" dirty="0"/>
              <a:t> </a:t>
            </a:r>
            <a:r>
              <a:rPr lang="en-GB" noProof="0" dirty="0" err="1"/>
              <a:t>euismod</a:t>
            </a:r>
            <a:r>
              <a:rPr lang="en-GB" noProof="0" dirty="0"/>
              <a:t>.</a:t>
            </a:r>
          </a:p>
        </p:txBody>
      </p:sp>
      <p:sp>
        <p:nvSpPr>
          <p:cNvPr id="24" name="Segnaposto testo 20">
            <a:extLst>
              <a:ext uri="{FF2B5EF4-FFF2-40B4-BE49-F238E27FC236}">
                <a16:creationId xmlns:a16="http://schemas.microsoft.com/office/drawing/2014/main" xmlns="" id="{E777B667-14E3-714E-92F7-D445E55D1EF6}"/>
              </a:ext>
            </a:extLst>
          </p:cNvPr>
          <p:cNvSpPr>
            <a:spLocks noGrp="1"/>
          </p:cNvSpPr>
          <p:nvPr>
            <p:ph type="body" sz="quarter" idx="24" hasCustomPrompt="1"/>
          </p:nvPr>
        </p:nvSpPr>
        <p:spPr>
          <a:xfrm>
            <a:off x="6121612" y="3820311"/>
            <a:ext cx="2581686" cy="2298751"/>
          </a:xfrm>
          <a:solidFill>
            <a:srgbClr val="00AAB6"/>
          </a:solidFill>
        </p:spPr>
        <p:txBody>
          <a:bodyPr lIns="324000" tIns="36000" rIns="324000" bIns="36000" anchor="ctr">
            <a:noAutofit/>
          </a:bodyPr>
          <a:lstStyle>
            <a:lvl1pPr marL="0" indent="0" algn="l">
              <a:buNone/>
              <a:defRPr sz="1600" b="0" i="1">
                <a:solidFill>
                  <a:schemeClr val="bg1"/>
                </a:solidFill>
                <a:latin typeface="+mn-lt"/>
              </a:defRPr>
            </a:lvl1pPr>
          </a:lstStyle>
          <a:p>
            <a:r>
              <a:rPr lang="en-GB" noProof="0" dirty="0"/>
              <a:t>Maecenas </a:t>
            </a:r>
            <a:r>
              <a:rPr lang="en-GB" noProof="0" dirty="0" err="1"/>
              <a:t>sed</a:t>
            </a:r>
            <a:r>
              <a:rPr lang="en-GB" noProof="0" dirty="0"/>
              <a:t> </a:t>
            </a:r>
            <a:r>
              <a:rPr lang="en-GB" noProof="0" dirty="0" err="1"/>
              <a:t>diam</a:t>
            </a:r>
            <a:r>
              <a:rPr lang="en-GB" noProof="0" dirty="0"/>
              <a:t> </a:t>
            </a:r>
            <a:r>
              <a:rPr lang="en-GB" noProof="0" dirty="0" err="1"/>
              <a:t>eget</a:t>
            </a:r>
            <a:r>
              <a:rPr lang="en-GB" noProof="0" dirty="0"/>
              <a:t> </a:t>
            </a:r>
            <a:r>
              <a:rPr lang="en-GB" noProof="0" dirty="0" err="1"/>
              <a:t>risus</a:t>
            </a:r>
            <a:r>
              <a:rPr lang="en-GB" noProof="0" dirty="0"/>
              <a:t> </a:t>
            </a:r>
            <a:r>
              <a:rPr lang="en-GB" noProof="0" dirty="0" err="1"/>
              <a:t>varius</a:t>
            </a:r>
            <a:r>
              <a:rPr lang="en-GB" noProof="0" dirty="0"/>
              <a:t> </a:t>
            </a:r>
            <a:r>
              <a:rPr lang="en-GB" noProof="0" dirty="0" err="1"/>
              <a:t>blandit</a:t>
            </a:r>
            <a:r>
              <a:rPr lang="en-GB" noProof="0" dirty="0"/>
              <a:t> sit </a:t>
            </a:r>
            <a:r>
              <a:rPr lang="en-GB" noProof="0" dirty="0" err="1"/>
              <a:t>amet</a:t>
            </a:r>
            <a:r>
              <a:rPr lang="en-GB" noProof="0" dirty="0"/>
              <a:t> non magna. </a:t>
            </a:r>
            <a:r>
              <a:rPr lang="en-GB" noProof="0" dirty="0" err="1"/>
              <a:t>Nullam</a:t>
            </a:r>
            <a:r>
              <a:rPr lang="en-GB" noProof="0" dirty="0"/>
              <a:t> id </a:t>
            </a:r>
            <a:r>
              <a:rPr lang="en-GB" noProof="0" dirty="0" err="1"/>
              <a:t>dolor</a:t>
            </a:r>
            <a:r>
              <a:rPr lang="en-GB" noProof="0" dirty="0"/>
              <a:t> id </a:t>
            </a:r>
            <a:r>
              <a:rPr lang="en-GB" noProof="0" dirty="0" err="1"/>
              <a:t>nibh</a:t>
            </a:r>
            <a:r>
              <a:rPr lang="en-GB" noProof="0" dirty="0"/>
              <a:t> </a:t>
            </a:r>
            <a:r>
              <a:rPr lang="en-GB" noProof="0" dirty="0" err="1"/>
              <a:t>ultricies</a:t>
            </a:r>
            <a:r>
              <a:rPr lang="en-GB" noProof="0" dirty="0"/>
              <a:t> </a:t>
            </a:r>
            <a:r>
              <a:rPr lang="en-GB" noProof="0" dirty="0" err="1"/>
              <a:t>vehicula</a:t>
            </a:r>
            <a:r>
              <a:rPr lang="en-GB" noProof="0" dirty="0"/>
              <a:t> </a:t>
            </a:r>
            <a:r>
              <a:rPr lang="en-GB" noProof="0" dirty="0" err="1"/>
              <a:t>ut</a:t>
            </a:r>
            <a:r>
              <a:rPr lang="en-GB" noProof="0" dirty="0"/>
              <a:t> id </a:t>
            </a:r>
            <a:r>
              <a:rPr lang="en-GB" noProof="0" dirty="0" err="1"/>
              <a:t>elit</a:t>
            </a:r>
            <a:r>
              <a:rPr lang="en-GB" noProof="0" dirty="0"/>
              <a:t>.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a:t>
            </a:r>
          </a:p>
        </p:txBody>
      </p:sp>
      <p:sp>
        <p:nvSpPr>
          <p:cNvPr id="25" name="Segnaposto immagine 13">
            <a:extLst>
              <a:ext uri="{FF2B5EF4-FFF2-40B4-BE49-F238E27FC236}">
                <a16:creationId xmlns:a16="http://schemas.microsoft.com/office/drawing/2014/main" xmlns="" id="{B0A23664-099C-9349-AAFE-B30EB145DD6D}"/>
              </a:ext>
            </a:extLst>
          </p:cNvPr>
          <p:cNvSpPr>
            <a:spLocks noGrp="1"/>
          </p:cNvSpPr>
          <p:nvPr>
            <p:ph type="pic" sz="quarter" idx="19" hasCustomPrompt="1"/>
          </p:nvPr>
        </p:nvSpPr>
        <p:spPr>
          <a:xfrm>
            <a:off x="4106438" y="3842614"/>
            <a:ext cx="727616" cy="1097377"/>
          </a:xfrm>
          <a:solidFill>
            <a:schemeClr val="bg1"/>
          </a:solidFill>
        </p:spPr>
        <p:txBody>
          <a:bodyPr anchor="ctr">
            <a:noAutofit/>
          </a:bodyPr>
          <a:lstStyle>
            <a:lvl1pPr marL="0" indent="0" algn="ctr">
              <a:buNone/>
              <a:defRPr sz="800">
                <a:solidFill>
                  <a:schemeClr val="tx1">
                    <a:lumMod val="85000"/>
                    <a:lumOff val="15000"/>
                  </a:schemeClr>
                </a:solidFill>
                <a:latin typeface="+mn-lt"/>
              </a:defRPr>
            </a:lvl1pPr>
          </a:lstStyle>
          <a:p>
            <a:r>
              <a:rPr lang="en-GB" noProof="0" dirty="0"/>
              <a:t>Click and insert image</a:t>
            </a:r>
          </a:p>
        </p:txBody>
      </p:sp>
      <p:sp>
        <p:nvSpPr>
          <p:cNvPr id="28" name="Segnaposto immagine 13">
            <a:extLst>
              <a:ext uri="{FF2B5EF4-FFF2-40B4-BE49-F238E27FC236}">
                <a16:creationId xmlns:a16="http://schemas.microsoft.com/office/drawing/2014/main" xmlns="" id="{08690AF7-6A0C-7D49-9D96-053928116857}"/>
              </a:ext>
            </a:extLst>
          </p:cNvPr>
          <p:cNvSpPr>
            <a:spLocks noGrp="1"/>
          </p:cNvSpPr>
          <p:nvPr>
            <p:ph type="pic" sz="quarter" idx="25" hasCustomPrompt="1"/>
          </p:nvPr>
        </p:nvSpPr>
        <p:spPr>
          <a:xfrm>
            <a:off x="5114025" y="3842614"/>
            <a:ext cx="727616" cy="1097377"/>
          </a:xfrm>
          <a:solidFill>
            <a:schemeClr val="bg1"/>
          </a:solidFill>
        </p:spPr>
        <p:txBody>
          <a:bodyPr anchor="ctr">
            <a:noAutofit/>
          </a:bodyPr>
          <a:lstStyle>
            <a:lvl1pPr marL="0" indent="0" algn="ctr">
              <a:buNone/>
              <a:defRPr sz="800">
                <a:solidFill>
                  <a:schemeClr val="tx1">
                    <a:lumMod val="85000"/>
                    <a:lumOff val="15000"/>
                  </a:schemeClr>
                </a:solidFill>
                <a:latin typeface="+mn-lt"/>
              </a:defRPr>
            </a:lvl1pPr>
          </a:lstStyle>
          <a:p>
            <a:r>
              <a:rPr lang="en-GB" noProof="0" dirty="0"/>
              <a:t>Click and insert image</a:t>
            </a:r>
          </a:p>
        </p:txBody>
      </p:sp>
      <p:sp>
        <p:nvSpPr>
          <p:cNvPr id="29" name="Segnaposto testo 14">
            <a:extLst>
              <a:ext uri="{FF2B5EF4-FFF2-40B4-BE49-F238E27FC236}">
                <a16:creationId xmlns:a16="http://schemas.microsoft.com/office/drawing/2014/main" xmlns="" id="{8F690C6E-52FD-5B4D-BE57-480962A29D17}"/>
              </a:ext>
            </a:extLst>
          </p:cNvPr>
          <p:cNvSpPr>
            <a:spLocks noGrp="1"/>
          </p:cNvSpPr>
          <p:nvPr>
            <p:ph type="body" sz="quarter" idx="10" hasCustomPrompt="1"/>
          </p:nvPr>
        </p:nvSpPr>
        <p:spPr>
          <a:xfrm>
            <a:off x="4106438" y="4988568"/>
            <a:ext cx="727616" cy="291413"/>
          </a:xfrm>
        </p:spPr>
        <p:txBody>
          <a:bodyPr>
            <a:noAutofit/>
          </a:bodyPr>
          <a:lstStyle>
            <a:lvl1pPr marL="0" indent="0" algn="l">
              <a:buNone/>
              <a:defRPr sz="1200" b="1" i="0">
                <a:solidFill>
                  <a:srgbClr val="00AAB6"/>
                </a:solidFill>
                <a:latin typeface="+mn-lt"/>
              </a:defRPr>
            </a:lvl1pPr>
          </a:lstStyle>
          <a:p>
            <a:r>
              <a:rPr lang="en-GB" noProof="0" dirty="0"/>
              <a:t>Author</a:t>
            </a:r>
          </a:p>
        </p:txBody>
      </p:sp>
      <p:sp>
        <p:nvSpPr>
          <p:cNvPr id="30" name="Segnaposto testo 14">
            <a:extLst>
              <a:ext uri="{FF2B5EF4-FFF2-40B4-BE49-F238E27FC236}">
                <a16:creationId xmlns:a16="http://schemas.microsoft.com/office/drawing/2014/main" xmlns="" id="{1C543303-1FB5-EA4E-B95C-9AA88B290156}"/>
              </a:ext>
            </a:extLst>
          </p:cNvPr>
          <p:cNvSpPr>
            <a:spLocks noGrp="1"/>
          </p:cNvSpPr>
          <p:nvPr>
            <p:ph type="body" sz="quarter" idx="11" hasCustomPrompt="1"/>
          </p:nvPr>
        </p:nvSpPr>
        <p:spPr>
          <a:xfrm>
            <a:off x="4106438" y="5223107"/>
            <a:ext cx="727616" cy="291413"/>
          </a:xfrm>
        </p:spPr>
        <p:txBody>
          <a:bodyPr>
            <a:noAutofit/>
          </a:bodyPr>
          <a:lstStyle>
            <a:lvl1pPr marL="0" indent="0" algn="l">
              <a:buNone/>
              <a:defRPr sz="1000" b="0" i="1">
                <a:solidFill>
                  <a:srgbClr val="385072"/>
                </a:solidFill>
                <a:latin typeface="+mn-lt"/>
              </a:defRPr>
            </a:lvl1pPr>
          </a:lstStyle>
          <a:p>
            <a:r>
              <a:rPr lang="en-GB" noProof="0" dirty="0"/>
              <a:t>Role</a:t>
            </a:r>
          </a:p>
        </p:txBody>
      </p:sp>
      <p:sp>
        <p:nvSpPr>
          <p:cNvPr id="32" name="Segnaposto testo 14">
            <a:extLst>
              <a:ext uri="{FF2B5EF4-FFF2-40B4-BE49-F238E27FC236}">
                <a16:creationId xmlns:a16="http://schemas.microsoft.com/office/drawing/2014/main" xmlns="" id="{6730902B-DB0E-6C48-A647-C34B7D2EC285}"/>
              </a:ext>
            </a:extLst>
          </p:cNvPr>
          <p:cNvSpPr>
            <a:spLocks noGrp="1"/>
          </p:cNvSpPr>
          <p:nvPr>
            <p:ph type="body" sz="quarter" idx="26" hasCustomPrompt="1"/>
          </p:nvPr>
        </p:nvSpPr>
        <p:spPr>
          <a:xfrm>
            <a:off x="5110048" y="4988568"/>
            <a:ext cx="727616" cy="291413"/>
          </a:xfrm>
        </p:spPr>
        <p:txBody>
          <a:bodyPr>
            <a:noAutofit/>
          </a:bodyPr>
          <a:lstStyle>
            <a:lvl1pPr marL="0" indent="0" algn="l">
              <a:buNone/>
              <a:defRPr sz="1200" b="1" i="0">
                <a:solidFill>
                  <a:srgbClr val="00AAB6"/>
                </a:solidFill>
                <a:latin typeface="+mn-lt"/>
              </a:defRPr>
            </a:lvl1pPr>
          </a:lstStyle>
          <a:p>
            <a:r>
              <a:rPr lang="en-GB" noProof="0" dirty="0"/>
              <a:t>Author</a:t>
            </a:r>
          </a:p>
        </p:txBody>
      </p:sp>
      <p:sp>
        <p:nvSpPr>
          <p:cNvPr id="33" name="Segnaposto testo 14">
            <a:extLst>
              <a:ext uri="{FF2B5EF4-FFF2-40B4-BE49-F238E27FC236}">
                <a16:creationId xmlns:a16="http://schemas.microsoft.com/office/drawing/2014/main" xmlns="" id="{E25C39E0-D50D-B545-9941-8EB5DB68B32C}"/>
              </a:ext>
            </a:extLst>
          </p:cNvPr>
          <p:cNvSpPr>
            <a:spLocks noGrp="1"/>
          </p:cNvSpPr>
          <p:nvPr>
            <p:ph type="body" sz="quarter" idx="27" hasCustomPrompt="1"/>
          </p:nvPr>
        </p:nvSpPr>
        <p:spPr>
          <a:xfrm>
            <a:off x="5110048" y="5223107"/>
            <a:ext cx="727616" cy="291413"/>
          </a:xfrm>
        </p:spPr>
        <p:txBody>
          <a:bodyPr>
            <a:noAutofit/>
          </a:bodyPr>
          <a:lstStyle>
            <a:lvl1pPr marL="0" indent="0" algn="l">
              <a:buNone/>
              <a:defRPr sz="1000" b="0" i="1">
                <a:solidFill>
                  <a:srgbClr val="385072"/>
                </a:solidFill>
                <a:latin typeface="+mn-lt"/>
              </a:defRPr>
            </a:lvl1pPr>
          </a:lstStyle>
          <a:p>
            <a:r>
              <a:rPr lang="en-GB" noProof="0" dirty="0"/>
              <a:t>Role</a:t>
            </a:r>
          </a:p>
        </p:txBody>
      </p:sp>
      <p:sp>
        <p:nvSpPr>
          <p:cNvPr id="36" name="Segnaposto numero diapositiva 5">
            <a:extLst>
              <a:ext uri="{FF2B5EF4-FFF2-40B4-BE49-F238E27FC236}">
                <a16:creationId xmlns:a16="http://schemas.microsoft.com/office/drawing/2014/main" xmlns="" id="{3C0BEB12-9E1D-CA4F-B4B4-05B079849B1D}"/>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3711782156"/>
      </p:ext>
    </p:extLst>
  </p:cSld>
  <p:clrMapOvr>
    <a:masterClrMapping/>
  </p:clrMapOvr>
  <p:extLst>
    <p:ext uri="{DCECCB84-F9BA-43D5-87BE-67443E8EF086}">
      <p15:sldGuideLst xmlns:p15="http://schemas.microsoft.com/office/powerpoint/2012/main" xmlns="">
        <p15:guide id="1" pos="438">
          <p15:clr>
            <a:srgbClr val="FBAE40"/>
          </p15:clr>
        </p15:guide>
        <p15:guide id="2" pos="35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loured Rows">
    <p:bg>
      <p:bgPr>
        <a:solidFill>
          <a:srgbClr val="FFFFFF"/>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08CE0B3-C557-0843-A777-73FD922F336E}"/>
              </a:ext>
            </a:extLst>
          </p:cNvPr>
          <p:cNvSpPr/>
          <p:nvPr userDrawn="1"/>
        </p:nvSpPr>
        <p:spPr>
          <a:xfrm>
            <a:off x="4167188" y="0"/>
            <a:ext cx="4960010" cy="6858000"/>
          </a:xfrm>
          <a:prstGeom prst="rect">
            <a:avLst/>
          </a:prstGeom>
          <a:solidFill>
            <a:srgbClr val="F2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mj-lt"/>
            </a:endParaRPr>
          </a:p>
        </p:txBody>
      </p:sp>
      <p:sp>
        <p:nvSpPr>
          <p:cNvPr id="11" name="CasellaDiTesto 10">
            <a:extLst>
              <a:ext uri="{FF2B5EF4-FFF2-40B4-BE49-F238E27FC236}">
                <a16:creationId xmlns:a16="http://schemas.microsoft.com/office/drawing/2014/main" xmlns="" id="{47D17F66-2DA1-9447-BBCD-9E4B003ED211}"/>
              </a:ext>
            </a:extLst>
          </p:cNvPr>
          <p:cNvSpPr txBox="1"/>
          <p:nvPr userDrawn="1"/>
        </p:nvSpPr>
        <p:spPr>
          <a:xfrm>
            <a:off x="8239125" y="6422539"/>
            <a:ext cx="464173" cy="215444"/>
          </a:xfrm>
          <a:prstGeom prst="rect">
            <a:avLst/>
          </a:prstGeom>
          <a:noFill/>
        </p:spPr>
        <p:txBody>
          <a:bodyPr wrap="square" rtlCol="0">
            <a:spAutoFit/>
          </a:bodyPr>
          <a:lstStyle/>
          <a:p>
            <a:pPr algn="r"/>
            <a:r>
              <a:rPr lang="en-GB" sz="800" noProof="0" dirty="0">
                <a:solidFill>
                  <a:schemeClr val="tx1">
                    <a:lumMod val="50000"/>
                    <a:lumOff val="50000"/>
                  </a:schemeClr>
                </a:solidFill>
                <a:latin typeface="+mj-lt"/>
              </a:rPr>
              <a:t>BSP</a:t>
            </a:r>
          </a:p>
        </p:txBody>
      </p:sp>
      <p:cxnSp>
        <p:nvCxnSpPr>
          <p:cNvPr id="12" name="Connettore 1 11">
            <a:extLst>
              <a:ext uri="{FF2B5EF4-FFF2-40B4-BE49-F238E27FC236}">
                <a16:creationId xmlns:a16="http://schemas.microsoft.com/office/drawing/2014/main" xmlns="" id="{66E10D76-A7AC-1B43-AE89-AC32295314A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egnaposto testo 34">
            <a:extLst>
              <a:ext uri="{FF2B5EF4-FFF2-40B4-BE49-F238E27FC236}">
                <a16:creationId xmlns:a16="http://schemas.microsoft.com/office/drawing/2014/main" xmlns="" id="{6C1ABAC6-7BB8-0E4F-A09C-EC939B97A104}"/>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36" name="Segnaposto numero diapositiva 5">
            <a:extLst>
              <a:ext uri="{FF2B5EF4-FFF2-40B4-BE49-F238E27FC236}">
                <a16:creationId xmlns:a16="http://schemas.microsoft.com/office/drawing/2014/main" xmlns="" id="{3C0BEB12-9E1D-CA4F-B4B4-05B079849B1D}"/>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sp>
        <p:nvSpPr>
          <p:cNvPr id="18" name="Segnaposto testo 18">
            <a:extLst>
              <a:ext uri="{FF2B5EF4-FFF2-40B4-BE49-F238E27FC236}">
                <a16:creationId xmlns:a16="http://schemas.microsoft.com/office/drawing/2014/main" xmlns="" id="{E5A2316D-F104-284D-9CE7-8BA795DD503D}"/>
              </a:ext>
            </a:extLst>
          </p:cNvPr>
          <p:cNvSpPr>
            <a:spLocks noGrp="1"/>
          </p:cNvSpPr>
          <p:nvPr>
            <p:ph type="body" sz="quarter" idx="13" hasCustomPrompt="1"/>
          </p:nvPr>
        </p:nvSpPr>
        <p:spPr>
          <a:xfrm>
            <a:off x="461078" y="2448994"/>
            <a:ext cx="3402819" cy="2237245"/>
          </a:xfrm>
        </p:spPr>
        <p:txBody>
          <a:bodyPr anchor="ctr">
            <a:noAutofit/>
          </a:bodyPr>
          <a:lstStyle>
            <a:lvl1pPr marL="0" indent="0" algn="l">
              <a:buNone/>
              <a:defRPr sz="3600" b="1" i="0">
                <a:solidFill>
                  <a:srgbClr val="385072"/>
                </a:solidFill>
                <a:latin typeface="+mn-lt"/>
              </a:defRPr>
            </a:lvl1pPr>
          </a:lstStyle>
          <a:p>
            <a:r>
              <a:rPr lang="en-GB" noProof="0" dirty="0"/>
              <a:t>TITLE OF SLIDE ALSO ON 2 ROWS</a:t>
            </a:r>
          </a:p>
        </p:txBody>
      </p:sp>
      <p:sp>
        <p:nvSpPr>
          <p:cNvPr id="27" name="Segnaposto testo 20">
            <a:extLst>
              <a:ext uri="{FF2B5EF4-FFF2-40B4-BE49-F238E27FC236}">
                <a16:creationId xmlns:a16="http://schemas.microsoft.com/office/drawing/2014/main" xmlns="" id="{BF16A572-5289-224B-8AC5-72ADD6A6F7DE}"/>
              </a:ext>
            </a:extLst>
          </p:cNvPr>
          <p:cNvSpPr>
            <a:spLocks noGrp="1"/>
          </p:cNvSpPr>
          <p:nvPr>
            <p:ph type="body" sz="quarter" idx="24" hasCustomPrompt="1"/>
          </p:nvPr>
        </p:nvSpPr>
        <p:spPr>
          <a:xfrm>
            <a:off x="4596406" y="1662239"/>
            <a:ext cx="4068000" cy="1512000"/>
          </a:xfrm>
          <a:solidFill>
            <a:schemeClr val="accent2">
              <a:lumMod val="50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a:t>Magna </a:t>
            </a:r>
            <a:r>
              <a:rPr lang="en-GB" noProof="0" dirty="0" err="1"/>
              <a:t>Tellus</a:t>
            </a:r>
            <a:r>
              <a:rPr lang="en-GB" noProof="0" dirty="0"/>
              <a:t> Sit </a:t>
            </a:r>
            <a:r>
              <a:rPr lang="en-GB" noProof="0" dirty="0" err="1"/>
              <a:t>Commodo</a:t>
            </a:r>
            <a:endParaRPr lang="en-GB" noProof="0" dirty="0"/>
          </a:p>
          <a:p>
            <a:r>
              <a:rPr lang="en-GB" noProof="0" dirty="0" err="1"/>
              <a:t>Fusce</a:t>
            </a:r>
            <a:r>
              <a:rPr lang="en-GB" noProof="0" dirty="0"/>
              <a:t> </a:t>
            </a:r>
            <a:r>
              <a:rPr lang="en-GB" noProof="0" dirty="0" err="1"/>
              <a:t>Tortor</a:t>
            </a:r>
            <a:r>
              <a:rPr lang="en-GB" noProof="0" dirty="0"/>
              <a:t> </a:t>
            </a:r>
            <a:r>
              <a:rPr lang="en-GB" noProof="0" dirty="0" err="1"/>
              <a:t>Euismod</a:t>
            </a:r>
            <a:endParaRPr lang="en-GB" noProof="0" dirty="0"/>
          </a:p>
          <a:p>
            <a:r>
              <a:rPr lang="en-GB" noProof="0" dirty="0" err="1"/>
              <a:t>Nullam</a:t>
            </a:r>
            <a:r>
              <a:rPr lang="en-GB" noProof="0" dirty="0"/>
              <a:t> </a:t>
            </a:r>
            <a:r>
              <a:rPr lang="en-GB" noProof="0" dirty="0" err="1"/>
              <a:t>Vulputate</a:t>
            </a:r>
            <a:r>
              <a:rPr lang="en-GB" noProof="0" dirty="0"/>
              <a:t> </a:t>
            </a:r>
            <a:r>
              <a:rPr lang="en-GB" noProof="0" dirty="0" err="1"/>
              <a:t>Etiam</a:t>
            </a:r>
            <a:endParaRPr lang="en-GB" noProof="0" dirty="0"/>
          </a:p>
        </p:txBody>
      </p:sp>
      <p:sp>
        <p:nvSpPr>
          <p:cNvPr id="31" name="Segnaposto testo 20">
            <a:extLst>
              <a:ext uri="{FF2B5EF4-FFF2-40B4-BE49-F238E27FC236}">
                <a16:creationId xmlns:a16="http://schemas.microsoft.com/office/drawing/2014/main" xmlns="" id="{C490AC74-1A7F-5D4A-9AC4-B32165BEAAC6}"/>
              </a:ext>
            </a:extLst>
          </p:cNvPr>
          <p:cNvSpPr>
            <a:spLocks noGrp="1"/>
          </p:cNvSpPr>
          <p:nvPr>
            <p:ph type="body" sz="quarter" idx="25" hasCustomPrompt="1"/>
          </p:nvPr>
        </p:nvSpPr>
        <p:spPr>
          <a:xfrm>
            <a:off x="4598989" y="3174239"/>
            <a:ext cx="4068000" cy="1512000"/>
          </a:xfrm>
          <a:solidFill>
            <a:schemeClr val="accent2">
              <a:lumMod val="75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a:t>Magna </a:t>
            </a:r>
            <a:r>
              <a:rPr lang="en-GB" noProof="0" dirty="0" err="1"/>
              <a:t>Tellus</a:t>
            </a:r>
            <a:r>
              <a:rPr lang="en-GB" noProof="0" dirty="0"/>
              <a:t> Sit </a:t>
            </a:r>
            <a:r>
              <a:rPr lang="en-GB" noProof="0" dirty="0" err="1"/>
              <a:t>Commodo</a:t>
            </a:r>
            <a:endParaRPr lang="en-GB" noProof="0" dirty="0"/>
          </a:p>
          <a:p>
            <a:r>
              <a:rPr lang="en-GB" noProof="0" dirty="0" err="1"/>
              <a:t>Fusce</a:t>
            </a:r>
            <a:r>
              <a:rPr lang="en-GB" noProof="0" dirty="0"/>
              <a:t> </a:t>
            </a:r>
            <a:r>
              <a:rPr lang="en-GB" noProof="0" dirty="0" err="1"/>
              <a:t>Tortor</a:t>
            </a:r>
            <a:r>
              <a:rPr lang="en-GB" noProof="0" dirty="0"/>
              <a:t> </a:t>
            </a:r>
            <a:r>
              <a:rPr lang="en-GB" noProof="0" dirty="0" err="1"/>
              <a:t>Euismod</a:t>
            </a:r>
            <a:endParaRPr lang="en-GB" noProof="0" dirty="0"/>
          </a:p>
          <a:p>
            <a:r>
              <a:rPr lang="en-GB" noProof="0" dirty="0" err="1"/>
              <a:t>Nullam</a:t>
            </a:r>
            <a:r>
              <a:rPr lang="en-GB" noProof="0" dirty="0"/>
              <a:t> </a:t>
            </a:r>
            <a:r>
              <a:rPr lang="en-GB" noProof="0" dirty="0" err="1"/>
              <a:t>Vulputate</a:t>
            </a:r>
            <a:r>
              <a:rPr lang="en-GB" noProof="0" dirty="0"/>
              <a:t> </a:t>
            </a:r>
            <a:r>
              <a:rPr lang="en-GB" noProof="0" dirty="0" err="1"/>
              <a:t>Etiam</a:t>
            </a:r>
            <a:endParaRPr lang="en-GB" noProof="0" dirty="0"/>
          </a:p>
        </p:txBody>
      </p:sp>
      <p:sp>
        <p:nvSpPr>
          <p:cNvPr id="34" name="Segnaposto testo 20">
            <a:extLst>
              <a:ext uri="{FF2B5EF4-FFF2-40B4-BE49-F238E27FC236}">
                <a16:creationId xmlns:a16="http://schemas.microsoft.com/office/drawing/2014/main" xmlns="" id="{A4A6FD66-FECC-1B40-8AD2-CE671CCB284D}"/>
              </a:ext>
            </a:extLst>
          </p:cNvPr>
          <p:cNvSpPr>
            <a:spLocks noGrp="1"/>
          </p:cNvSpPr>
          <p:nvPr>
            <p:ph type="body" sz="quarter" idx="26" hasCustomPrompt="1"/>
          </p:nvPr>
        </p:nvSpPr>
        <p:spPr>
          <a:xfrm>
            <a:off x="4598989" y="4686239"/>
            <a:ext cx="4068000" cy="1512000"/>
          </a:xfrm>
          <a:solidFill>
            <a:schemeClr val="accent2">
              <a:lumMod val="60000"/>
              <a:lumOff val="40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rgbClr val="00AAB6"/>
                </a:solidFill>
                <a:latin typeface="+mn-lt"/>
              </a:defRPr>
            </a:lvl1pPr>
          </a:lstStyle>
          <a:p>
            <a:r>
              <a:rPr lang="en-GB" noProof="0" dirty="0"/>
              <a:t>Magna </a:t>
            </a:r>
            <a:r>
              <a:rPr lang="en-GB" noProof="0" dirty="0" err="1"/>
              <a:t>Tellus</a:t>
            </a:r>
            <a:r>
              <a:rPr lang="en-GB" noProof="0" dirty="0"/>
              <a:t> Sit </a:t>
            </a:r>
            <a:r>
              <a:rPr lang="en-GB" noProof="0" dirty="0" err="1"/>
              <a:t>Commodo</a:t>
            </a:r>
            <a:endParaRPr lang="en-GB" noProof="0" dirty="0"/>
          </a:p>
          <a:p>
            <a:r>
              <a:rPr lang="en-GB" noProof="0" dirty="0" err="1"/>
              <a:t>Fusce</a:t>
            </a:r>
            <a:r>
              <a:rPr lang="en-GB" noProof="0" dirty="0"/>
              <a:t> </a:t>
            </a:r>
            <a:r>
              <a:rPr lang="en-GB" noProof="0" dirty="0" err="1"/>
              <a:t>Tortor</a:t>
            </a:r>
            <a:r>
              <a:rPr lang="en-GB" noProof="0" dirty="0"/>
              <a:t> </a:t>
            </a:r>
            <a:r>
              <a:rPr lang="en-GB" noProof="0" dirty="0" err="1"/>
              <a:t>Euismod</a:t>
            </a:r>
            <a:endParaRPr lang="en-GB" noProof="0" dirty="0"/>
          </a:p>
          <a:p>
            <a:r>
              <a:rPr lang="en-GB" noProof="0" dirty="0" err="1"/>
              <a:t>Nullam</a:t>
            </a:r>
            <a:r>
              <a:rPr lang="en-GB" noProof="0" dirty="0"/>
              <a:t> </a:t>
            </a:r>
            <a:r>
              <a:rPr lang="en-GB" noProof="0" dirty="0" err="1"/>
              <a:t>Vulputate</a:t>
            </a:r>
            <a:r>
              <a:rPr lang="en-GB" noProof="0" dirty="0"/>
              <a:t> </a:t>
            </a:r>
            <a:r>
              <a:rPr lang="en-GB" noProof="0" dirty="0" err="1"/>
              <a:t>Etiam</a:t>
            </a:r>
            <a:endParaRPr lang="en-GB" noProof="0" dirty="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360485243"/>
      </p:ext>
    </p:extLst>
  </p:cSld>
  <p:clrMapOvr>
    <a:masterClrMapping/>
  </p:clrMapOvr>
  <p:extLst>
    <p:ext uri="{DCECCB84-F9BA-43D5-87BE-67443E8EF086}">
      <p15:sldGuideLst xmlns:p15="http://schemas.microsoft.com/office/powerpoint/2012/main" xmlns="">
        <p15:guide id="1" pos="438">
          <p15:clr>
            <a:srgbClr val="FBAE40"/>
          </p15:clr>
        </p15:guide>
        <p15:guide id="2" pos="18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nfographic">
    <p:bg>
      <p:bgPr>
        <a:solidFill>
          <a:srgbClr val="FFFFFF"/>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08CE0B3-C557-0843-A777-73FD922F336E}"/>
              </a:ext>
            </a:extLst>
          </p:cNvPr>
          <p:cNvSpPr/>
          <p:nvPr userDrawn="1"/>
        </p:nvSpPr>
        <p:spPr>
          <a:xfrm>
            <a:off x="0" y="19050"/>
            <a:ext cx="5172075" cy="6809547"/>
          </a:xfrm>
          <a:prstGeom prst="rect">
            <a:avLst/>
          </a:prstGeom>
          <a:solidFill>
            <a:srgbClr val="F2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xmlns="" id="{47D17F66-2DA1-9447-BBCD-9E4B003ED211}"/>
              </a:ext>
            </a:extLst>
          </p:cNvPr>
          <p:cNvSpPr txBox="1"/>
          <p:nvPr userDrawn="1"/>
        </p:nvSpPr>
        <p:spPr>
          <a:xfrm>
            <a:off x="8248650" y="6422539"/>
            <a:ext cx="454648" cy="215444"/>
          </a:xfrm>
          <a:prstGeom prst="rect">
            <a:avLst/>
          </a:prstGeom>
          <a:noFill/>
        </p:spPr>
        <p:txBody>
          <a:bodyPr wrap="square" rtlCol="0">
            <a:spAutoFit/>
          </a:bodyPr>
          <a:lstStyle/>
          <a:p>
            <a:pPr algn="r"/>
            <a:r>
              <a:rPr lang="it-IT" sz="800" dirty="0">
                <a:solidFill>
                  <a:schemeClr val="tx1">
                    <a:lumMod val="50000"/>
                    <a:lumOff val="50000"/>
                  </a:schemeClr>
                </a:solidFill>
                <a:latin typeface="+mj-lt"/>
              </a:rPr>
              <a:t>BSP</a:t>
            </a:r>
          </a:p>
        </p:txBody>
      </p:sp>
      <p:cxnSp>
        <p:nvCxnSpPr>
          <p:cNvPr id="12" name="Connettore 1 11">
            <a:extLst>
              <a:ext uri="{FF2B5EF4-FFF2-40B4-BE49-F238E27FC236}">
                <a16:creationId xmlns:a16="http://schemas.microsoft.com/office/drawing/2014/main" xmlns="" id="{66E10D76-A7AC-1B43-AE89-AC32295314A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egnaposto testo 34">
            <a:extLst>
              <a:ext uri="{FF2B5EF4-FFF2-40B4-BE49-F238E27FC236}">
                <a16:creationId xmlns:a16="http://schemas.microsoft.com/office/drawing/2014/main" xmlns="" id="{6C1ABAC6-7BB8-0E4F-A09C-EC939B97A104}"/>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36" name="Segnaposto numero diapositiva 5">
            <a:extLst>
              <a:ext uri="{FF2B5EF4-FFF2-40B4-BE49-F238E27FC236}">
                <a16:creationId xmlns:a16="http://schemas.microsoft.com/office/drawing/2014/main" xmlns="" id="{3C0BEB12-9E1D-CA4F-B4B4-05B079849B1D}"/>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sp>
        <p:nvSpPr>
          <p:cNvPr id="14" name="Segnaposto testo 18">
            <a:extLst>
              <a:ext uri="{FF2B5EF4-FFF2-40B4-BE49-F238E27FC236}">
                <a16:creationId xmlns:a16="http://schemas.microsoft.com/office/drawing/2014/main" xmlns="" id="{E43F0A64-FE87-6B40-9E2F-2A69AC7B713A}"/>
              </a:ext>
            </a:extLst>
          </p:cNvPr>
          <p:cNvSpPr>
            <a:spLocks noGrp="1"/>
          </p:cNvSpPr>
          <p:nvPr>
            <p:ph type="body" sz="quarter" idx="13" hasCustomPrompt="1"/>
          </p:nvPr>
        </p:nvSpPr>
        <p:spPr>
          <a:xfrm>
            <a:off x="461079" y="2434856"/>
            <a:ext cx="4382384" cy="627321"/>
          </a:xfrm>
        </p:spPr>
        <p:txBody>
          <a:bodyPr anchor="b">
            <a:noAutofit/>
          </a:bodyPr>
          <a:lstStyle>
            <a:lvl1pPr marL="0" indent="0" algn="l">
              <a:buNone/>
              <a:defRPr sz="3600" b="1" i="0">
                <a:solidFill>
                  <a:srgbClr val="385072"/>
                </a:solidFill>
                <a:latin typeface="+mn-lt"/>
              </a:defRPr>
            </a:lvl1pPr>
          </a:lstStyle>
          <a:p>
            <a:r>
              <a:rPr lang="en-GB" noProof="0" dirty="0"/>
              <a:t>TITLE OF SECTION</a:t>
            </a:r>
          </a:p>
        </p:txBody>
      </p:sp>
      <p:sp>
        <p:nvSpPr>
          <p:cNvPr id="16" name="Segnaposto testo 18">
            <a:extLst>
              <a:ext uri="{FF2B5EF4-FFF2-40B4-BE49-F238E27FC236}">
                <a16:creationId xmlns:a16="http://schemas.microsoft.com/office/drawing/2014/main" xmlns="" id="{D2077DF3-FBCA-CB47-99EB-2E3FF4E37E6D}"/>
              </a:ext>
            </a:extLst>
          </p:cNvPr>
          <p:cNvSpPr>
            <a:spLocks noGrp="1"/>
          </p:cNvSpPr>
          <p:nvPr>
            <p:ph type="body" sz="quarter" idx="15" hasCustomPrompt="1"/>
          </p:nvPr>
        </p:nvSpPr>
        <p:spPr>
          <a:xfrm>
            <a:off x="461079" y="3226589"/>
            <a:ext cx="4382384" cy="2476981"/>
          </a:xfrm>
        </p:spPr>
        <p:txBody>
          <a:bodyPr anchor="t">
            <a:noAutofit/>
          </a:bodyPr>
          <a:lstStyle>
            <a:lvl1pPr marL="0" indent="0" algn="just">
              <a:lnSpc>
                <a:spcPct val="130000"/>
              </a:lnSpc>
              <a:buNone/>
              <a:defRPr sz="1200" b="0" i="0">
                <a:solidFill>
                  <a:schemeClr val="tx1">
                    <a:lumMod val="85000"/>
                    <a:lumOff val="15000"/>
                  </a:schemeClr>
                </a:solidFill>
                <a:latin typeface="+mn-lt"/>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Morbi</a:t>
            </a:r>
            <a:r>
              <a:rPr lang="en-GB" noProof="0" dirty="0"/>
              <a:t> </a:t>
            </a:r>
            <a:r>
              <a:rPr lang="en-GB" noProof="0" dirty="0" err="1"/>
              <a:t>ut</a:t>
            </a:r>
            <a:r>
              <a:rPr lang="en-GB" noProof="0" dirty="0"/>
              <a:t> </a:t>
            </a:r>
            <a:r>
              <a:rPr lang="en-GB" noProof="0" dirty="0" err="1"/>
              <a:t>fermentum</a:t>
            </a:r>
            <a:r>
              <a:rPr lang="en-GB" noProof="0" dirty="0"/>
              <a:t> </a:t>
            </a:r>
            <a:r>
              <a:rPr lang="en-GB" noProof="0" dirty="0" err="1"/>
              <a:t>tortor</a:t>
            </a:r>
            <a:r>
              <a:rPr lang="en-GB" noProof="0" dirty="0"/>
              <a:t>, </a:t>
            </a:r>
            <a:r>
              <a:rPr lang="en-GB" noProof="0" dirty="0" err="1"/>
              <a:t>eu</a:t>
            </a:r>
            <a:r>
              <a:rPr lang="en-GB" noProof="0" dirty="0"/>
              <a:t> </a:t>
            </a:r>
            <a:r>
              <a:rPr lang="en-GB" noProof="0" dirty="0" err="1"/>
              <a:t>sagittis</a:t>
            </a:r>
            <a:r>
              <a:rPr lang="en-GB" noProof="0" dirty="0"/>
              <a:t> </a:t>
            </a:r>
            <a:r>
              <a:rPr lang="en-GB" noProof="0" dirty="0" err="1"/>
              <a:t>leo</a:t>
            </a:r>
            <a:r>
              <a:rPr lang="en-GB" noProof="0" dirty="0"/>
              <a:t>. </a:t>
            </a:r>
            <a:r>
              <a:rPr lang="en-GB" noProof="0" dirty="0" err="1"/>
              <a:t>Mauris</a:t>
            </a:r>
            <a:r>
              <a:rPr lang="en-GB" noProof="0" dirty="0"/>
              <a:t> </a:t>
            </a:r>
            <a:r>
              <a:rPr lang="en-GB" noProof="0" dirty="0" err="1"/>
              <a:t>fermentum</a:t>
            </a:r>
            <a:r>
              <a:rPr lang="en-GB" noProof="0" dirty="0"/>
              <a:t>, ligula sit </a:t>
            </a:r>
            <a:r>
              <a:rPr lang="en-GB" noProof="0" dirty="0" err="1"/>
              <a:t>amet</a:t>
            </a:r>
            <a:r>
              <a:rPr lang="en-GB" noProof="0" dirty="0"/>
              <a:t> </a:t>
            </a:r>
            <a:r>
              <a:rPr lang="en-GB" noProof="0" dirty="0" err="1"/>
              <a:t>condimentum</a:t>
            </a:r>
            <a:r>
              <a:rPr lang="en-GB" noProof="0" dirty="0"/>
              <a:t> </a:t>
            </a:r>
            <a:r>
              <a:rPr lang="en-GB" noProof="0" dirty="0" err="1"/>
              <a:t>euismod</a:t>
            </a:r>
            <a:r>
              <a:rPr lang="en-GB" noProof="0" dirty="0"/>
              <a:t>, </a:t>
            </a:r>
            <a:r>
              <a:rPr lang="en-GB" noProof="0" dirty="0" err="1"/>
              <a:t>sapien</a:t>
            </a:r>
            <a:r>
              <a:rPr lang="en-GB" noProof="0" dirty="0"/>
              <a:t> dui semper </a:t>
            </a:r>
            <a:r>
              <a:rPr lang="en-GB" noProof="0" dirty="0" err="1"/>
              <a:t>eros</a:t>
            </a:r>
            <a:r>
              <a:rPr lang="en-GB" noProof="0" dirty="0"/>
              <a:t>, non </a:t>
            </a:r>
            <a:r>
              <a:rPr lang="en-GB" noProof="0" dirty="0" err="1"/>
              <a:t>bibendum</a:t>
            </a:r>
            <a:r>
              <a:rPr lang="en-GB" noProof="0" dirty="0"/>
              <a:t> </a:t>
            </a:r>
            <a:r>
              <a:rPr lang="en-GB" noProof="0" dirty="0" err="1"/>
              <a:t>felis</a:t>
            </a:r>
            <a:r>
              <a:rPr lang="en-GB" noProof="0" dirty="0"/>
              <a:t> </a:t>
            </a:r>
            <a:r>
              <a:rPr lang="en-GB" noProof="0" dirty="0" err="1"/>
              <a:t>purus</a:t>
            </a:r>
            <a:r>
              <a:rPr lang="en-GB" noProof="0" dirty="0"/>
              <a:t> </a:t>
            </a:r>
            <a:r>
              <a:rPr lang="en-GB" noProof="0" dirty="0" err="1"/>
              <a:t>eu</a:t>
            </a:r>
            <a:r>
              <a:rPr lang="en-GB" noProof="0" dirty="0"/>
              <a:t> </a:t>
            </a:r>
            <a:r>
              <a:rPr lang="en-GB" noProof="0" dirty="0" err="1"/>
              <a:t>leo</a:t>
            </a:r>
            <a:r>
              <a:rPr lang="en-GB" noProof="0" dirty="0"/>
              <a:t>. </a:t>
            </a:r>
            <a:r>
              <a:rPr lang="en-GB" noProof="0" dirty="0" err="1"/>
              <a:t>Aenean</a:t>
            </a:r>
            <a:r>
              <a:rPr lang="en-GB" noProof="0" dirty="0"/>
              <a:t> </a:t>
            </a:r>
            <a:r>
              <a:rPr lang="en-GB" noProof="0" dirty="0" err="1"/>
              <a:t>imperdiet</a:t>
            </a:r>
            <a:r>
              <a:rPr lang="en-GB" noProof="0" dirty="0"/>
              <a:t> nisi </a:t>
            </a:r>
            <a:r>
              <a:rPr lang="en-GB" noProof="0" dirty="0" err="1"/>
              <a:t>posuere</a:t>
            </a:r>
            <a:r>
              <a:rPr lang="en-GB" noProof="0" dirty="0"/>
              <a:t> </a:t>
            </a:r>
            <a:r>
              <a:rPr lang="en-GB" noProof="0" dirty="0" err="1"/>
              <a:t>sapien</a:t>
            </a:r>
            <a:r>
              <a:rPr lang="en-GB" noProof="0" dirty="0"/>
              <a:t> </a:t>
            </a:r>
            <a:r>
              <a:rPr lang="en-GB" noProof="0" dirty="0" err="1"/>
              <a:t>vehicula</a:t>
            </a:r>
            <a:r>
              <a:rPr lang="en-GB" noProof="0" dirty="0"/>
              <a:t> cursus. </a:t>
            </a:r>
            <a:r>
              <a:rPr lang="en-GB" noProof="0" dirty="0" err="1"/>
              <a:t>Vivamus</a:t>
            </a:r>
            <a:r>
              <a:rPr lang="en-GB" noProof="0" dirty="0"/>
              <a:t> </a:t>
            </a:r>
            <a:r>
              <a:rPr lang="en-GB" noProof="0" dirty="0" err="1"/>
              <a:t>orci</a:t>
            </a:r>
            <a:r>
              <a:rPr lang="en-GB" noProof="0" dirty="0"/>
              <a:t> </a:t>
            </a:r>
            <a:r>
              <a:rPr lang="en-GB" noProof="0" dirty="0" err="1"/>
              <a:t>neque</a:t>
            </a:r>
            <a:r>
              <a:rPr lang="en-GB" noProof="0" dirty="0"/>
              <a:t>, </a:t>
            </a:r>
            <a:r>
              <a:rPr lang="en-GB" noProof="0" dirty="0" err="1"/>
              <a:t>tincidunt</a:t>
            </a:r>
            <a:r>
              <a:rPr lang="en-GB" noProof="0" dirty="0"/>
              <a:t> </a:t>
            </a:r>
            <a:r>
              <a:rPr lang="en-GB" noProof="0" dirty="0" err="1"/>
              <a:t>facilisis</a:t>
            </a:r>
            <a:r>
              <a:rPr lang="en-GB" noProof="0" dirty="0"/>
              <a:t> </a:t>
            </a:r>
            <a:r>
              <a:rPr lang="en-GB" noProof="0" dirty="0" err="1"/>
              <a:t>tincidunt</a:t>
            </a:r>
            <a:r>
              <a:rPr lang="en-GB" noProof="0" dirty="0"/>
              <a:t> </a:t>
            </a:r>
            <a:r>
              <a:rPr lang="en-GB" noProof="0" dirty="0" err="1"/>
              <a:t>tincidunt</a:t>
            </a:r>
            <a:r>
              <a:rPr lang="en-GB" noProof="0" dirty="0"/>
              <a:t>, </a:t>
            </a:r>
            <a:r>
              <a:rPr lang="en-GB" noProof="0" dirty="0" err="1"/>
              <a:t>eleifend</a:t>
            </a:r>
            <a:r>
              <a:rPr lang="en-GB" noProof="0" dirty="0"/>
              <a:t> in lorem. </a:t>
            </a:r>
            <a:r>
              <a:rPr lang="en-GB" noProof="0" dirty="0" err="1"/>
              <a:t>Etiam</a:t>
            </a:r>
            <a:r>
              <a:rPr lang="en-GB" noProof="0" dirty="0"/>
              <a:t> </a:t>
            </a:r>
            <a:r>
              <a:rPr lang="en-GB" noProof="0" dirty="0" err="1"/>
              <a:t>aliquet</a:t>
            </a:r>
            <a:r>
              <a:rPr lang="en-GB" noProof="0" dirty="0"/>
              <a:t> et </a:t>
            </a:r>
            <a:r>
              <a:rPr lang="en-GB" noProof="0" dirty="0" err="1"/>
              <a:t>massa</a:t>
            </a:r>
            <a:r>
              <a:rPr lang="en-GB" noProof="0" dirty="0"/>
              <a:t> at </a:t>
            </a:r>
            <a:r>
              <a:rPr lang="en-GB" noProof="0" dirty="0" err="1"/>
              <a:t>ultricies</a:t>
            </a:r>
            <a:r>
              <a:rPr lang="en-GB" noProof="0" dirty="0"/>
              <a:t>. Integer </a:t>
            </a:r>
            <a:r>
              <a:rPr lang="en-GB" noProof="0" dirty="0" err="1"/>
              <a:t>quis</a:t>
            </a:r>
            <a:r>
              <a:rPr lang="en-GB" noProof="0" dirty="0"/>
              <a:t> dui </a:t>
            </a:r>
            <a:r>
              <a:rPr lang="en-GB" noProof="0" dirty="0" err="1"/>
              <a:t>ut</a:t>
            </a:r>
            <a:r>
              <a:rPr lang="en-GB" noProof="0" dirty="0"/>
              <a:t> </a:t>
            </a:r>
            <a:r>
              <a:rPr lang="en-GB" noProof="0" dirty="0" err="1"/>
              <a:t>velit</a:t>
            </a:r>
            <a:r>
              <a:rPr lang="en-GB" noProof="0" dirty="0"/>
              <a:t> </a:t>
            </a:r>
            <a:r>
              <a:rPr lang="en-GB" noProof="0" dirty="0" err="1"/>
              <a:t>suscipit</a:t>
            </a:r>
            <a:r>
              <a:rPr lang="en-GB" noProof="0" dirty="0"/>
              <a:t> </a:t>
            </a:r>
            <a:r>
              <a:rPr lang="en-GB" noProof="0" dirty="0" err="1"/>
              <a:t>posuere</a:t>
            </a:r>
            <a:r>
              <a:rPr lang="en-GB" noProof="0" dirty="0"/>
              <a:t> id vitae ante. Nunc </a:t>
            </a:r>
            <a:r>
              <a:rPr lang="en-GB" noProof="0" dirty="0" err="1"/>
              <a:t>volutpat</a:t>
            </a:r>
            <a:r>
              <a:rPr lang="en-GB" noProof="0" dirty="0"/>
              <a:t> </a:t>
            </a:r>
            <a:r>
              <a:rPr lang="en-GB" noProof="0" dirty="0" err="1"/>
              <a:t>sapien</a:t>
            </a:r>
            <a:r>
              <a:rPr lang="en-GB" noProof="0" dirty="0"/>
              <a:t> sit </a:t>
            </a:r>
            <a:r>
              <a:rPr lang="en-GB" noProof="0" dirty="0" err="1"/>
              <a:t>amet</a:t>
            </a:r>
            <a:r>
              <a:rPr lang="en-GB" noProof="0" dirty="0"/>
              <a:t> </a:t>
            </a:r>
            <a:r>
              <a:rPr lang="en-GB" noProof="0" dirty="0" err="1"/>
              <a:t>malesuada</a:t>
            </a:r>
            <a:r>
              <a:rPr lang="en-GB" noProof="0" dirty="0"/>
              <a:t> </a:t>
            </a:r>
            <a:r>
              <a:rPr lang="en-GB" noProof="0" dirty="0" err="1"/>
              <a:t>sagittis</a:t>
            </a:r>
            <a:r>
              <a:rPr lang="en-GB" noProof="0" dirty="0"/>
              <a:t>. In ac </a:t>
            </a:r>
            <a:r>
              <a:rPr lang="en-GB" noProof="0" dirty="0" err="1"/>
              <a:t>nibh</a:t>
            </a:r>
            <a:r>
              <a:rPr lang="en-GB" noProof="0" dirty="0"/>
              <a:t> ligula. Maecenas </a:t>
            </a:r>
            <a:r>
              <a:rPr lang="en-GB" noProof="0" dirty="0" err="1"/>
              <a:t>efficitur</a:t>
            </a:r>
            <a:r>
              <a:rPr lang="en-GB" noProof="0" dirty="0"/>
              <a:t>, quam et </a:t>
            </a:r>
            <a:r>
              <a:rPr lang="en-GB" noProof="0" dirty="0" err="1"/>
              <a:t>luctus</a:t>
            </a:r>
            <a:r>
              <a:rPr lang="en-GB" noProof="0" dirty="0"/>
              <a:t> </a:t>
            </a:r>
            <a:r>
              <a:rPr lang="en-GB" noProof="0" dirty="0" err="1"/>
              <a:t>feugiat</a:t>
            </a:r>
            <a:r>
              <a:rPr lang="en-GB" noProof="0" dirty="0"/>
              <a:t>, </a:t>
            </a:r>
            <a:r>
              <a:rPr lang="en-GB" noProof="0" dirty="0" err="1"/>
              <a:t>purus</a:t>
            </a:r>
            <a:r>
              <a:rPr lang="en-GB" noProof="0" dirty="0"/>
              <a:t> </a:t>
            </a:r>
            <a:r>
              <a:rPr lang="en-GB" noProof="0" dirty="0" err="1"/>
              <a:t>odio</a:t>
            </a:r>
            <a:r>
              <a:rPr lang="en-GB" noProof="0" dirty="0"/>
              <a:t> </a:t>
            </a:r>
            <a:r>
              <a:rPr lang="en-GB" noProof="0" dirty="0" err="1"/>
              <a:t>elementum</a:t>
            </a:r>
            <a:r>
              <a:rPr lang="en-GB" noProof="0" dirty="0"/>
              <a:t> </a:t>
            </a:r>
            <a:r>
              <a:rPr lang="en-GB" noProof="0" dirty="0" err="1"/>
              <a:t>elit</a:t>
            </a:r>
            <a:r>
              <a:rPr lang="en-GB" noProof="0" dirty="0"/>
              <a:t>, </a:t>
            </a:r>
            <a:r>
              <a:rPr lang="en-GB" noProof="0" dirty="0" err="1"/>
              <a:t>ut</a:t>
            </a:r>
            <a:r>
              <a:rPr lang="en-GB" noProof="0" dirty="0"/>
              <a:t> </a:t>
            </a:r>
            <a:r>
              <a:rPr lang="en-GB" noProof="0" dirty="0" err="1"/>
              <a:t>fringilla</a:t>
            </a:r>
            <a:r>
              <a:rPr lang="en-GB" noProof="0" dirty="0"/>
              <a:t> </a:t>
            </a:r>
            <a:r>
              <a:rPr lang="en-GB" noProof="0" dirty="0" err="1"/>
              <a:t>dolor</a:t>
            </a:r>
            <a:r>
              <a:rPr lang="en-GB" noProof="0" dirty="0"/>
              <a:t> </a:t>
            </a:r>
            <a:r>
              <a:rPr lang="en-GB" noProof="0" dirty="0" err="1"/>
              <a:t>turpis</a:t>
            </a:r>
            <a:r>
              <a:rPr lang="en-GB" noProof="0" dirty="0"/>
              <a:t> </a:t>
            </a:r>
            <a:r>
              <a:rPr lang="en-GB" noProof="0" dirty="0" err="1"/>
              <a:t>posuere</a:t>
            </a:r>
            <a:r>
              <a:rPr lang="en-GB" noProof="0" dirty="0"/>
              <a:t> ante.</a:t>
            </a:r>
          </a:p>
        </p:txBody>
      </p:sp>
      <p:sp>
        <p:nvSpPr>
          <p:cNvPr id="3" name="Segnaposto grafico 2">
            <a:extLst>
              <a:ext uri="{FF2B5EF4-FFF2-40B4-BE49-F238E27FC236}">
                <a16:creationId xmlns:a16="http://schemas.microsoft.com/office/drawing/2014/main" xmlns="" id="{5FA996DB-02A0-5C49-9464-01ED7FD9DD89}"/>
              </a:ext>
            </a:extLst>
          </p:cNvPr>
          <p:cNvSpPr>
            <a:spLocks noGrp="1"/>
          </p:cNvSpPr>
          <p:nvPr>
            <p:ph type="chart" sz="quarter" idx="17" hasCustomPrompt="1"/>
          </p:nvPr>
        </p:nvSpPr>
        <p:spPr>
          <a:xfrm>
            <a:off x="5469731" y="1813767"/>
            <a:ext cx="3233738" cy="3844083"/>
          </a:xfrm>
        </p:spPr>
        <p:txBody>
          <a:bodyPr>
            <a:normAutofit/>
          </a:bodyPr>
          <a:lstStyle>
            <a:lvl1pPr marL="0" indent="0" algn="ctr">
              <a:buNone/>
              <a:defRPr sz="800">
                <a:latin typeface="+mn-lt"/>
              </a:defRPr>
            </a:lvl1pPr>
          </a:lstStyle>
          <a:p>
            <a:r>
              <a:rPr lang="it-IT" dirty="0"/>
              <a:t>Click and insert an </a:t>
            </a:r>
            <a:r>
              <a:rPr lang="it-IT" dirty="0" err="1"/>
              <a:t>infographic</a:t>
            </a:r>
            <a:endParaRPr lang="it-IT" dirty="0"/>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2532558856"/>
      </p:ext>
    </p:extLst>
  </p:cSld>
  <p:clrMapOvr>
    <a:masterClrMapping/>
  </p:clrMapOvr>
  <p:extLst>
    <p:ext uri="{DCECCB84-F9BA-43D5-87BE-67443E8EF086}">
      <p15:sldGuideLst xmlns:p15="http://schemas.microsoft.com/office/powerpoint/2012/main" xmlns="">
        <p15:guide id="1" pos="438">
          <p15:clr>
            <a:srgbClr val="FBAE40"/>
          </p15:clr>
        </p15:guide>
        <p15:guide id="2" pos="18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Table">
    <p:bg>
      <p:bgPr>
        <a:solidFill>
          <a:srgbClr val="FFFFFF"/>
        </a:solidFill>
        <a:effectLst/>
      </p:bgPr>
    </p:bg>
    <p:spTree>
      <p:nvGrpSpPr>
        <p:cNvPr id="1" name=""/>
        <p:cNvGrpSpPr/>
        <p:nvPr/>
      </p:nvGrpSpPr>
      <p:grpSpPr>
        <a:xfrm>
          <a:off x="0" y="0"/>
          <a:ext cx="0" cy="0"/>
          <a:chOff x="0" y="0"/>
          <a:chExt cx="0" cy="0"/>
        </a:xfrm>
      </p:grpSpPr>
      <p:cxnSp>
        <p:nvCxnSpPr>
          <p:cNvPr id="12" name="Connettore 1 11">
            <a:extLst>
              <a:ext uri="{FF2B5EF4-FFF2-40B4-BE49-F238E27FC236}">
                <a16:creationId xmlns:a16="http://schemas.microsoft.com/office/drawing/2014/main" xmlns="" id="{7AAFA78F-6CCE-C145-B3BF-2EA4CEC0521C}"/>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xmlns="" id="{B0E4C236-BA4A-394E-83F8-ED06833C35F0}"/>
              </a:ext>
            </a:extLst>
          </p:cNvPr>
          <p:cNvSpPr txBox="1"/>
          <p:nvPr userDrawn="1"/>
        </p:nvSpPr>
        <p:spPr>
          <a:xfrm>
            <a:off x="8315325" y="6422539"/>
            <a:ext cx="387973" cy="215444"/>
          </a:xfrm>
          <a:prstGeom prst="rect">
            <a:avLst/>
          </a:prstGeom>
          <a:noFill/>
        </p:spPr>
        <p:txBody>
          <a:bodyPr wrap="square" rtlCol="0">
            <a:spAutoFit/>
          </a:bodyPr>
          <a:lstStyle/>
          <a:p>
            <a:pPr algn="r"/>
            <a:r>
              <a:rPr lang="it-IT" sz="800" dirty="0">
                <a:solidFill>
                  <a:schemeClr val="tx1">
                    <a:lumMod val="50000"/>
                    <a:lumOff val="50000"/>
                  </a:schemeClr>
                </a:solidFill>
                <a:latin typeface="+mj-lt"/>
              </a:rPr>
              <a:t>BSP</a:t>
            </a:r>
          </a:p>
        </p:txBody>
      </p:sp>
      <p:cxnSp>
        <p:nvCxnSpPr>
          <p:cNvPr id="14" name="Connettore 1 13">
            <a:extLst>
              <a:ext uri="{FF2B5EF4-FFF2-40B4-BE49-F238E27FC236}">
                <a16:creationId xmlns:a16="http://schemas.microsoft.com/office/drawing/2014/main" xmlns="" id="{45E7B52B-C940-8A4C-A3A7-3AF28DD59E3F}"/>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egnaposto testo 34">
            <a:extLst>
              <a:ext uri="{FF2B5EF4-FFF2-40B4-BE49-F238E27FC236}">
                <a16:creationId xmlns:a16="http://schemas.microsoft.com/office/drawing/2014/main" xmlns="" id="{FC6E4EA2-5702-D548-9946-78CB2F294D9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17" name="Segnaposto testo 18">
            <a:extLst>
              <a:ext uri="{FF2B5EF4-FFF2-40B4-BE49-F238E27FC236}">
                <a16:creationId xmlns:a16="http://schemas.microsoft.com/office/drawing/2014/main" xmlns="" id="{EE9D3C33-4EF4-7944-94D0-554AEBCA57BA}"/>
              </a:ext>
            </a:extLst>
          </p:cNvPr>
          <p:cNvSpPr>
            <a:spLocks noGrp="1"/>
          </p:cNvSpPr>
          <p:nvPr>
            <p:ph type="body" sz="quarter" idx="13" hasCustomPrompt="1"/>
          </p:nvPr>
        </p:nvSpPr>
        <p:spPr>
          <a:xfrm>
            <a:off x="461078" y="924393"/>
            <a:ext cx="4760459" cy="627321"/>
          </a:xfrm>
        </p:spPr>
        <p:txBody>
          <a:bodyPr anchor="b">
            <a:noAutofit/>
          </a:bodyPr>
          <a:lstStyle>
            <a:lvl1pPr marL="0" indent="0" algn="l">
              <a:buNone/>
              <a:defRPr sz="3600" b="1" i="0">
                <a:solidFill>
                  <a:srgbClr val="385072"/>
                </a:solidFill>
                <a:latin typeface="+mn-lt"/>
              </a:defRPr>
            </a:lvl1pPr>
          </a:lstStyle>
          <a:p>
            <a:r>
              <a:rPr lang="en-GB" noProof="0" dirty="0"/>
              <a:t>TITLE OF SECTION</a:t>
            </a:r>
          </a:p>
        </p:txBody>
      </p:sp>
      <p:sp>
        <p:nvSpPr>
          <p:cNvPr id="18" name="Segnaposto testo 18">
            <a:extLst>
              <a:ext uri="{FF2B5EF4-FFF2-40B4-BE49-F238E27FC236}">
                <a16:creationId xmlns:a16="http://schemas.microsoft.com/office/drawing/2014/main" xmlns="" id="{840C31CE-61B3-FC45-BA3C-7321CEED6DAA}"/>
              </a:ext>
            </a:extLst>
          </p:cNvPr>
          <p:cNvSpPr>
            <a:spLocks noGrp="1"/>
          </p:cNvSpPr>
          <p:nvPr>
            <p:ph type="body" sz="quarter" idx="15" hasCustomPrompt="1"/>
          </p:nvPr>
        </p:nvSpPr>
        <p:spPr>
          <a:xfrm>
            <a:off x="461079" y="1822346"/>
            <a:ext cx="4506790" cy="1606654"/>
          </a:xfrm>
        </p:spPr>
        <p:txBody>
          <a:bodyPr anchor="t">
            <a:noAutofit/>
          </a:bodyPr>
          <a:lstStyle>
            <a:lvl1pPr marL="0" indent="0" algn="l">
              <a:lnSpc>
                <a:spcPct val="130000"/>
              </a:lnSpc>
              <a:buNone/>
              <a:defRPr sz="1200" b="0" i="0">
                <a:solidFill>
                  <a:schemeClr val="tx1">
                    <a:lumMod val="85000"/>
                    <a:lumOff val="15000"/>
                  </a:schemeClr>
                </a:solidFill>
                <a:latin typeface="+mn-lt"/>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Morbi</a:t>
            </a:r>
            <a:r>
              <a:rPr lang="en-GB" noProof="0" dirty="0"/>
              <a:t> </a:t>
            </a:r>
            <a:r>
              <a:rPr lang="en-GB" noProof="0" dirty="0" err="1"/>
              <a:t>ut</a:t>
            </a:r>
            <a:r>
              <a:rPr lang="en-GB" noProof="0" dirty="0"/>
              <a:t> </a:t>
            </a:r>
            <a:r>
              <a:rPr lang="en-GB" noProof="0" dirty="0" err="1"/>
              <a:t>fermentum</a:t>
            </a:r>
            <a:r>
              <a:rPr lang="en-GB" noProof="0" dirty="0"/>
              <a:t> </a:t>
            </a:r>
            <a:r>
              <a:rPr lang="en-GB" noProof="0" dirty="0" err="1"/>
              <a:t>tortor</a:t>
            </a:r>
            <a:r>
              <a:rPr lang="en-GB" noProof="0" dirty="0"/>
              <a:t>, </a:t>
            </a:r>
            <a:r>
              <a:rPr lang="en-GB" noProof="0" dirty="0" err="1"/>
              <a:t>eu</a:t>
            </a:r>
            <a:r>
              <a:rPr lang="en-GB" noProof="0" dirty="0"/>
              <a:t> </a:t>
            </a:r>
            <a:r>
              <a:rPr lang="en-GB" noProof="0" dirty="0" err="1"/>
              <a:t>sagittis</a:t>
            </a:r>
            <a:r>
              <a:rPr lang="en-GB" noProof="0" dirty="0"/>
              <a:t> </a:t>
            </a:r>
            <a:r>
              <a:rPr lang="en-GB" noProof="0" dirty="0" err="1"/>
              <a:t>leo</a:t>
            </a:r>
            <a:r>
              <a:rPr lang="en-GB" noProof="0" dirty="0"/>
              <a:t>. </a:t>
            </a:r>
            <a:r>
              <a:rPr lang="en-GB" noProof="0" dirty="0" err="1"/>
              <a:t>Mauris</a:t>
            </a:r>
            <a:r>
              <a:rPr lang="en-GB" noProof="0" dirty="0"/>
              <a:t> </a:t>
            </a:r>
            <a:r>
              <a:rPr lang="en-GB" noProof="0" dirty="0" err="1"/>
              <a:t>fermentum</a:t>
            </a:r>
            <a:r>
              <a:rPr lang="en-GB" noProof="0" dirty="0"/>
              <a:t>, ligula sit </a:t>
            </a:r>
            <a:r>
              <a:rPr lang="en-GB" noProof="0" dirty="0" err="1"/>
              <a:t>amet</a:t>
            </a:r>
            <a:r>
              <a:rPr lang="en-GB" noProof="0" dirty="0"/>
              <a:t> </a:t>
            </a:r>
            <a:r>
              <a:rPr lang="en-GB" noProof="0" dirty="0" err="1"/>
              <a:t>condimentum</a:t>
            </a:r>
            <a:r>
              <a:rPr lang="en-GB" noProof="0" dirty="0"/>
              <a:t> </a:t>
            </a:r>
            <a:r>
              <a:rPr lang="en-GB" noProof="0" dirty="0" err="1"/>
              <a:t>euismod</a:t>
            </a:r>
            <a:r>
              <a:rPr lang="en-GB" noProof="0" dirty="0"/>
              <a:t>, </a:t>
            </a:r>
            <a:r>
              <a:rPr lang="en-GB" noProof="0" dirty="0" err="1"/>
              <a:t>sapien</a:t>
            </a:r>
            <a:r>
              <a:rPr lang="en-GB" noProof="0" dirty="0"/>
              <a:t> dui semper </a:t>
            </a:r>
            <a:r>
              <a:rPr lang="en-GB" noProof="0" dirty="0" err="1"/>
              <a:t>eros</a:t>
            </a:r>
            <a:r>
              <a:rPr lang="en-GB" noProof="0" dirty="0"/>
              <a:t>, non </a:t>
            </a:r>
            <a:r>
              <a:rPr lang="en-GB" noProof="0" dirty="0" err="1"/>
              <a:t>bibendum</a:t>
            </a:r>
            <a:r>
              <a:rPr lang="en-GB" noProof="0" dirty="0"/>
              <a:t> </a:t>
            </a:r>
            <a:r>
              <a:rPr lang="en-GB" noProof="0" dirty="0" err="1"/>
              <a:t>felis</a:t>
            </a:r>
            <a:r>
              <a:rPr lang="en-GB" noProof="0" dirty="0"/>
              <a:t> </a:t>
            </a:r>
            <a:r>
              <a:rPr lang="en-GB" noProof="0" dirty="0" err="1"/>
              <a:t>purus</a:t>
            </a:r>
            <a:r>
              <a:rPr lang="en-GB" noProof="0" dirty="0"/>
              <a:t> </a:t>
            </a:r>
            <a:r>
              <a:rPr lang="en-GB" noProof="0" dirty="0" err="1"/>
              <a:t>eu</a:t>
            </a:r>
            <a:r>
              <a:rPr lang="en-GB" noProof="0" dirty="0"/>
              <a:t> </a:t>
            </a:r>
            <a:r>
              <a:rPr lang="en-GB" noProof="0" dirty="0" err="1"/>
              <a:t>leo</a:t>
            </a:r>
            <a:r>
              <a:rPr lang="en-GB" noProof="0" dirty="0"/>
              <a:t>. </a:t>
            </a:r>
            <a:r>
              <a:rPr lang="en-GB" noProof="0" dirty="0" err="1"/>
              <a:t>Aenean</a:t>
            </a:r>
            <a:r>
              <a:rPr lang="en-GB" noProof="0" dirty="0"/>
              <a:t> </a:t>
            </a:r>
            <a:r>
              <a:rPr lang="en-GB" noProof="0" dirty="0" err="1"/>
              <a:t>imperdiet</a:t>
            </a:r>
            <a:r>
              <a:rPr lang="en-GB" noProof="0" dirty="0"/>
              <a:t> nisi </a:t>
            </a:r>
            <a:r>
              <a:rPr lang="en-GB" noProof="0" dirty="0" err="1"/>
              <a:t>posuere</a:t>
            </a:r>
            <a:r>
              <a:rPr lang="en-GB" noProof="0" dirty="0"/>
              <a:t> </a:t>
            </a:r>
            <a:r>
              <a:rPr lang="en-GB" noProof="0" dirty="0" err="1"/>
              <a:t>sapien</a:t>
            </a:r>
            <a:r>
              <a:rPr lang="en-GB" noProof="0" dirty="0"/>
              <a:t> </a:t>
            </a:r>
            <a:r>
              <a:rPr lang="en-GB" noProof="0" dirty="0" err="1"/>
              <a:t>vehicula</a:t>
            </a:r>
            <a:r>
              <a:rPr lang="en-GB" noProof="0" dirty="0"/>
              <a:t> cursus. </a:t>
            </a:r>
            <a:r>
              <a:rPr lang="en-GB" noProof="0" dirty="0" err="1"/>
              <a:t>Vivamus</a:t>
            </a:r>
            <a:r>
              <a:rPr lang="en-GB" noProof="0" dirty="0"/>
              <a:t> </a:t>
            </a:r>
            <a:r>
              <a:rPr lang="en-GB" noProof="0" dirty="0" err="1"/>
              <a:t>orci</a:t>
            </a:r>
            <a:r>
              <a:rPr lang="en-GB" noProof="0" dirty="0"/>
              <a:t> </a:t>
            </a:r>
            <a:r>
              <a:rPr lang="en-GB" noProof="0" dirty="0" err="1"/>
              <a:t>neque</a:t>
            </a:r>
            <a:r>
              <a:rPr lang="en-GB" noProof="0" dirty="0"/>
              <a:t>, </a:t>
            </a:r>
            <a:r>
              <a:rPr lang="en-GB" noProof="0" dirty="0" err="1"/>
              <a:t>tincidunt</a:t>
            </a:r>
            <a:r>
              <a:rPr lang="en-GB" noProof="0" dirty="0"/>
              <a:t> </a:t>
            </a:r>
            <a:r>
              <a:rPr lang="en-GB" noProof="0" dirty="0" err="1"/>
              <a:t>facilisis</a:t>
            </a:r>
            <a:r>
              <a:rPr lang="en-GB" noProof="0" dirty="0"/>
              <a:t> </a:t>
            </a:r>
            <a:r>
              <a:rPr lang="en-GB" noProof="0" dirty="0" err="1"/>
              <a:t>tincidunt</a:t>
            </a:r>
            <a:r>
              <a:rPr lang="en-GB" noProof="0" dirty="0"/>
              <a:t> </a:t>
            </a:r>
            <a:r>
              <a:rPr lang="en-GB" noProof="0" dirty="0" err="1"/>
              <a:t>tincidunt</a:t>
            </a:r>
            <a:r>
              <a:rPr lang="en-GB" noProof="0" dirty="0"/>
              <a:t>, </a:t>
            </a:r>
            <a:r>
              <a:rPr lang="en-GB" noProof="0" dirty="0" err="1"/>
              <a:t>eleifend</a:t>
            </a:r>
            <a:r>
              <a:rPr lang="en-GB" noProof="0" dirty="0"/>
              <a:t> in lorem</a:t>
            </a:r>
          </a:p>
        </p:txBody>
      </p:sp>
      <p:sp>
        <p:nvSpPr>
          <p:cNvPr id="21" name="Segnaposto tabella 20">
            <a:extLst>
              <a:ext uri="{FF2B5EF4-FFF2-40B4-BE49-F238E27FC236}">
                <a16:creationId xmlns:a16="http://schemas.microsoft.com/office/drawing/2014/main" xmlns="" id="{470D4480-6A79-D14A-B9FF-1A96B500FE97}"/>
              </a:ext>
            </a:extLst>
          </p:cNvPr>
          <p:cNvSpPr>
            <a:spLocks noGrp="1"/>
          </p:cNvSpPr>
          <p:nvPr>
            <p:ph type="tbl" sz="quarter" idx="17" hasCustomPrompt="1"/>
          </p:nvPr>
        </p:nvSpPr>
        <p:spPr>
          <a:xfrm>
            <a:off x="460772" y="3699634"/>
            <a:ext cx="8242697" cy="191681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Click and insert a table</a:t>
            </a:r>
          </a:p>
        </p:txBody>
      </p:sp>
      <p:sp>
        <p:nvSpPr>
          <p:cNvPr id="22" name="Segnaposto numero diapositiva 5">
            <a:extLst>
              <a:ext uri="{FF2B5EF4-FFF2-40B4-BE49-F238E27FC236}">
                <a16:creationId xmlns:a16="http://schemas.microsoft.com/office/drawing/2014/main" xmlns="" id="{47549558-2F3B-8144-86A8-E650A259DC43}"/>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106538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age Green">
    <p:bg>
      <p:bgPr>
        <a:solidFill>
          <a:srgbClr val="00AAB6"/>
        </a:solidFill>
        <a:effectLst/>
      </p:bgPr>
    </p:bg>
    <p:spTree>
      <p:nvGrpSpPr>
        <p:cNvPr id="1" name=""/>
        <p:cNvGrpSpPr/>
        <p:nvPr/>
      </p:nvGrpSpPr>
      <p:grpSpPr>
        <a:xfrm>
          <a:off x="0" y="0"/>
          <a:ext cx="0" cy="0"/>
          <a:chOff x="0" y="0"/>
          <a:chExt cx="0" cy="0"/>
        </a:xfrm>
      </p:grpSpPr>
      <p:sp>
        <p:nvSpPr>
          <p:cNvPr id="6" name="Titolo 10">
            <a:extLst>
              <a:ext uri="{FF2B5EF4-FFF2-40B4-BE49-F238E27FC236}">
                <a16:creationId xmlns:a16="http://schemas.microsoft.com/office/drawing/2014/main" xmlns="" id="{EF171E97-FAC5-E244-8CBF-F3631AC1A40E}"/>
              </a:ext>
            </a:extLst>
          </p:cNvPr>
          <p:cNvSpPr>
            <a:spLocks noGrp="1"/>
          </p:cNvSpPr>
          <p:nvPr>
            <p:ph type="title" hasCustomPrompt="1"/>
          </p:nvPr>
        </p:nvSpPr>
        <p:spPr>
          <a:xfrm>
            <a:off x="542024" y="3108607"/>
            <a:ext cx="7886700" cy="511062"/>
          </a:xfrm>
        </p:spPr>
        <p:txBody>
          <a:bodyPr>
            <a:noAutofit/>
          </a:bodyPr>
          <a:lstStyle>
            <a:lvl1pPr>
              <a:defRPr sz="3600" b="1" i="0">
                <a:solidFill>
                  <a:schemeClr val="bg1"/>
                </a:solidFill>
                <a:latin typeface="+mn-lt"/>
              </a:defRPr>
            </a:lvl1pPr>
          </a:lstStyle>
          <a:p>
            <a:r>
              <a:rPr lang="en-GB" noProof="0" dirty="0"/>
              <a:t>THANKS FOR YOUR ATTENTION</a:t>
            </a:r>
          </a:p>
        </p:txBody>
      </p:sp>
      <p:sp>
        <p:nvSpPr>
          <p:cNvPr id="18" name="Segnaposto testo 14">
            <a:extLst>
              <a:ext uri="{FF2B5EF4-FFF2-40B4-BE49-F238E27FC236}">
                <a16:creationId xmlns:a16="http://schemas.microsoft.com/office/drawing/2014/main" xmlns="" id="{D16A0F8E-E651-A340-BFC9-1472E8383848}"/>
              </a:ext>
            </a:extLst>
          </p:cNvPr>
          <p:cNvSpPr>
            <a:spLocks noGrp="1"/>
          </p:cNvSpPr>
          <p:nvPr>
            <p:ph type="body" sz="quarter" idx="10" hasCustomPrompt="1"/>
          </p:nvPr>
        </p:nvSpPr>
        <p:spPr>
          <a:xfrm>
            <a:off x="546006" y="3794039"/>
            <a:ext cx="4074228" cy="393736"/>
          </a:xfrm>
        </p:spPr>
        <p:txBody>
          <a:bodyPr>
            <a:noAutofit/>
          </a:bodyPr>
          <a:lstStyle>
            <a:lvl1pPr marL="0" indent="0" algn="l">
              <a:buNone/>
              <a:defRPr sz="2000" b="1" i="0">
                <a:solidFill>
                  <a:schemeClr val="bg1"/>
                </a:solidFill>
                <a:latin typeface="+mn-lt"/>
              </a:defRPr>
            </a:lvl1pPr>
          </a:lstStyle>
          <a:p>
            <a:r>
              <a:rPr lang="en-GB" noProof="0" dirty="0"/>
              <a:t>Author</a:t>
            </a:r>
          </a:p>
        </p:txBody>
      </p:sp>
      <p:sp>
        <p:nvSpPr>
          <p:cNvPr id="19" name="Segnaposto testo 14">
            <a:extLst>
              <a:ext uri="{FF2B5EF4-FFF2-40B4-BE49-F238E27FC236}">
                <a16:creationId xmlns:a16="http://schemas.microsoft.com/office/drawing/2014/main" xmlns="" id="{0B80FA78-7450-DD47-83CB-34A53F75EAB6}"/>
              </a:ext>
            </a:extLst>
          </p:cNvPr>
          <p:cNvSpPr>
            <a:spLocks noGrp="1"/>
          </p:cNvSpPr>
          <p:nvPr>
            <p:ph type="body" sz="quarter" idx="11" hasCustomPrompt="1"/>
          </p:nvPr>
        </p:nvSpPr>
        <p:spPr>
          <a:xfrm>
            <a:off x="546006" y="4134274"/>
            <a:ext cx="4074228" cy="259531"/>
          </a:xfrm>
        </p:spPr>
        <p:txBody>
          <a:bodyPr>
            <a:noAutofit/>
          </a:bodyPr>
          <a:lstStyle>
            <a:lvl1pPr marL="0" indent="0" algn="l">
              <a:buNone/>
              <a:defRPr sz="1400" b="0" i="0">
                <a:solidFill>
                  <a:schemeClr val="bg1"/>
                </a:solidFill>
                <a:latin typeface="+mn-lt"/>
              </a:defRPr>
            </a:lvl1pPr>
          </a:lstStyle>
          <a:p>
            <a:r>
              <a:rPr lang="en-GB" noProof="0" dirty="0"/>
              <a:t>Role</a:t>
            </a:r>
          </a:p>
        </p:txBody>
      </p:sp>
      <p:sp>
        <p:nvSpPr>
          <p:cNvPr id="20" name="Segnaposto testo 14">
            <a:extLst>
              <a:ext uri="{FF2B5EF4-FFF2-40B4-BE49-F238E27FC236}">
                <a16:creationId xmlns:a16="http://schemas.microsoft.com/office/drawing/2014/main" xmlns="" id="{22B69D77-34C1-C14A-8010-B959ED180EFD}"/>
              </a:ext>
            </a:extLst>
          </p:cNvPr>
          <p:cNvSpPr>
            <a:spLocks noGrp="1"/>
          </p:cNvSpPr>
          <p:nvPr>
            <p:ph type="body" sz="quarter" idx="12" hasCustomPrompt="1"/>
          </p:nvPr>
        </p:nvSpPr>
        <p:spPr>
          <a:xfrm>
            <a:off x="546006" y="4406617"/>
            <a:ext cx="4074228" cy="259531"/>
          </a:xfrm>
        </p:spPr>
        <p:txBody>
          <a:bodyPr>
            <a:noAutofit/>
          </a:bodyPr>
          <a:lstStyle>
            <a:lvl1pPr marL="0" indent="0" algn="l">
              <a:buNone/>
              <a:defRPr sz="1400" b="1" i="1">
                <a:solidFill>
                  <a:schemeClr val="bg1"/>
                </a:solidFill>
                <a:latin typeface="+mn-lt"/>
              </a:defRPr>
            </a:lvl1pPr>
          </a:lstStyle>
          <a:p>
            <a:r>
              <a:rPr lang="en-GB" noProof="0" dirty="0"/>
              <a:t>Contact Mail</a:t>
            </a:r>
          </a:p>
        </p:txBody>
      </p:sp>
      <p:sp>
        <p:nvSpPr>
          <p:cNvPr id="31" name="CasellaDiTesto 30">
            <a:extLst>
              <a:ext uri="{FF2B5EF4-FFF2-40B4-BE49-F238E27FC236}">
                <a16:creationId xmlns:a16="http://schemas.microsoft.com/office/drawing/2014/main" xmlns="" id="{F2497B28-6E1B-2F44-ABC5-504BA62BA269}"/>
              </a:ext>
            </a:extLst>
          </p:cNvPr>
          <p:cNvSpPr txBox="1"/>
          <p:nvPr userDrawn="1"/>
        </p:nvSpPr>
        <p:spPr>
          <a:xfrm>
            <a:off x="7600950" y="6179443"/>
            <a:ext cx="1016413" cy="307777"/>
          </a:xfrm>
          <a:prstGeom prst="rect">
            <a:avLst/>
          </a:prstGeom>
          <a:solidFill>
            <a:srgbClr val="00AAB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i="0" dirty="0" err="1">
                <a:solidFill>
                  <a:schemeClr val="bg1"/>
                </a:solidFill>
                <a:latin typeface="+mn-lt"/>
              </a:rPr>
              <a:t>bsp.lu</a:t>
            </a:r>
            <a:endParaRPr lang="it-IT" sz="1400" b="1" i="0" dirty="0">
              <a:solidFill>
                <a:schemeClr val="bg1"/>
              </a:solidFill>
              <a:latin typeface="+mn-lt"/>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41667" b="20925"/>
          <a:stretch/>
        </p:blipFill>
        <p:spPr>
          <a:xfrm>
            <a:off x="348848" y="5980541"/>
            <a:ext cx="666238" cy="656828"/>
          </a:xfrm>
          <a:prstGeom prst="rect">
            <a:avLst/>
          </a:prstGeom>
        </p:spPr>
      </p:pic>
    </p:spTree>
    <p:extLst>
      <p:ext uri="{BB962C8B-B14F-4D97-AF65-F5344CB8AC3E}">
        <p14:creationId xmlns:p14="http://schemas.microsoft.com/office/powerpoint/2010/main" val="394380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 Circle">
    <p:bg>
      <p:bgPr>
        <a:solidFill>
          <a:schemeClr val="bg1"/>
        </a:solid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xmlns="" id="{96772C8F-6459-934C-919F-D22E2E33A15C}"/>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sp>
        <p:nvSpPr>
          <p:cNvPr id="21" name="Segnaposto testo 18">
            <a:extLst>
              <a:ext uri="{FF2B5EF4-FFF2-40B4-BE49-F238E27FC236}">
                <a16:creationId xmlns:a16="http://schemas.microsoft.com/office/drawing/2014/main" xmlns="" id="{283CD6EC-FB65-A24B-BC33-EE84715A2090}"/>
              </a:ext>
            </a:extLst>
          </p:cNvPr>
          <p:cNvSpPr>
            <a:spLocks noGrp="1"/>
          </p:cNvSpPr>
          <p:nvPr>
            <p:ph type="body" sz="quarter" idx="15"/>
          </p:nvPr>
        </p:nvSpPr>
        <p:spPr>
          <a:xfrm>
            <a:off x="461078" y="2469576"/>
            <a:ext cx="8242220" cy="3049672"/>
          </a:xfrm>
        </p:spPr>
        <p:txBody>
          <a:bodyPr anchor="t">
            <a:noAutofit/>
          </a:bodyPr>
          <a:lstStyle>
            <a:lvl1pPr marL="171450" indent="-171450" algn="just">
              <a:lnSpc>
                <a:spcPct val="120000"/>
              </a:lnSpc>
              <a:spcBef>
                <a:spcPts val="600"/>
              </a:spcBef>
              <a:buFont typeface="Arial" panose="020B0604020202020204" pitchFamily="34" charset="0"/>
              <a:buChar char="•"/>
              <a:defRPr sz="1200" b="0" i="0">
                <a:solidFill>
                  <a:schemeClr val="tx1">
                    <a:lumMod val="85000"/>
                    <a:lumOff val="15000"/>
                  </a:schemeClr>
                </a:solidFill>
                <a:latin typeface="+mn-lt"/>
              </a:defRPr>
            </a:lvl1pPr>
            <a:lvl2pPr marL="628650" indent="-171450" algn="just">
              <a:lnSpc>
                <a:spcPct val="120000"/>
              </a:lnSpc>
              <a:spcBef>
                <a:spcPts val="600"/>
              </a:spcBef>
              <a:buFont typeface="Wingdings" panose="05000000000000000000" pitchFamily="2" charset="2"/>
              <a:buChar char="§"/>
              <a:defRPr sz="1200" baseline="0">
                <a:latin typeface="+mj-lt"/>
              </a:defRPr>
            </a:lvl2pPr>
            <a:lvl3pPr marL="1143000" indent="-228600" algn="just">
              <a:lnSpc>
                <a:spcPct val="120000"/>
              </a:lnSpc>
              <a:spcBef>
                <a:spcPts val="600"/>
              </a:spcBef>
              <a:buSzPct val="80000"/>
              <a:buFont typeface="Courier New" panose="02070309020205020404" pitchFamily="49" charset="0"/>
              <a:buChar char="o"/>
              <a:defRPr lang="it-IT" sz="1200" b="0" i="0" kern="1200" baseline="0" dirty="0" smtClean="0">
                <a:solidFill>
                  <a:schemeClr val="tx1">
                    <a:lumMod val="85000"/>
                    <a:lumOff val="15000"/>
                  </a:schemeClr>
                </a:solidFill>
                <a:latin typeface="+mj-lt"/>
                <a:ea typeface="+mn-ea"/>
                <a:cs typeface="+mn-cs"/>
              </a:defRPr>
            </a:lvl3pPr>
            <a:lvl4pPr marL="1600200" indent="-228600" algn="just">
              <a:lnSpc>
                <a:spcPct val="120000"/>
              </a:lnSpc>
              <a:spcBef>
                <a:spcPts val="600"/>
              </a:spcBef>
              <a:buFont typeface="Wingdings" panose="05000000000000000000" pitchFamily="2" charset="2"/>
              <a:buChar char="Ø"/>
              <a:defRPr lang="it-IT" sz="1200" b="0" i="0" kern="1200" baseline="0" dirty="0" smtClean="0">
                <a:solidFill>
                  <a:schemeClr val="tx1">
                    <a:lumMod val="85000"/>
                    <a:lumOff val="15000"/>
                  </a:schemeClr>
                </a:solidFill>
                <a:latin typeface="Proxima Nova" panose="02000506030000020004" pitchFamily="2" charset="77"/>
                <a:ea typeface="+mn-ea"/>
                <a:cs typeface="+mn-cs"/>
              </a:defRPr>
            </a:lvl4pPr>
          </a:lstStyle>
          <a:p>
            <a:pPr lvl="0"/>
            <a:r>
              <a:rPr lang="en-US" noProof="0" smtClean="0"/>
              <a:t>Click to edit Master text styles</a:t>
            </a:r>
          </a:p>
        </p:txBody>
      </p:sp>
      <p:cxnSp>
        <p:nvCxnSpPr>
          <p:cNvPr id="39" name="Connettore 1 38">
            <a:extLst>
              <a:ext uri="{FF2B5EF4-FFF2-40B4-BE49-F238E27FC236}">
                <a16:creationId xmlns:a16="http://schemas.microsoft.com/office/drawing/2014/main" xmlns="" id="{6ACC070B-48C4-A346-85C9-4161CC985D26}"/>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xmlns="" id="{E4F1A3ED-2110-7F4A-86B3-4B88A17722E9}"/>
              </a:ext>
            </a:extLst>
          </p:cNvPr>
          <p:cNvSpPr txBox="1"/>
          <p:nvPr userDrawn="1"/>
        </p:nvSpPr>
        <p:spPr>
          <a:xfrm>
            <a:off x="8324850" y="6422539"/>
            <a:ext cx="378448" cy="215444"/>
          </a:xfrm>
          <a:prstGeom prst="rect">
            <a:avLst/>
          </a:prstGeom>
          <a:noFill/>
        </p:spPr>
        <p:txBody>
          <a:bodyPr wrap="square" rtlCol="0">
            <a:spAutoFit/>
          </a:bodyPr>
          <a:lstStyle/>
          <a:p>
            <a:pPr algn="r"/>
            <a:r>
              <a:rPr lang="it-IT" sz="800" dirty="0">
                <a:solidFill>
                  <a:schemeClr val="tx1">
                    <a:lumMod val="50000"/>
                    <a:lumOff val="50000"/>
                  </a:schemeClr>
                </a:solidFill>
                <a:latin typeface="Proxima Nova Light" panose="02000506030000020004" pitchFamily="2" charset="77"/>
              </a:rPr>
              <a:t>BSP</a:t>
            </a:r>
          </a:p>
        </p:txBody>
      </p:sp>
      <p:cxnSp>
        <p:nvCxnSpPr>
          <p:cNvPr id="41" name="Connettore 1 40">
            <a:extLst>
              <a:ext uri="{FF2B5EF4-FFF2-40B4-BE49-F238E27FC236}">
                <a16:creationId xmlns:a16="http://schemas.microsoft.com/office/drawing/2014/main" xmlns="" id="{CB8DBB7E-0C23-384C-A5BF-ADD786D92E6A}"/>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Segnaposto testo 34">
            <a:extLst>
              <a:ext uri="{FF2B5EF4-FFF2-40B4-BE49-F238E27FC236}">
                <a16:creationId xmlns:a16="http://schemas.microsoft.com/office/drawing/2014/main" xmlns="" id="{A026A1A8-DDDC-8F41-87C0-0F5DA71EEFF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smtClean="0"/>
              <a:t>Title of presentation</a:t>
            </a:r>
            <a:endParaRPr lang="en-GB" noProof="0" dirty="0"/>
          </a:p>
        </p:txBody>
      </p:sp>
      <p:sp>
        <p:nvSpPr>
          <p:cNvPr id="12" name="Segnaposto testo 18">
            <a:extLst>
              <a:ext uri="{FF2B5EF4-FFF2-40B4-BE49-F238E27FC236}">
                <a16:creationId xmlns:a16="http://schemas.microsoft.com/office/drawing/2014/main" xmlns="" id="{49C2BA5E-B13B-E240-B696-B0A4F0792E34}"/>
              </a:ext>
            </a:extLst>
          </p:cNvPr>
          <p:cNvSpPr>
            <a:spLocks noGrp="1"/>
          </p:cNvSpPr>
          <p:nvPr>
            <p:ph type="body" sz="quarter" idx="13" hasCustomPrompt="1"/>
          </p:nvPr>
        </p:nvSpPr>
        <p:spPr>
          <a:xfrm>
            <a:off x="461078" y="1080346"/>
            <a:ext cx="4760459" cy="627321"/>
          </a:xfrm>
        </p:spPr>
        <p:txBody>
          <a:bodyPr anchor="b">
            <a:noAutofit/>
          </a:bodyPr>
          <a:lstStyle>
            <a:lvl1pPr marL="0" indent="0" algn="l">
              <a:buNone/>
              <a:defRPr sz="3200" b="1" i="0">
                <a:solidFill>
                  <a:srgbClr val="385072"/>
                </a:solidFill>
                <a:latin typeface="+mn-lt"/>
              </a:defRPr>
            </a:lvl1pPr>
          </a:lstStyle>
          <a:p>
            <a:r>
              <a:rPr lang="en-GB" noProof="0" dirty="0" smtClean="0"/>
              <a:t>TITLE OF SECTION</a:t>
            </a:r>
            <a:endParaRPr lang="en-GB" noProof="0" dirty="0"/>
          </a:p>
        </p:txBody>
      </p:sp>
      <p:sp>
        <p:nvSpPr>
          <p:cNvPr id="13" name="Segnaposto testo 18">
            <a:extLst>
              <a:ext uri="{FF2B5EF4-FFF2-40B4-BE49-F238E27FC236}">
                <a16:creationId xmlns:a16="http://schemas.microsoft.com/office/drawing/2014/main" xmlns="" id="{08DA5621-ACD7-4240-88DE-E43593872AC5}"/>
              </a:ext>
            </a:extLst>
          </p:cNvPr>
          <p:cNvSpPr>
            <a:spLocks noGrp="1"/>
          </p:cNvSpPr>
          <p:nvPr>
            <p:ph type="body" sz="quarter" idx="14" hasCustomPrompt="1"/>
          </p:nvPr>
        </p:nvSpPr>
        <p:spPr>
          <a:xfrm>
            <a:off x="461078" y="1723349"/>
            <a:ext cx="4760459" cy="346681"/>
          </a:xfrm>
        </p:spPr>
        <p:txBody>
          <a:bodyPr anchor="ctr">
            <a:noAutofit/>
          </a:bodyPr>
          <a:lstStyle>
            <a:lvl1pPr marL="0" indent="0" algn="l">
              <a:buNone/>
              <a:defRPr sz="2400" b="0" i="0">
                <a:solidFill>
                  <a:srgbClr val="385072"/>
                </a:solidFill>
                <a:latin typeface="+mn-lt"/>
              </a:defRPr>
            </a:lvl1pPr>
          </a:lstStyle>
          <a:p>
            <a:r>
              <a:rPr lang="en-GB" noProof="0" dirty="0" smtClean="0"/>
              <a:t>SUBTITLE</a:t>
            </a:r>
            <a:endParaRPr lang="en-GB" noProof="0"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3310618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4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age Blue">
    <p:bg>
      <p:bgPr>
        <a:solidFill>
          <a:srgbClr val="385072"/>
        </a:solidFill>
        <a:effectLst/>
      </p:bgPr>
    </p:bg>
    <p:spTree>
      <p:nvGrpSpPr>
        <p:cNvPr id="1" name=""/>
        <p:cNvGrpSpPr/>
        <p:nvPr/>
      </p:nvGrpSpPr>
      <p:grpSpPr>
        <a:xfrm>
          <a:off x="0" y="0"/>
          <a:ext cx="0" cy="0"/>
          <a:chOff x="0" y="0"/>
          <a:chExt cx="0" cy="0"/>
        </a:xfrm>
      </p:grpSpPr>
      <p:sp>
        <p:nvSpPr>
          <p:cNvPr id="6" name="Titolo 10">
            <a:extLst>
              <a:ext uri="{FF2B5EF4-FFF2-40B4-BE49-F238E27FC236}">
                <a16:creationId xmlns:a16="http://schemas.microsoft.com/office/drawing/2014/main" xmlns="" id="{EF171E97-FAC5-E244-8CBF-F3631AC1A40E}"/>
              </a:ext>
            </a:extLst>
          </p:cNvPr>
          <p:cNvSpPr>
            <a:spLocks noGrp="1"/>
          </p:cNvSpPr>
          <p:nvPr>
            <p:ph type="title" hasCustomPrompt="1"/>
          </p:nvPr>
        </p:nvSpPr>
        <p:spPr>
          <a:xfrm>
            <a:off x="542024" y="3099729"/>
            <a:ext cx="7886700" cy="511062"/>
          </a:xfrm>
        </p:spPr>
        <p:txBody>
          <a:bodyPr>
            <a:noAutofit/>
          </a:bodyPr>
          <a:lstStyle>
            <a:lvl1pPr>
              <a:defRPr sz="3600" b="1" i="0">
                <a:solidFill>
                  <a:schemeClr val="bg1"/>
                </a:solidFill>
                <a:latin typeface="+mn-lt"/>
              </a:defRPr>
            </a:lvl1pPr>
          </a:lstStyle>
          <a:p>
            <a:r>
              <a:rPr lang="en-GB" noProof="0" dirty="0"/>
              <a:t>THANKS FOR YOUR ATTENTION</a:t>
            </a:r>
          </a:p>
        </p:txBody>
      </p:sp>
      <p:sp>
        <p:nvSpPr>
          <p:cNvPr id="18" name="Segnaposto testo 14">
            <a:extLst>
              <a:ext uri="{FF2B5EF4-FFF2-40B4-BE49-F238E27FC236}">
                <a16:creationId xmlns:a16="http://schemas.microsoft.com/office/drawing/2014/main" xmlns="" id="{D16A0F8E-E651-A340-BFC9-1472E8383848}"/>
              </a:ext>
            </a:extLst>
          </p:cNvPr>
          <p:cNvSpPr>
            <a:spLocks noGrp="1"/>
          </p:cNvSpPr>
          <p:nvPr>
            <p:ph type="body" sz="quarter" idx="10" hasCustomPrompt="1"/>
          </p:nvPr>
        </p:nvSpPr>
        <p:spPr>
          <a:xfrm>
            <a:off x="546006" y="3794039"/>
            <a:ext cx="4074228" cy="393736"/>
          </a:xfrm>
        </p:spPr>
        <p:txBody>
          <a:bodyPr>
            <a:noAutofit/>
          </a:bodyPr>
          <a:lstStyle>
            <a:lvl1pPr marL="0" indent="0" algn="l">
              <a:buNone/>
              <a:defRPr sz="2000" b="1" i="0">
                <a:solidFill>
                  <a:schemeClr val="bg1"/>
                </a:solidFill>
                <a:latin typeface="+mn-lt"/>
              </a:defRPr>
            </a:lvl1pPr>
          </a:lstStyle>
          <a:p>
            <a:r>
              <a:rPr lang="en-GB" noProof="0" dirty="0"/>
              <a:t>Author</a:t>
            </a:r>
          </a:p>
        </p:txBody>
      </p:sp>
      <p:sp>
        <p:nvSpPr>
          <p:cNvPr id="19" name="Segnaposto testo 14">
            <a:extLst>
              <a:ext uri="{FF2B5EF4-FFF2-40B4-BE49-F238E27FC236}">
                <a16:creationId xmlns:a16="http://schemas.microsoft.com/office/drawing/2014/main" xmlns="" id="{0B80FA78-7450-DD47-83CB-34A53F75EAB6}"/>
              </a:ext>
            </a:extLst>
          </p:cNvPr>
          <p:cNvSpPr>
            <a:spLocks noGrp="1"/>
          </p:cNvSpPr>
          <p:nvPr>
            <p:ph type="body" sz="quarter" idx="11" hasCustomPrompt="1"/>
          </p:nvPr>
        </p:nvSpPr>
        <p:spPr>
          <a:xfrm>
            <a:off x="546006" y="4134274"/>
            <a:ext cx="4074228" cy="259531"/>
          </a:xfrm>
        </p:spPr>
        <p:txBody>
          <a:bodyPr>
            <a:noAutofit/>
          </a:bodyPr>
          <a:lstStyle>
            <a:lvl1pPr marL="0" indent="0" algn="l">
              <a:buNone/>
              <a:defRPr sz="1400" b="0" i="0">
                <a:solidFill>
                  <a:schemeClr val="bg1"/>
                </a:solidFill>
                <a:latin typeface="+mn-lt"/>
              </a:defRPr>
            </a:lvl1pPr>
          </a:lstStyle>
          <a:p>
            <a:r>
              <a:rPr lang="en-GB" noProof="0" dirty="0"/>
              <a:t>Role</a:t>
            </a:r>
          </a:p>
        </p:txBody>
      </p:sp>
      <p:sp>
        <p:nvSpPr>
          <p:cNvPr id="20" name="Segnaposto testo 14">
            <a:extLst>
              <a:ext uri="{FF2B5EF4-FFF2-40B4-BE49-F238E27FC236}">
                <a16:creationId xmlns:a16="http://schemas.microsoft.com/office/drawing/2014/main" xmlns="" id="{22B69D77-34C1-C14A-8010-B959ED180EFD}"/>
              </a:ext>
            </a:extLst>
          </p:cNvPr>
          <p:cNvSpPr>
            <a:spLocks noGrp="1"/>
          </p:cNvSpPr>
          <p:nvPr>
            <p:ph type="body" sz="quarter" idx="12" hasCustomPrompt="1"/>
          </p:nvPr>
        </p:nvSpPr>
        <p:spPr>
          <a:xfrm>
            <a:off x="546006" y="4406617"/>
            <a:ext cx="4074228" cy="259531"/>
          </a:xfrm>
        </p:spPr>
        <p:txBody>
          <a:bodyPr>
            <a:noAutofit/>
          </a:bodyPr>
          <a:lstStyle>
            <a:lvl1pPr marL="0" indent="0" algn="l">
              <a:buNone/>
              <a:defRPr sz="1400" b="1" i="1">
                <a:solidFill>
                  <a:schemeClr val="bg1"/>
                </a:solidFill>
                <a:latin typeface="+mn-lt"/>
              </a:defRPr>
            </a:lvl1pPr>
          </a:lstStyle>
          <a:p>
            <a:r>
              <a:rPr lang="en-GB" noProof="0" dirty="0"/>
              <a:t>Contact Mail</a:t>
            </a:r>
          </a:p>
        </p:txBody>
      </p:sp>
      <p:sp>
        <p:nvSpPr>
          <p:cNvPr id="11" name="CasellaDiTesto 10">
            <a:extLst>
              <a:ext uri="{FF2B5EF4-FFF2-40B4-BE49-F238E27FC236}">
                <a16:creationId xmlns:a16="http://schemas.microsoft.com/office/drawing/2014/main" xmlns="" id="{5E06265F-C891-1044-B8CD-86F0AD26348D}"/>
              </a:ext>
            </a:extLst>
          </p:cNvPr>
          <p:cNvSpPr txBox="1"/>
          <p:nvPr userDrawn="1"/>
        </p:nvSpPr>
        <p:spPr>
          <a:xfrm>
            <a:off x="7686675" y="6179443"/>
            <a:ext cx="9306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i="0" dirty="0">
                <a:solidFill>
                  <a:schemeClr val="bg1"/>
                </a:solidFill>
                <a:latin typeface="+mn-lt"/>
              </a:rPr>
              <a:t>bsp.lu</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41667" b="20925"/>
          <a:stretch/>
        </p:blipFill>
        <p:spPr>
          <a:xfrm>
            <a:off x="348848" y="5980541"/>
            <a:ext cx="666238" cy="656828"/>
          </a:xfrm>
          <a:prstGeom prst="rect">
            <a:avLst/>
          </a:prstGeom>
        </p:spPr>
      </p:pic>
      <p:pic>
        <p:nvPicPr>
          <p:cNvPr id="8" name="Immagine 9">
            <a:extLst>
              <a:ext uri="{FF2B5EF4-FFF2-40B4-BE49-F238E27FC236}">
                <a16:creationId xmlns:a16="http://schemas.microsoft.com/office/drawing/2014/main" xmlns="" id="{2374D728-B5BB-3042-97BF-3D883B0C2D90}"/>
              </a:ext>
            </a:extLst>
          </p:cNvPr>
          <p:cNvPicPr>
            <a:picLocks noChangeAspect="1"/>
          </p:cNvPicPr>
          <p:nvPr userDrawn="1"/>
        </p:nvPicPr>
        <p:blipFill rotWithShape="1">
          <a:blip r:embed="rId3">
            <a:alphaModFix amt="20000"/>
          </a:blip>
          <a:srcRect t="4939" r="60354"/>
          <a:stretch/>
        </p:blipFill>
        <p:spPr>
          <a:xfrm rot="2880000">
            <a:off x="5444106" y="244678"/>
            <a:ext cx="2882421" cy="6911288"/>
          </a:xfrm>
          <a:prstGeom prst="rect">
            <a:avLst/>
          </a:prstGeom>
        </p:spPr>
      </p:pic>
    </p:spTree>
    <p:extLst>
      <p:ext uri="{BB962C8B-B14F-4D97-AF65-F5344CB8AC3E}">
        <p14:creationId xmlns:p14="http://schemas.microsoft.com/office/powerpoint/2010/main" val="325206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SP cover">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6564A551-0F54-BE46-8B79-AF443ED4CE58}"/>
              </a:ext>
            </a:extLst>
          </p:cNvPr>
          <p:cNvPicPr>
            <a:picLocks noChangeAspect="1"/>
          </p:cNvPicPr>
          <p:nvPr userDrawn="1"/>
        </p:nvPicPr>
        <p:blipFill rotWithShape="1">
          <a:blip r:embed="rId2"/>
          <a:srcRect l="17588" t="9899" r="25982" b="26354"/>
          <a:stretch/>
        </p:blipFill>
        <p:spPr>
          <a:xfrm>
            <a:off x="1" y="1"/>
            <a:ext cx="9144000" cy="6858000"/>
          </a:xfrm>
          <a:prstGeom prst="rect">
            <a:avLst/>
          </a:prstGeom>
        </p:spPr>
      </p:pic>
      <p:sp>
        <p:nvSpPr>
          <p:cNvPr id="14" name="CasellaDiTesto 13">
            <a:extLst>
              <a:ext uri="{FF2B5EF4-FFF2-40B4-BE49-F238E27FC236}">
                <a16:creationId xmlns:a16="http://schemas.microsoft.com/office/drawing/2014/main" xmlns="" id="{34C4EF87-66FC-5442-A466-ED5F510E0403}"/>
              </a:ext>
            </a:extLst>
          </p:cNvPr>
          <p:cNvSpPr txBox="1"/>
          <p:nvPr userDrawn="1"/>
        </p:nvSpPr>
        <p:spPr>
          <a:xfrm>
            <a:off x="2312464" y="6292612"/>
            <a:ext cx="4519073" cy="446276"/>
          </a:xfrm>
          <a:prstGeom prst="rect">
            <a:avLst/>
          </a:prstGeom>
          <a:noFill/>
        </p:spPr>
        <p:txBody>
          <a:bodyPr wrap="square" rtlCol="0">
            <a:spAutoFit/>
          </a:bodyPr>
          <a:lstStyle/>
          <a:p>
            <a:pPr algn="ctr">
              <a:defRPr/>
            </a:pPr>
            <a:r>
              <a:rPr lang="en-GB" sz="800" dirty="0">
                <a:solidFill>
                  <a:srgbClr val="F8F9FA">
                    <a:lumMod val="75000"/>
                  </a:srgbClr>
                </a:solidFill>
                <a:effectLst>
                  <a:outerShdw blurRad="38100" dist="38100" dir="2700000" algn="tl">
                    <a:srgbClr val="000000">
                      <a:alpha val="43137"/>
                    </a:srgbClr>
                  </a:outerShdw>
                </a:effectLst>
              </a:rPr>
              <a:t>This document is strictly confidential and may not be copied nor its contents passed to any third party without the prior written approval of BSP</a:t>
            </a:r>
            <a:r>
              <a:rPr lang="en-GB" sz="700" dirty="0">
                <a:solidFill>
                  <a:srgbClr val="F8F9FA">
                    <a:lumMod val="75000"/>
                  </a:srgbClr>
                </a:solidFill>
                <a:effectLst>
                  <a:outerShdw blurRad="38100" dist="38100" dir="2700000" algn="tl">
                    <a:srgbClr val="000000">
                      <a:alpha val="43137"/>
                    </a:srgbClr>
                  </a:outerShdw>
                </a:effectLst>
              </a:rPr>
              <a:t>. </a:t>
            </a:r>
          </a:p>
          <a:p>
            <a:endParaRPr lang="en-GB" sz="700" dirty="0">
              <a:solidFill>
                <a:srgbClr val="F8F9FA">
                  <a:lumMod val="75000"/>
                </a:srgbClr>
              </a:solidFill>
            </a:endParaRPr>
          </a:p>
        </p:txBody>
      </p:sp>
      <p:sp>
        <p:nvSpPr>
          <p:cNvPr id="15" name="CasellaDiTesto 14">
            <a:extLst>
              <a:ext uri="{FF2B5EF4-FFF2-40B4-BE49-F238E27FC236}">
                <a16:creationId xmlns:a16="http://schemas.microsoft.com/office/drawing/2014/main" xmlns="" id="{1EEB3BF8-94A6-4B4A-9D5F-A265176E8998}"/>
              </a:ext>
            </a:extLst>
          </p:cNvPr>
          <p:cNvSpPr txBox="1"/>
          <p:nvPr userDrawn="1"/>
        </p:nvSpPr>
        <p:spPr>
          <a:xfrm>
            <a:off x="7979019" y="6246118"/>
            <a:ext cx="924094" cy="307777"/>
          </a:xfrm>
          <a:prstGeom prst="rect">
            <a:avLst/>
          </a:prstGeom>
          <a:noFill/>
        </p:spPr>
        <p:txBody>
          <a:bodyPr wrap="square" rtlCol="0">
            <a:spAutoFit/>
          </a:bodyPr>
          <a:lstStyle/>
          <a:p>
            <a:pPr algn="ctr">
              <a:defRPr/>
            </a:pPr>
            <a:r>
              <a:rPr lang="it-IT" sz="1400" b="1" dirty="0">
                <a:solidFill>
                  <a:srgbClr val="00AAB6"/>
                </a:solidFill>
                <a:effectLst>
                  <a:outerShdw blurRad="38100" dist="38100" dir="2700000" algn="tl">
                    <a:srgbClr val="000000">
                      <a:alpha val="43137"/>
                    </a:srgbClr>
                  </a:outerShdw>
                </a:effectLst>
              </a:rPr>
              <a:t>bsp.lu</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994" y="5531457"/>
            <a:ext cx="1354347" cy="984980"/>
          </a:xfrm>
          <a:prstGeom prst="rect">
            <a:avLst/>
          </a:prstGeom>
        </p:spPr>
      </p:pic>
      <p:sp>
        <p:nvSpPr>
          <p:cNvPr id="10" name="Title 4"/>
          <p:cNvSpPr>
            <a:spLocks noGrp="1"/>
          </p:cNvSpPr>
          <p:nvPr>
            <p:ph type="title"/>
          </p:nvPr>
        </p:nvSpPr>
        <p:spPr>
          <a:xfrm>
            <a:off x="722698" y="2922169"/>
            <a:ext cx="7447525" cy="511062"/>
          </a:xfrm>
        </p:spPr>
        <p:txBody>
          <a:bodyPr/>
          <a:lstStyle>
            <a:lvl1pPr>
              <a:defRPr sz="3600">
                <a:solidFill>
                  <a:schemeClr val="bg1"/>
                </a:solidFill>
              </a:defRPr>
            </a:lvl1pPr>
          </a:lstStyle>
          <a:p>
            <a:r>
              <a:rPr lang="en-US"/>
              <a:t>Click to edit Master title style</a:t>
            </a:r>
            <a:endParaRPr lang="en-GB" dirty="0"/>
          </a:p>
        </p:txBody>
      </p:sp>
      <p:sp>
        <p:nvSpPr>
          <p:cNvPr id="12" name="Text Placeholder 5"/>
          <p:cNvSpPr>
            <a:spLocks noGrp="1"/>
          </p:cNvSpPr>
          <p:nvPr>
            <p:ph type="body" sz="quarter" idx="12"/>
          </p:nvPr>
        </p:nvSpPr>
        <p:spPr>
          <a:xfrm>
            <a:off x="734892" y="4071908"/>
            <a:ext cx="3539396" cy="307777"/>
          </a:xfrm>
        </p:spPr>
        <p:txBody>
          <a:bodyPr/>
          <a:lstStyle>
            <a:lvl1pPr>
              <a:defRPr>
                <a:solidFill>
                  <a:schemeClr val="bg1"/>
                </a:solidFill>
              </a:defRPr>
            </a:lvl1pPr>
          </a:lstStyle>
          <a:p>
            <a:pPr lvl="0"/>
            <a:r>
              <a:rPr lang="en-US"/>
              <a:t>Click to edit Master text styles</a:t>
            </a:r>
          </a:p>
        </p:txBody>
      </p:sp>
      <p:sp>
        <p:nvSpPr>
          <p:cNvPr id="13" name="Text Placeholder 6"/>
          <p:cNvSpPr>
            <a:spLocks noGrp="1"/>
          </p:cNvSpPr>
          <p:nvPr>
            <p:ph type="body" sz="quarter" idx="13"/>
          </p:nvPr>
        </p:nvSpPr>
        <p:spPr>
          <a:xfrm>
            <a:off x="722698" y="3429000"/>
            <a:ext cx="5643563" cy="337700"/>
          </a:xfrm>
        </p:spPr>
        <p:txBody>
          <a:bodyPr/>
          <a:lstStyle>
            <a:lvl1pPr>
              <a:defRPr sz="18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335032532"/>
      </p:ext>
    </p:extLst>
  </p:cSld>
  <p:clrMapOvr>
    <a:masterClrMapping/>
  </p:clrMapOvr>
  <p:extLst>
    <p:ext uri="{DCECCB84-F9BA-43D5-87BE-67443E8EF086}">
      <p15:sldGuideLst xmlns:p15="http://schemas.microsoft.com/office/powerpoint/2012/main" xmlns="">
        <p15:guide id="1"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 Circle">
    <p:bg>
      <p:bgPr>
        <a:solidFill>
          <a:schemeClr val="bg1"/>
        </a:solidFill>
        <a:effectLst/>
      </p:bgPr>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xmlns="" id="{96772C8F-6459-934C-919F-D22E2E33A15C}"/>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mj-lt"/>
              </a:defRPr>
            </a:lvl1pPr>
          </a:lstStyle>
          <a:p>
            <a:fld id="{E1FB0F38-C507-F548-BB22-628F9A6859F6}" type="slidenum">
              <a:rPr lang="it-IT" smtClean="0"/>
              <a:pPr/>
              <a:t>‹#›</a:t>
            </a:fld>
            <a:endParaRPr lang="it-IT" dirty="0"/>
          </a:p>
        </p:txBody>
      </p:sp>
      <p:sp>
        <p:nvSpPr>
          <p:cNvPr id="21" name="Segnaposto testo 18">
            <a:extLst>
              <a:ext uri="{FF2B5EF4-FFF2-40B4-BE49-F238E27FC236}">
                <a16:creationId xmlns:a16="http://schemas.microsoft.com/office/drawing/2014/main" xmlns="" id="{283CD6EC-FB65-A24B-BC33-EE84715A2090}"/>
              </a:ext>
            </a:extLst>
          </p:cNvPr>
          <p:cNvSpPr>
            <a:spLocks noGrp="1"/>
          </p:cNvSpPr>
          <p:nvPr>
            <p:ph type="body" sz="quarter" idx="15"/>
          </p:nvPr>
        </p:nvSpPr>
        <p:spPr>
          <a:xfrm>
            <a:off x="461078" y="2469576"/>
            <a:ext cx="8242220" cy="3049672"/>
          </a:xfrm>
        </p:spPr>
        <p:txBody>
          <a:bodyPr anchor="t">
            <a:noAutofit/>
          </a:bodyPr>
          <a:lstStyle>
            <a:lvl1pPr marL="171450" indent="-171450" algn="just">
              <a:lnSpc>
                <a:spcPct val="120000"/>
              </a:lnSpc>
              <a:spcBef>
                <a:spcPts val="600"/>
              </a:spcBef>
              <a:buFont typeface="Arial" panose="020B0604020202020204" pitchFamily="34" charset="0"/>
              <a:buChar char="•"/>
              <a:defRPr sz="1200" b="0" i="0">
                <a:solidFill>
                  <a:schemeClr val="tx1">
                    <a:lumMod val="85000"/>
                    <a:lumOff val="15000"/>
                  </a:schemeClr>
                </a:solidFill>
                <a:latin typeface="+mn-lt"/>
              </a:defRPr>
            </a:lvl1pPr>
            <a:lvl2pPr marL="628650" indent="-171450" algn="just">
              <a:lnSpc>
                <a:spcPct val="120000"/>
              </a:lnSpc>
              <a:spcBef>
                <a:spcPts val="600"/>
              </a:spcBef>
              <a:buFont typeface="Wingdings" panose="05000000000000000000" pitchFamily="2" charset="2"/>
              <a:buChar char="§"/>
              <a:defRPr sz="1200" baseline="0">
                <a:latin typeface="+mj-lt"/>
              </a:defRPr>
            </a:lvl2pPr>
            <a:lvl3pPr marL="1143000" indent="-228600" algn="just">
              <a:lnSpc>
                <a:spcPct val="120000"/>
              </a:lnSpc>
              <a:spcBef>
                <a:spcPts val="600"/>
              </a:spcBef>
              <a:buSzPct val="80000"/>
              <a:buFont typeface="Courier New" panose="02070309020205020404" pitchFamily="49" charset="0"/>
              <a:buChar char="o"/>
              <a:defRPr lang="it-IT" sz="1200" b="0" i="0" kern="1200" baseline="0" dirty="0" smtClean="0">
                <a:solidFill>
                  <a:schemeClr val="tx1">
                    <a:lumMod val="85000"/>
                    <a:lumOff val="15000"/>
                  </a:schemeClr>
                </a:solidFill>
                <a:latin typeface="+mj-lt"/>
                <a:ea typeface="+mn-ea"/>
                <a:cs typeface="+mn-cs"/>
              </a:defRPr>
            </a:lvl3pPr>
            <a:lvl4pPr marL="1600200" indent="-228600" algn="just">
              <a:lnSpc>
                <a:spcPct val="120000"/>
              </a:lnSpc>
              <a:spcBef>
                <a:spcPts val="600"/>
              </a:spcBef>
              <a:buFont typeface="Wingdings" panose="05000000000000000000" pitchFamily="2" charset="2"/>
              <a:buChar char="Ø"/>
              <a:defRPr lang="it-IT" sz="1200" b="0" i="0" kern="1200" baseline="0" dirty="0" smtClean="0">
                <a:solidFill>
                  <a:schemeClr val="tx1">
                    <a:lumMod val="85000"/>
                    <a:lumOff val="15000"/>
                  </a:schemeClr>
                </a:solidFill>
                <a:latin typeface="Proxima Nova" panose="02000506030000020004" pitchFamily="2" charset="77"/>
                <a:ea typeface="+mn-ea"/>
                <a:cs typeface="+mn-cs"/>
              </a:defRPr>
            </a:lvl4pPr>
          </a:lstStyle>
          <a:p>
            <a:pPr lvl="0"/>
            <a:r>
              <a:rPr lang="en-US" noProof="0"/>
              <a:t>Click to edit Master text styles</a:t>
            </a:r>
          </a:p>
        </p:txBody>
      </p:sp>
      <p:cxnSp>
        <p:nvCxnSpPr>
          <p:cNvPr id="39" name="Connettore 1 38">
            <a:extLst>
              <a:ext uri="{FF2B5EF4-FFF2-40B4-BE49-F238E27FC236}">
                <a16:creationId xmlns:a16="http://schemas.microsoft.com/office/drawing/2014/main" xmlns="" id="{6ACC070B-48C4-A346-85C9-4161CC985D26}"/>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xmlns="" id="{E4F1A3ED-2110-7F4A-86B3-4B88A17722E9}"/>
              </a:ext>
            </a:extLst>
          </p:cNvPr>
          <p:cNvSpPr txBox="1"/>
          <p:nvPr userDrawn="1"/>
        </p:nvSpPr>
        <p:spPr>
          <a:xfrm>
            <a:off x="8176334" y="6422539"/>
            <a:ext cx="526964" cy="215444"/>
          </a:xfrm>
          <a:prstGeom prst="rect">
            <a:avLst/>
          </a:prstGeom>
          <a:noFill/>
        </p:spPr>
        <p:txBody>
          <a:bodyPr wrap="square" rtlCol="0">
            <a:spAutoFit/>
          </a:bodyPr>
          <a:lstStyle/>
          <a:p>
            <a:pPr algn="r"/>
            <a:r>
              <a:rPr lang="it-IT" sz="800" dirty="0">
                <a:solidFill>
                  <a:srgbClr val="333333">
                    <a:lumMod val="50000"/>
                    <a:lumOff val="50000"/>
                  </a:srgbClr>
                </a:solidFill>
                <a:latin typeface="+mj-lt"/>
              </a:rPr>
              <a:t>BSP</a:t>
            </a:r>
          </a:p>
        </p:txBody>
      </p:sp>
      <p:cxnSp>
        <p:nvCxnSpPr>
          <p:cNvPr id="41" name="Connettore 1 40">
            <a:extLst>
              <a:ext uri="{FF2B5EF4-FFF2-40B4-BE49-F238E27FC236}">
                <a16:creationId xmlns:a16="http://schemas.microsoft.com/office/drawing/2014/main" xmlns="" id="{CB8DBB7E-0C23-384C-A5BF-ADD786D92E6A}"/>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Segnaposto testo 34">
            <a:extLst>
              <a:ext uri="{FF2B5EF4-FFF2-40B4-BE49-F238E27FC236}">
                <a16:creationId xmlns:a16="http://schemas.microsoft.com/office/drawing/2014/main" xmlns="" id="{A026A1A8-DDDC-8F41-87C0-0F5DA71EEFF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12" name="Segnaposto testo 18">
            <a:extLst>
              <a:ext uri="{FF2B5EF4-FFF2-40B4-BE49-F238E27FC236}">
                <a16:creationId xmlns:a16="http://schemas.microsoft.com/office/drawing/2014/main" xmlns="" id="{49C2BA5E-B13B-E240-B696-B0A4F0792E34}"/>
              </a:ext>
            </a:extLst>
          </p:cNvPr>
          <p:cNvSpPr>
            <a:spLocks noGrp="1"/>
          </p:cNvSpPr>
          <p:nvPr>
            <p:ph type="body" sz="quarter" idx="13" hasCustomPrompt="1"/>
          </p:nvPr>
        </p:nvSpPr>
        <p:spPr>
          <a:xfrm>
            <a:off x="461078" y="1080346"/>
            <a:ext cx="4760459" cy="627321"/>
          </a:xfrm>
        </p:spPr>
        <p:txBody>
          <a:bodyPr anchor="b">
            <a:noAutofit/>
          </a:bodyPr>
          <a:lstStyle>
            <a:lvl1pPr marL="0" indent="0" algn="l">
              <a:buNone/>
              <a:defRPr sz="3200" b="1" i="0">
                <a:solidFill>
                  <a:srgbClr val="385072"/>
                </a:solidFill>
                <a:latin typeface="+mn-lt"/>
              </a:defRPr>
            </a:lvl1pPr>
          </a:lstStyle>
          <a:p>
            <a:r>
              <a:rPr lang="en-GB" noProof="0" dirty="0"/>
              <a:t>TITLE OF SECTION</a:t>
            </a:r>
          </a:p>
        </p:txBody>
      </p:sp>
      <p:sp>
        <p:nvSpPr>
          <p:cNvPr id="13" name="Segnaposto testo 18">
            <a:extLst>
              <a:ext uri="{FF2B5EF4-FFF2-40B4-BE49-F238E27FC236}">
                <a16:creationId xmlns:a16="http://schemas.microsoft.com/office/drawing/2014/main" xmlns="" id="{08DA5621-ACD7-4240-88DE-E43593872AC5}"/>
              </a:ext>
            </a:extLst>
          </p:cNvPr>
          <p:cNvSpPr>
            <a:spLocks noGrp="1"/>
          </p:cNvSpPr>
          <p:nvPr>
            <p:ph type="body" sz="quarter" idx="14" hasCustomPrompt="1"/>
          </p:nvPr>
        </p:nvSpPr>
        <p:spPr>
          <a:xfrm>
            <a:off x="461078" y="1723349"/>
            <a:ext cx="4760459" cy="346681"/>
          </a:xfrm>
        </p:spPr>
        <p:txBody>
          <a:bodyPr anchor="ctr">
            <a:noAutofit/>
          </a:bodyPr>
          <a:lstStyle>
            <a:lvl1pPr marL="0" indent="0" algn="l">
              <a:buNone/>
              <a:defRPr sz="2400" b="0" i="0">
                <a:solidFill>
                  <a:srgbClr val="385072"/>
                </a:solidFill>
                <a:latin typeface="+mn-lt"/>
              </a:defRPr>
            </a:lvl1pPr>
          </a:lstStyle>
          <a:p>
            <a:r>
              <a:rPr lang="en-GB" noProof="0" dirty="0"/>
              <a:t>SUBTITLE</a:t>
            </a: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824058899"/>
      </p:ext>
    </p:extLst>
  </p:cSld>
  <p:clrMapOvr>
    <a:masterClrMapping/>
  </p:clrMapOvr>
  <p:extLst>
    <p:ext uri="{DCECCB84-F9BA-43D5-87BE-67443E8EF086}">
      <p15:sldGuideLst xmlns:p15="http://schemas.microsoft.com/office/powerpoint/2012/main" xmlns="">
        <p15:guide id="1" pos="43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xt + image left">
    <p:spTree>
      <p:nvGrpSpPr>
        <p:cNvPr id="1" name=""/>
        <p:cNvGrpSpPr/>
        <p:nvPr/>
      </p:nvGrpSpPr>
      <p:grpSpPr>
        <a:xfrm>
          <a:off x="0" y="0"/>
          <a:ext cx="0" cy="0"/>
          <a:chOff x="0" y="0"/>
          <a:chExt cx="0" cy="0"/>
        </a:xfrm>
      </p:grpSpPr>
      <p:sp>
        <p:nvSpPr>
          <p:cNvPr id="23" name="Segnaposto immagine 13">
            <a:extLst>
              <a:ext uri="{FF2B5EF4-FFF2-40B4-BE49-F238E27FC236}">
                <a16:creationId xmlns:a16="http://schemas.microsoft.com/office/drawing/2014/main" xmlns="" id="{BF0A0D63-BC6B-0E47-BE01-11FFD612D5D4}"/>
              </a:ext>
            </a:extLst>
          </p:cNvPr>
          <p:cNvSpPr>
            <a:spLocks noGrp="1"/>
          </p:cNvSpPr>
          <p:nvPr>
            <p:ph type="pic" sz="quarter" idx="19" hasCustomPrompt="1"/>
          </p:nvPr>
        </p:nvSpPr>
        <p:spPr>
          <a:xfrm>
            <a:off x="0" y="0"/>
            <a:ext cx="3621974" cy="6858000"/>
          </a:xfrm>
          <a:solidFill>
            <a:schemeClr val="tx1">
              <a:lumMod val="95000"/>
              <a:lumOff val="5000"/>
            </a:schemeClr>
          </a:solidFill>
        </p:spPr>
        <p:txBody>
          <a:bodyPr anchor="ctr">
            <a:normAutofit/>
          </a:bodyPr>
          <a:lstStyle>
            <a:lvl1pPr marL="0" indent="0" algn="ctr">
              <a:buNone/>
              <a:defRPr sz="800">
                <a:solidFill>
                  <a:schemeClr val="bg1"/>
                </a:solidFill>
              </a:defRPr>
            </a:lvl1pPr>
          </a:lstStyle>
          <a:p>
            <a:r>
              <a:rPr lang="it-IT" dirty="0"/>
              <a:t>Click and insert image</a:t>
            </a:r>
          </a:p>
        </p:txBody>
      </p:sp>
      <p:cxnSp>
        <p:nvCxnSpPr>
          <p:cNvPr id="8" name="Connettore 1 7">
            <a:extLst>
              <a:ext uri="{FF2B5EF4-FFF2-40B4-BE49-F238E27FC236}">
                <a16:creationId xmlns:a16="http://schemas.microsoft.com/office/drawing/2014/main" xmlns="" id="{2206ECDF-023D-B346-ACC9-88AED8607164}"/>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xmlns="" id="{7FA70C94-EFD2-7148-8E89-9EC6817F3174}"/>
              </a:ext>
            </a:extLst>
          </p:cNvPr>
          <p:cNvSpPr txBox="1"/>
          <p:nvPr userDrawn="1"/>
        </p:nvSpPr>
        <p:spPr>
          <a:xfrm>
            <a:off x="8277225" y="6422539"/>
            <a:ext cx="426073" cy="215444"/>
          </a:xfrm>
          <a:prstGeom prst="rect">
            <a:avLst/>
          </a:prstGeom>
          <a:noFill/>
        </p:spPr>
        <p:txBody>
          <a:bodyPr wrap="square" rtlCol="0">
            <a:spAutoFit/>
          </a:bodyPr>
          <a:lstStyle/>
          <a:p>
            <a:pPr algn="r"/>
            <a:r>
              <a:rPr lang="it-IT" sz="800" dirty="0">
                <a:solidFill>
                  <a:srgbClr val="333333">
                    <a:lumMod val="50000"/>
                    <a:lumOff val="50000"/>
                  </a:srgbClr>
                </a:solidFill>
                <a:latin typeface="Proxima Nova Light" panose="02000506030000020004" pitchFamily="2" charset="77"/>
              </a:rPr>
              <a:t>BSP</a:t>
            </a:r>
          </a:p>
        </p:txBody>
      </p:sp>
      <p:sp>
        <p:nvSpPr>
          <p:cNvPr id="31" name="Segnaposto testo 30">
            <a:extLst>
              <a:ext uri="{FF2B5EF4-FFF2-40B4-BE49-F238E27FC236}">
                <a16:creationId xmlns:a16="http://schemas.microsoft.com/office/drawing/2014/main" xmlns="" id="{AA891D87-7821-1847-B090-697D3EC2F543}"/>
              </a:ext>
            </a:extLst>
          </p:cNvPr>
          <p:cNvSpPr>
            <a:spLocks noGrp="1"/>
          </p:cNvSpPr>
          <p:nvPr>
            <p:ph type="body" sz="quarter" idx="21" hasCustomPrompt="1"/>
          </p:nvPr>
        </p:nvSpPr>
        <p:spPr>
          <a:xfrm>
            <a:off x="4172509" y="1176985"/>
            <a:ext cx="4530789" cy="628073"/>
          </a:xfrm>
        </p:spPr>
        <p:txBody>
          <a:bodyPr anchor="t">
            <a:noAutofit/>
          </a:bodyPr>
          <a:lstStyle>
            <a:lvl1pPr marL="0" indent="0">
              <a:buNone/>
              <a:defRPr sz="3200" b="1" i="0">
                <a:solidFill>
                  <a:srgbClr val="385072"/>
                </a:solidFill>
                <a:latin typeface="+mn-lt"/>
              </a:defRPr>
            </a:lvl1pPr>
          </a:lstStyle>
          <a:p>
            <a:r>
              <a:rPr lang="en-GB" noProof="0" dirty="0"/>
              <a:t>TITLE</a:t>
            </a:r>
          </a:p>
        </p:txBody>
      </p:sp>
      <p:sp>
        <p:nvSpPr>
          <p:cNvPr id="32" name="Segnaposto testo 30">
            <a:extLst>
              <a:ext uri="{FF2B5EF4-FFF2-40B4-BE49-F238E27FC236}">
                <a16:creationId xmlns:a16="http://schemas.microsoft.com/office/drawing/2014/main" xmlns="" id="{F7210C92-AA8B-FE49-83A7-00A9F3A360F3}"/>
              </a:ext>
            </a:extLst>
          </p:cNvPr>
          <p:cNvSpPr>
            <a:spLocks noGrp="1"/>
          </p:cNvSpPr>
          <p:nvPr>
            <p:ph type="body" sz="quarter" idx="22" hasCustomPrompt="1"/>
          </p:nvPr>
        </p:nvSpPr>
        <p:spPr>
          <a:xfrm>
            <a:off x="4172509" y="1868663"/>
            <a:ext cx="4530789" cy="2901761"/>
          </a:xfrm>
        </p:spPr>
        <p:txBody>
          <a:bodyPr anchor="t">
            <a:noAutofit/>
          </a:bodyPr>
          <a:lstStyle>
            <a:lvl1pPr marL="0" indent="0" algn="just">
              <a:lnSpc>
                <a:spcPct val="120000"/>
              </a:lnSpc>
              <a:spcBef>
                <a:spcPts val="600"/>
              </a:spcBef>
              <a:buNone/>
              <a:defRPr sz="1200" b="0" i="0">
                <a:solidFill>
                  <a:schemeClr val="tx1">
                    <a:lumMod val="85000"/>
                    <a:lumOff val="15000"/>
                  </a:schemeClr>
                </a:solidFill>
                <a:latin typeface="+mn-lt"/>
              </a:defRPr>
            </a:lvl1pPr>
          </a:lstStyle>
          <a:p>
            <a:r>
              <a:rPr lang="en-GB" noProof="0" dirty="0" err="1"/>
              <a:t>Donec</a:t>
            </a:r>
            <a:r>
              <a:rPr lang="en-GB" noProof="0" dirty="0"/>
              <a:t> </a:t>
            </a:r>
            <a:r>
              <a:rPr lang="en-GB" noProof="0" dirty="0" err="1"/>
              <a:t>sed</a:t>
            </a:r>
            <a:r>
              <a:rPr lang="en-GB" noProof="0" dirty="0"/>
              <a:t> </a:t>
            </a:r>
            <a:r>
              <a:rPr lang="en-GB" noProof="0" dirty="0" err="1"/>
              <a:t>odio</a:t>
            </a:r>
            <a:r>
              <a:rPr lang="en-GB" noProof="0" dirty="0"/>
              <a:t> dui.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Morbi</a:t>
            </a:r>
            <a:r>
              <a:rPr lang="en-GB" noProof="0" dirty="0"/>
              <a:t>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a:t>
            </a:r>
            <a:r>
              <a:rPr lang="en-GB" noProof="0" dirty="0" err="1"/>
              <a:t>vestibulum</a:t>
            </a:r>
            <a:r>
              <a:rPr lang="en-GB" noProof="0" dirty="0"/>
              <a:t> at </a:t>
            </a:r>
            <a:r>
              <a:rPr lang="en-GB" noProof="0" dirty="0" err="1"/>
              <a:t>eros</a:t>
            </a:r>
            <a:r>
              <a:rPr lang="en-GB" noProof="0" dirty="0"/>
              <a:t>. </a:t>
            </a:r>
            <a:r>
              <a:rPr lang="en-GB" noProof="0" dirty="0" err="1"/>
              <a:t>Etiam</a:t>
            </a:r>
            <a:r>
              <a:rPr lang="en-GB" noProof="0" dirty="0"/>
              <a:t> porta </a:t>
            </a:r>
            <a:r>
              <a:rPr lang="en-GB" noProof="0" dirty="0" err="1"/>
              <a:t>sem</a:t>
            </a:r>
            <a:r>
              <a:rPr lang="en-GB" noProof="0" dirty="0"/>
              <a:t> </a:t>
            </a:r>
            <a:r>
              <a:rPr lang="en-GB" noProof="0" dirty="0" err="1"/>
              <a:t>malesuada</a:t>
            </a:r>
            <a:r>
              <a:rPr lang="en-GB" noProof="0" dirty="0"/>
              <a:t> magna </a:t>
            </a:r>
            <a:r>
              <a:rPr lang="en-GB" noProof="0" dirty="0" err="1"/>
              <a:t>mollis</a:t>
            </a:r>
            <a:r>
              <a:rPr lang="en-GB" noProof="0" dirty="0"/>
              <a:t> </a:t>
            </a:r>
            <a:r>
              <a:rPr lang="en-GB" noProof="0" dirty="0" err="1"/>
              <a:t>euismod</a:t>
            </a:r>
            <a:r>
              <a:rPr lang="en-GB" noProof="0" dirty="0"/>
              <a:t>. </a:t>
            </a:r>
            <a:r>
              <a:rPr lang="en-GB" noProof="0" dirty="0" err="1"/>
              <a:t>Donec</a:t>
            </a:r>
            <a:r>
              <a:rPr lang="en-GB" noProof="0" dirty="0"/>
              <a:t> </a:t>
            </a:r>
            <a:r>
              <a:rPr lang="en-GB" noProof="0" dirty="0" err="1"/>
              <a:t>sed</a:t>
            </a:r>
            <a:r>
              <a:rPr lang="en-GB" noProof="0" dirty="0"/>
              <a:t> </a:t>
            </a:r>
            <a:r>
              <a:rPr lang="en-GB" noProof="0" dirty="0" err="1"/>
              <a:t>odio</a:t>
            </a:r>
            <a:r>
              <a:rPr lang="en-GB" noProof="0" dirty="0"/>
              <a:t> dui. </a:t>
            </a:r>
            <a:r>
              <a:rPr lang="en-GB" noProof="0" dirty="0" err="1"/>
              <a:t>Nullam</a:t>
            </a:r>
            <a:r>
              <a:rPr lang="en-GB" noProof="0" dirty="0"/>
              <a:t> </a:t>
            </a:r>
            <a:r>
              <a:rPr lang="en-GB" noProof="0" dirty="0" err="1"/>
              <a:t>quis</a:t>
            </a:r>
            <a:r>
              <a:rPr lang="en-GB" noProof="0" dirty="0"/>
              <a:t> </a:t>
            </a:r>
            <a:r>
              <a:rPr lang="en-GB" noProof="0" dirty="0" err="1"/>
              <a:t>risus</a:t>
            </a:r>
            <a:r>
              <a:rPr lang="en-GB" noProof="0" dirty="0"/>
              <a:t> </a:t>
            </a:r>
            <a:r>
              <a:rPr lang="en-GB" noProof="0" dirty="0" err="1"/>
              <a:t>eget</a:t>
            </a:r>
            <a:r>
              <a:rPr lang="en-GB" noProof="0" dirty="0"/>
              <a:t> </a:t>
            </a:r>
            <a:r>
              <a:rPr lang="en-GB" noProof="0" dirty="0" err="1"/>
              <a:t>urna</a:t>
            </a:r>
            <a:r>
              <a:rPr lang="en-GB" noProof="0" dirty="0"/>
              <a:t> </a:t>
            </a:r>
            <a:r>
              <a:rPr lang="en-GB" noProof="0" dirty="0" err="1"/>
              <a:t>mollis</a:t>
            </a:r>
            <a:r>
              <a:rPr lang="en-GB" noProof="0" dirty="0"/>
              <a:t> </a:t>
            </a:r>
            <a:r>
              <a:rPr lang="en-GB" noProof="0" dirty="0" err="1"/>
              <a:t>ornare</a:t>
            </a:r>
            <a:r>
              <a:rPr lang="en-GB" noProof="0" dirty="0"/>
              <a:t> </a:t>
            </a:r>
            <a:r>
              <a:rPr lang="en-GB" noProof="0" dirty="0" err="1"/>
              <a:t>vel</a:t>
            </a:r>
            <a:r>
              <a:rPr lang="en-GB" noProof="0" dirty="0"/>
              <a:t> </a:t>
            </a:r>
            <a:r>
              <a:rPr lang="en-GB" noProof="0" dirty="0" err="1"/>
              <a:t>eu</a:t>
            </a:r>
            <a:r>
              <a:rPr lang="en-GB" noProof="0" dirty="0"/>
              <a:t> </a:t>
            </a:r>
            <a:r>
              <a:rPr lang="en-GB" noProof="0" dirty="0" err="1"/>
              <a:t>leo</a:t>
            </a:r>
            <a:r>
              <a:rPr lang="en-GB" noProof="0" dirty="0"/>
              <a:t>.</a:t>
            </a:r>
          </a:p>
          <a:p>
            <a:r>
              <a:rPr lang="en-GB" noProof="0" dirty="0" err="1"/>
              <a:t>Aenean</a:t>
            </a:r>
            <a:r>
              <a:rPr lang="en-GB" noProof="0" dirty="0"/>
              <a:t> </a:t>
            </a:r>
            <a:r>
              <a:rPr lang="en-GB" noProof="0" dirty="0" err="1"/>
              <a:t>eu</a:t>
            </a:r>
            <a:r>
              <a:rPr lang="en-GB" noProof="0" dirty="0"/>
              <a:t> </a:t>
            </a:r>
            <a:r>
              <a:rPr lang="en-GB" noProof="0" dirty="0" err="1"/>
              <a:t>leo</a:t>
            </a:r>
            <a:r>
              <a:rPr lang="en-GB" noProof="0" dirty="0"/>
              <a:t> quam. </a:t>
            </a:r>
            <a:r>
              <a:rPr lang="en-GB" noProof="0" dirty="0" err="1"/>
              <a:t>Pellentesque</a:t>
            </a:r>
            <a:r>
              <a:rPr lang="en-GB" noProof="0" dirty="0"/>
              <a:t> </a:t>
            </a:r>
            <a:r>
              <a:rPr lang="en-GB" noProof="0" dirty="0" err="1"/>
              <a:t>ornare</a:t>
            </a:r>
            <a:r>
              <a:rPr lang="en-GB" noProof="0" dirty="0"/>
              <a:t> </a:t>
            </a:r>
            <a:r>
              <a:rPr lang="en-GB" noProof="0" dirty="0" err="1"/>
              <a:t>sem</a:t>
            </a:r>
            <a:r>
              <a:rPr lang="en-GB" noProof="0" dirty="0"/>
              <a:t> </a:t>
            </a:r>
            <a:r>
              <a:rPr lang="en-GB" noProof="0" dirty="0" err="1"/>
              <a:t>lacinia</a:t>
            </a:r>
            <a:r>
              <a:rPr lang="en-GB" noProof="0" dirty="0"/>
              <a:t> quam </a:t>
            </a:r>
            <a:r>
              <a:rPr lang="en-GB" noProof="0" dirty="0" err="1"/>
              <a:t>venenatis</a:t>
            </a:r>
            <a:r>
              <a:rPr lang="en-GB" noProof="0" dirty="0"/>
              <a:t> </a:t>
            </a:r>
            <a:r>
              <a:rPr lang="en-GB" noProof="0" dirty="0" err="1"/>
              <a:t>vestibulum</a:t>
            </a:r>
            <a:r>
              <a:rPr lang="en-GB" noProof="0" dirty="0"/>
              <a:t>. </a:t>
            </a:r>
            <a:r>
              <a:rPr lang="en-GB" noProof="0" dirty="0" err="1"/>
              <a:t>Cras</a:t>
            </a:r>
            <a:r>
              <a:rPr lang="en-GB" noProof="0" dirty="0"/>
              <a:t> </a:t>
            </a:r>
            <a:r>
              <a:rPr lang="en-GB" noProof="0" dirty="0" err="1"/>
              <a:t>justo</a:t>
            </a:r>
            <a:r>
              <a:rPr lang="en-GB" noProof="0" dirty="0"/>
              <a:t> </a:t>
            </a:r>
            <a:r>
              <a:rPr lang="en-GB" noProof="0" dirty="0" err="1"/>
              <a:t>odio</a:t>
            </a:r>
            <a:r>
              <a:rPr lang="en-GB" noProof="0" dirty="0"/>
              <a:t>, </a:t>
            </a:r>
            <a:r>
              <a:rPr lang="en-GB" noProof="0" dirty="0" err="1"/>
              <a:t>dapibus</a:t>
            </a:r>
            <a:r>
              <a:rPr lang="en-GB" noProof="0" dirty="0"/>
              <a:t> ac </a:t>
            </a:r>
            <a:r>
              <a:rPr lang="en-GB" noProof="0" dirty="0" err="1"/>
              <a:t>facilisis</a:t>
            </a:r>
            <a:r>
              <a:rPr lang="en-GB" noProof="0" dirty="0"/>
              <a:t> in, </a:t>
            </a:r>
            <a:r>
              <a:rPr lang="en-GB" noProof="0" dirty="0" err="1"/>
              <a:t>egestas</a:t>
            </a:r>
            <a:r>
              <a:rPr lang="en-GB" noProof="0" dirty="0"/>
              <a:t> </a:t>
            </a:r>
            <a:r>
              <a:rPr lang="en-GB" noProof="0" dirty="0" err="1"/>
              <a:t>eget</a:t>
            </a:r>
            <a:r>
              <a:rPr lang="en-GB" noProof="0" dirty="0"/>
              <a:t> quam.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Donec</a:t>
            </a:r>
            <a:r>
              <a:rPr lang="en-GB" noProof="0" dirty="0"/>
              <a:t> </a:t>
            </a:r>
            <a:r>
              <a:rPr lang="en-GB" noProof="0" dirty="0" err="1"/>
              <a:t>ullamcorper</a:t>
            </a:r>
            <a:r>
              <a:rPr lang="en-GB" noProof="0" dirty="0"/>
              <a:t> </a:t>
            </a:r>
            <a:r>
              <a:rPr lang="en-GB" noProof="0" dirty="0" err="1"/>
              <a:t>nulla</a:t>
            </a:r>
            <a:r>
              <a:rPr lang="en-GB" noProof="0" dirty="0"/>
              <a:t> non </a:t>
            </a:r>
            <a:r>
              <a:rPr lang="en-GB" noProof="0" dirty="0" err="1"/>
              <a:t>metus</a:t>
            </a:r>
            <a:r>
              <a:rPr lang="en-GB" noProof="0" dirty="0"/>
              <a:t> </a:t>
            </a:r>
            <a:r>
              <a:rPr lang="en-GB" noProof="0" dirty="0" err="1"/>
              <a:t>auctor</a:t>
            </a:r>
            <a:r>
              <a:rPr lang="en-GB" noProof="0" dirty="0"/>
              <a:t> </a:t>
            </a:r>
            <a:r>
              <a:rPr lang="en-GB" noProof="0" dirty="0" err="1"/>
              <a:t>fringilla</a:t>
            </a:r>
            <a:r>
              <a:rPr lang="en-GB" noProof="0" dirty="0"/>
              <a:t>.</a:t>
            </a:r>
          </a:p>
        </p:txBody>
      </p:sp>
      <p:sp>
        <p:nvSpPr>
          <p:cNvPr id="33" name="Segnaposto numero diapositiva 5">
            <a:extLst>
              <a:ext uri="{FF2B5EF4-FFF2-40B4-BE49-F238E27FC236}">
                <a16:creationId xmlns:a16="http://schemas.microsoft.com/office/drawing/2014/main" xmlns="" id="{BFA8308B-71FC-384F-AE3D-E56267F3AC18}"/>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spTree>
    <p:extLst>
      <p:ext uri="{BB962C8B-B14F-4D97-AF65-F5344CB8AC3E}">
        <p14:creationId xmlns:p14="http://schemas.microsoft.com/office/powerpoint/2010/main" val="1638937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Coloured Rows">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08CE0B3-C557-0843-A777-73FD922F336E}"/>
              </a:ext>
            </a:extLst>
          </p:cNvPr>
          <p:cNvSpPr/>
          <p:nvPr userDrawn="1"/>
        </p:nvSpPr>
        <p:spPr>
          <a:xfrm>
            <a:off x="4167188" y="0"/>
            <a:ext cx="4960010" cy="6858000"/>
          </a:xfrm>
          <a:prstGeom prst="rect">
            <a:avLst/>
          </a:prstGeom>
          <a:solidFill>
            <a:srgbClr val="F2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8F9FA"/>
              </a:solidFill>
            </a:endParaRPr>
          </a:p>
        </p:txBody>
      </p:sp>
      <p:sp>
        <p:nvSpPr>
          <p:cNvPr id="11" name="CasellaDiTesto 10">
            <a:extLst>
              <a:ext uri="{FF2B5EF4-FFF2-40B4-BE49-F238E27FC236}">
                <a16:creationId xmlns:a16="http://schemas.microsoft.com/office/drawing/2014/main" xmlns="" id="{47D17F66-2DA1-9447-BBCD-9E4B003ED211}"/>
              </a:ext>
            </a:extLst>
          </p:cNvPr>
          <p:cNvSpPr txBox="1"/>
          <p:nvPr userDrawn="1"/>
        </p:nvSpPr>
        <p:spPr>
          <a:xfrm>
            <a:off x="8239125" y="6422539"/>
            <a:ext cx="464173" cy="215444"/>
          </a:xfrm>
          <a:prstGeom prst="rect">
            <a:avLst/>
          </a:prstGeom>
          <a:noFill/>
        </p:spPr>
        <p:txBody>
          <a:bodyPr wrap="square" rtlCol="0">
            <a:spAutoFit/>
          </a:bodyPr>
          <a:lstStyle/>
          <a:p>
            <a:pPr algn="r"/>
            <a:r>
              <a:rPr lang="en-GB" sz="800" dirty="0">
                <a:solidFill>
                  <a:srgbClr val="333333">
                    <a:lumMod val="50000"/>
                    <a:lumOff val="50000"/>
                  </a:srgbClr>
                </a:solidFill>
                <a:latin typeface="Proxima Nova Light" panose="02000506030000020004" pitchFamily="2" charset="77"/>
              </a:rPr>
              <a:t>BSP</a:t>
            </a:r>
          </a:p>
        </p:txBody>
      </p:sp>
      <p:cxnSp>
        <p:nvCxnSpPr>
          <p:cNvPr id="12" name="Connettore 1 11">
            <a:extLst>
              <a:ext uri="{FF2B5EF4-FFF2-40B4-BE49-F238E27FC236}">
                <a16:creationId xmlns:a16="http://schemas.microsoft.com/office/drawing/2014/main" xmlns="" id="{66E10D76-A7AC-1B43-AE89-AC32295314A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egnaposto testo 34">
            <a:extLst>
              <a:ext uri="{FF2B5EF4-FFF2-40B4-BE49-F238E27FC236}">
                <a16:creationId xmlns:a16="http://schemas.microsoft.com/office/drawing/2014/main" xmlns="" id="{6C1ABAC6-7BB8-0E4F-A09C-EC939B97A104}"/>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36" name="Segnaposto numero diapositiva 5">
            <a:extLst>
              <a:ext uri="{FF2B5EF4-FFF2-40B4-BE49-F238E27FC236}">
                <a16:creationId xmlns:a16="http://schemas.microsoft.com/office/drawing/2014/main" xmlns="" id="{3C0BEB12-9E1D-CA4F-B4B4-05B079849B1D}"/>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sp>
        <p:nvSpPr>
          <p:cNvPr id="18" name="Segnaposto testo 18">
            <a:extLst>
              <a:ext uri="{FF2B5EF4-FFF2-40B4-BE49-F238E27FC236}">
                <a16:creationId xmlns:a16="http://schemas.microsoft.com/office/drawing/2014/main" xmlns="" id="{E5A2316D-F104-284D-9CE7-8BA795DD503D}"/>
              </a:ext>
            </a:extLst>
          </p:cNvPr>
          <p:cNvSpPr>
            <a:spLocks noGrp="1"/>
          </p:cNvSpPr>
          <p:nvPr>
            <p:ph type="body" sz="quarter" idx="13" hasCustomPrompt="1"/>
          </p:nvPr>
        </p:nvSpPr>
        <p:spPr>
          <a:xfrm>
            <a:off x="461078" y="2448994"/>
            <a:ext cx="3402819" cy="2237245"/>
          </a:xfrm>
        </p:spPr>
        <p:txBody>
          <a:bodyPr anchor="ctr">
            <a:noAutofit/>
          </a:bodyPr>
          <a:lstStyle>
            <a:lvl1pPr marL="0" indent="0" algn="l">
              <a:buNone/>
              <a:defRPr sz="3600" b="1" i="0">
                <a:solidFill>
                  <a:srgbClr val="385072"/>
                </a:solidFill>
                <a:latin typeface="+mn-lt"/>
              </a:defRPr>
            </a:lvl1pPr>
          </a:lstStyle>
          <a:p>
            <a:r>
              <a:rPr lang="en-GB" noProof="0" dirty="0"/>
              <a:t>TITLE OF SLIDE ALSO ON 2 ROWS</a:t>
            </a:r>
          </a:p>
        </p:txBody>
      </p:sp>
      <p:sp>
        <p:nvSpPr>
          <p:cNvPr id="27" name="Segnaposto testo 20">
            <a:extLst>
              <a:ext uri="{FF2B5EF4-FFF2-40B4-BE49-F238E27FC236}">
                <a16:creationId xmlns:a16="http://schemas.microsoft.com/office/drawing/2014/main" xmlns="" id="{BF16A572-5289-224B-8AC5-72ADD6A6F7DE}"/>
              </a:ext>
            </a:extLst>
          </p:cNvPr>
          <p:cNvSpPr>
            <a:spLocks noGrp="1"/>
          </p:cNvSpPr>
          <p:nvPr>
            <p:ph type="body" sz="quarter" idx="24" hasCustomPrompt="1"/>
          </p:nvPr>
        </p:nvSpPr>
        <p:spPr>
          <a:xfrm>
            <a:off x="4596406" y="1662239"/>
            <a:ext cx="4068000" cy="1512000"/>
          </a:xfrm>
          <a:solidFill>
            <a:schemeClr val="accent2">
              <a:lumMod val="50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a:t>Magna </a:t>
            </a:r>
            <a:r>
              <a:rPr lang="en-GB" noProof="0" dirty="0" err="1"/>
              <a:t>Tellus</a:t>
            </a:r>
            <a:r>
              <a:rPr lang="en-GB" noProof="0" dirty="0"/>
              <a:t> Sit </a:t>
            </a:r>
            <a:r>
              <a:rPr lang="en-GB" noProof="0" dirty="0" err="1"/>
              <a:t>Commodo</a:t>
            </a:r>
            <a:endParaRPr lang="en-GB" noProof="0" dirty="0"/>
          </a:p>
          <a:p>
            <a:r>
              <a:rPr lang="en-GB" noProof="0" dirty="0" err="1"/>
              <a:t>Fusce</a:t>
            </a:r>
            <a:r>
              <a:rPr lang="en-GB" noProof="0" dirty="0"/>
              <a:t> </a:t>
            </a:r>
            <a:r>
              <a:rPr lang="en-GB" noProof="0" dirty="0" err="1"/>
              <a:t>Tortor</a:t>
            </a:r>
            <a:r>
              <a:rPr lang="en-GB" noProof="0" dirty="0"/>
              <a:t> </a:t>
            </a:r>
            <a:r>
              <a:rPr lang="en-GB" noProof="0" dirty="0" err="1"/>
              <a:t>Euismod</a:t>
            </a:r>
            <a:endParaRPr lang="en-GB" noProof="0" dirty="0"/>
          </a:p>
          <a:p>
            <a:r>
              <a:rPr lang="en-GB" noProof="0" dirty="0" err="1"/>
              <a:t>Nullam</a:t>
            </a:r>
            <a:r>
              <a:rPr lang="en-GB" noProof="0" dirty="0"/>
              <a:t> </a:t>
            </a:r>
            <a:r>
              <a:rPr lang="en-GB" noProof="0" dirty="0" err="1"/>
              <a:t>Vulputate</a:t>
            </a:r>
            <a:r>
              <a:rPr lang="en-GB" noProof="0" dirty="0"/>
              <a:t> </a:t>
            </a:r>
            <a:r>
              <a:rPr lang="en-GB" noProof="0" dirty="0" err="1"/>
              <a:t>Etiam</a:t>
            </a:r>
            <a:endParaRPr lang="en-GB" noProof="0" dirty="0"/>
          </a:p>
        </p:txBody>
      </p:sp>
      <p:sp>
        <p:nvSpPr>
          <p:cNvPr id="31" name="Segnaposto testo 20">
            <a:extLst>
              <a:ext uri="{FF2B5EF4-FFF2-40B4-BE49-F238E27FC236}">
                <a16:creationId xmlns:a16="http://schemas.microsoft.com/office/drawing/2014/main" xmlns="" id="{C490AC74-1A7F-5D4A-9AC4-B32165BEAAC6}"/>
              </a:ext>
            </a:extLst>
          </p:cNvPr>
          <p:cNvSpPr>
            <a:spLocks noGrp="1"/>
          </p:cNvSpPr>
          <p:nvPr>
            <p:ph type="body" sz="quarter" idx="25" hasCustomPrompt="1"/>
          </p:nvPr>
        </p:nvSpPr>
        <p:spPr>
          <a:xfrm>
            <a:off x="4598989" y="3174239"/>
            <a:ext cx="4068000" cy="1512000"/>
          </a:xfrm>
          <a:solidFill>
            <a:schemeClr val="accent2">
              <a:lumMod val="75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a:t>Magna </a:t>
            </a:r>
            <a:r>
              <a:rPr lang="en-GB" noProof="0" dirty="0" err="1"/>
              <a:t>Tellus</a:t>
            </a:r>
            <a:r>
              <a:rPr lang="en-GB" noProof="0" dirty="0"/>
              <a:t> Sit </a:t>
            </a:r>
            <a:r>
              <a:rPr lang="en-GB" noProof="0" dirty="0" err="1"/>
              <a:t>Commodo</a:t>
            </a:r>
            <a:endParaRPr lang="en-GB" noProof="0" dirty="0"/>
          </a:p>
          <a:p>
            <a:r>
              <a:rPr lang="en-GB" noProof="0" dirty="0" err="1"/>
              <a:t>Fusce</a:t>
            </a:r>
            <a:r>
              <a:rPr lang="en-GB" noProof="0" dirty="0"/>
              <a:t> </a:t>
            </a:r>
            <a:r>
              <a:rPr lang="en-GB" noProof="0" dirty="0" err="1"/>
              <a:t>Tortor</a:t>
            </a:r>
            <a:r>
              <a:rPr lang="en-GB" noProof="0" dirty="0"/>
              <a:t> </a:t>
            </a:r>
            <a:r>
              <a:rPr lang="en-GB" noProof="0" dirty="0" err="1"/>
              <a:t>Euismod</a:t>
            </a:r>
            <a:endParaRPr lang="en-GB" noProof="0" dirty="0"/>
          </a:p>
          <a:p>
            <a:r>
              <a:rPr lang="en-GB" noProof="0" dirty="0" err="1"/>
              <a:t>Nullam</a:t>
            </a:r>
            <a:r>
              <a:rPr lang="en-GB" noProof="0" dirty="0"/>
              <a:t> </a:t>
            </a:r>
            <a:r>
              <a:rPr lang="en-GB" noProof="0" dirty="0" err="1"/>
              <a:t>Vulputate</a:t>
            </a:r>
            <a:r>
              <a:rPr lang="en-GB" noProof="0" dirty="0"/>
              <a:t> </a:t>
            </a:r>
            <a:r>
              <a:rPr lang="en-GB" noProof="0" dirty="0" err="1"/>
              <a:t>Etiam</a:t>
            </a:r>
            <a:endParaRPr lang="en-GB" noProof="0" dirty="0"/>
          </a:p>
        </p:txBody>
      </p:sp>
      <p:sp>
        <p:nvSpPr>
          <p:cNvPr id="34" name="Segnaposto testo 20">
            <a:extLst>
              <a:ext uri="{FF2B5EF4-FFF2-40B4-BE49-F238E27FC236}">
                <a16:creationId xmlns:a16="http://schemas.microsoft.com/office/drawing/2014/main" xmlns="" id="{A4A6FD66-FECC-1B40-8AD2-CE671CCB284D}"/>
              </a:ext>
            </a:extLst>
          </p:cNvPr>
          <p:cNvSpPr>
            <a:spLocks noGrp="1"/>
          </p:cNvSpPr>
          <p:nvPr>
            <p:ph type="body" sz="quarter" idx="26" hasCustomPrompt="1"/>
          </p:nvPr>
        </p:nvSpPr>
        <p:spPr>
          <a:xfrm>
            <a:off x="4598989" y="4686239"/>
            <a:ext cx="4068000" cy="1512000"/>
          </a:xfrm>
          <a:solidFill>
            <a:schemeClr val="accent2">
              <a:lumMod val="60000"/>
              <a:lumOff val="40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a:t>Magna </a:t>
            </a:r>
            <a:r>
              <a:rPr lang="en-GB" noProof="0" dirty="0" err="1"/>
              <a:t>Tellus</a:t>
            </a:r>
            <a:r>
              <a:rPr lang="en-GB" noProof="0" dirty="0"/>
              <a:t> Sit </a:t>
            </a:r>
            <a:r>
              <a:rPr lang="en-GB" noProof="0" dirty="0" err="1"/>
              <a:t>Commodo</a:t>
            </a:r>
            <a:endParaRPr lang="en-GB" noProof="0" dirty="0"/>
          </a:p>
          <a:p>
            <a:r>
              <a:rPr lang="en-GB" noProof="0" dirty="0" err="1"/>
              <a:t>Fusce</a:t>
            </a:r>
            <a:r>
              <a:rPr lang="en-GB" noProof="0" dirty="0"/>
              <a:t> </a:t>
            </a:r>
            <a:r>
              <a:rPr lang="en-GB" noProof="0" dirty="0" err="1"/>
              <a:t>Tortor</a:t>
            </a:r>
            <a:r>
              <a:rPr lang="en-GB" noProof="0" dirty="0"/>
              <a:t> </a:t>
            </a:r>
            <a:r>
              <a:rPr lang="en-GB" noProof="0" dirty="0" err="1"/>
              <a:t>Euismod</a:t>
            </a:r>
            <a:endParaRPr lang="en-GB" noProof="0" dirty="0"/>
          </a:p>
          <a:p>
            <a:r>
              <a:rPr lang="en-GB" noProof="0" dirty="0" err="1"/>
              <a:t>Nullam</a:t>
            </a:r>
            <a:r>
              <a:rPr lang="en-GB" noProof="0" dirty="0"/>
              <a:t> </a:t>
            </a:r>
            <a:r>
              <a:rPr lang="en-GB" noProof="0" dirty="0" err="1"/>
              <a:t>Vulputate</a:t>
            </a:r>
            <a:r>
              <a:rPr lang="en-GB" noProof="0" dirty="0"/>
              <a:t> </a:t>
            </a:r>
            <a:r>
              <a:rPr lang="en-GB" noProof="0" dirty="0" err="1"/>
              <a:t>Etiam</a:t>
            </a:r>
            <a:endParaRPr lang="en-GB" noProof="0" dirty="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1379030648"/>
      </p:ext>
    </p:extLst>
  </p:cSld>
  <p:clrMapOvr>
    <a:masterClrMapping/>
  </p:clrMapOvr>
  <p:extLst>
    <p:ext uri="{DCECCB84-F9BA-43D5-87BE-67443E8EF086}">
      <p15:sldGuideLst xmlns:p15="http://schemas.microsoft.com/office/powerpoint/2012/main" xmlns="">
        <p15:guide id="1" pos="438">
          <p15:clr>
            <a:srgbClr val="FBAE40"/>
          </p15:clr>
        </p15:guide>
        <p15:guide id="2" pos="18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 Infographic">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08CE0B3-C557-0843-A777-73FD922F336E}"/>
              </a:ext>
            </a:extLst>
          </p:cNvPr>
          <p:cNvSpPr/>
          <p:nvPr userDrawn="1"/>
        </p:nvSpPr>
        <p:spPr>
          <a:xfrm>
            <a:off x="0" y="-4700"/>
            <a:ext cx="5172075" cy="6809547"/>
          </a:xfrm>
          <a:prstGeom prst="rect">
            <a:avLst/>
          </a:prstGeom>
          <a:solidFill>
            <a:srgbClr val="F2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8F9FA"/>
              </a:solidFill>
            </a:endParaRPr>
          </a:p>
        </p:txBody>
      </p:sp>
      <p:sp>
        <p:nvSpPr>
          <p:cNvPr id="11" name="CasellaDiTesto 10">
            <a:extLst>
              <a:ext uri="{FF2B5EF4-FFF2-40B4-BE49-F238E27FC236}">
                <a16:creationId xmlns:a16="http://schemas.microsoft.com/office/drawing/2014/main" xmlns="" id="{47D17F66-2DA1-9447-BBCD-9E4B003ED211}"/>
              </a:ext>
            </a:extLst>
          </p:cNvPr>
          <p:cNvSpPr txBox="1"/>
          <p:nvPr userDrawn="1"/>
        </p:nvSpPr>
        <p:spPr>
          <a:xfrm>
            <a:off x="8248650" y="6422539"/>
            <a:ext cx="454648" cy="215444"/>
          </a:xfrm>
          <a:prstGeom prst="rect">
            <a:avLst/>
          </a:prstGeom>
          <a:noFill/>
        </p:spPr>
        <p:txBody>
          <a:bodyPr wrap="square" rtlCol="0">
            <a:spAutoFit/>
          </a:bodyPr>
          <a:lstStyle/>
          <a:p>
            <a:pPr algn="r"/>
            <a:r>
              <a:rPr lang="it-IT" sz="800" dirty="0">
                <a:solidFill>
                  <a:srgbClr val="333333">
                    <a:lumMod val="50000"/>
                    <a:lumOff val="50000"/>
                  </a:srgbClr>
                </a:solidFill>
                <a:latin typeface="Proxima Nova Light" panose="02000506030000020004" pitchFamily="2" charset="77"/>
              </a:rPr>
              <a:t>BSP</a:t>
            </a:r>
          </a:p>
        </p:txBody>
      </p:sp>
      <p:cxnSp>
        <p:nvCxnSpPr>
          <p:cNvPr id="12" name="Connettore 1 11">
            <a:extLst>
              <a:ext uri="{FF2B5EF4-FFF2-40B4-BE49-F238E27FC236}">
                <a16:creationId xmlns:a16="http://schemas.microsoft.com/office/drawing/2014/main" xmlns="" id="{66E10D76-A7AC-1B43-AE89-AC32295314A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egnaposto testo 34">
            <a:extLst>
              <a:ext uri="{FF2B5EF4-FFF2-40B4-BE49-F238E27FC236}">
                <a16:creationId xmlns:a16="http://schemas.microsoft.com/office/drawing/2014/main" xmlns="" id="{6C1ABAC6-7BB8-0E4F-A09C-EC939B97A104}"/>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36" name="Segnaposto numero diapositiva 5">
            <a:extLst>
              <a:ext uri="{FF2B5EF4-FFF2-40B4-BE49-F238E27FC236}">
                <a16:creationId xmlns:a16="http://schemas.microsoft.com/office/drawing/2014/main" xmlns="" id="{3C0BEB12-9E1D-CA4F-B4B4-05B079849B1D}"/>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sp>
        <p:nvSpPr>
          <p:cNvPr id="14" name="Segnaposto testo 18">
            <a:extLst>
              <a:ext uri="{FF2B5EF4-FFF2-40B4-BE49-F238E27FC236}">
                <a16:creationId xmlns:a16="http://schemas.microsoft.com/office/drawing/2014/main" xmlns="" id="{E43F0A64-FE87-6B40-9E2F-2A69AC7B713A}"/>
              </a:ext>
            </a:extLst>
          </p:cNvPr>
          <p:cNvSpPr>
            <a:spLocks noGrp="1"/>
          </p:cNvSpPr>
          <p:nvPr>
            <p:ph type="body" sz="quarter" idx="13" hasCustomPrompt="1"/>
          </p:nvPr>
        </p:nvSpPr>
        <p:spPr>
          <a:xfrm>
            <a:off x="461079" y="1128606"/>
            <a:ext cx="4382384" cy="627321"/>
          </a:xfrm>
        </p:spPr>
        <p:txBody>
          <a:bodyPr anchor="b">
            <a:noAutofit/>
          </a:bodyPr>
          <a:lstStyle>
            <a:lvl1pPr marL="0" indent="0" algn="l">
              <a:buNone/>
              <a:defRPr sz="3600" b="1" i="0">
                <a:solidFill>
                  <a:srgbClr val="385072"/>
                </a:solidFill>
                <a:latin typeface="+mn-lt"/>
              </a:defRPr>
            </a:lvl1pPr>
          </a:lstStyle>
          <a:p>
            <a:r>
              <a:rPr lang="en-GB" noProof="0" dirty="0"/>
              <a:t>TITLE OF SECTION</a:t>
            </a:r>
          </a:p>
        </p:txBody>
      </p:sp>
      <p:sp>
        <p:nvSpPr>
          <p:cNvPr id="16" name="Segnaposto testo 18">
            <a:extLst>
              <a:ext uri="{FF2B5EF4-FFF2-40B4-BE49-F238E27FC236}">
                <a16:creationId xmlns:a16="http://schemas.microsoft.com/office/drawing/2014/main" xmlns="" id="{D2077DF3-FBCA-CB47-99EB-2E3FF4E37E6D}"/>
              </a:ext>
            </a:extLst>
          </p:cNvPr>
          <p:cNvSpPr>
            <a:spLocks noGrp="1"/>
          </p:cNvSpPr>
          <p:nvPr>
            <p:ph type="body" sz="quarter" idx="15" hasCustomPrompt="1"/>
          </p:nvPr>
        </p:nvSpPr>
        <p:spPr>
          <a:xfrm>
            <a:off x="461079" y="1837214"/>
            <a:ext cx="4382384" cy="3072511"/>
          </a:xfrm>
        </p:spPr>
        <p:txBody>
          <a:bodyPr anchor="t">
            <a:noAutofit/>
          </a:bodyPr>
          <a:lstStyle>
            <a:lvl1pPr marL="0" indent="0" algn="just">
              <a:lnSpc>
                <a:spcPct val="130000"/>
              </a:lnSpc>
              <a:buNone/>
              <a:defRPr sz="1200" b="0" i="0">
                <a:solidFill>
                  <a:schemeClr val="tx1">
                    <a:lumMod val="85000"/>
                    <a:lumOff val="15000"/>
                  </a:schemeClr>
                </a:solidFill>
                <a:latin typeface="+mn-lt"/>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Morbi</a:t>
            </a:r>
            <a:r>
              <a:rPr lang="en-GB" noProof="0" dirty="0"/>
              <a:t> </a:t>
            </a:r>
            <a:r>
              <a:rPr lang="en-GB" noProof="0" dirty="0" err="1"/>
              <a:t>ut</a:t>
            </a:r>
            <a:r>
              <a:rPr lang="en-GB" noProof="0" dirty="0"/>
              <a:t> </a:t>
            </a:r>
            <a:r>
              <a:rPr lang="en-GB" noProof="0" dirty="0" err="1"/>
              <a:t>fermentum</a:t>
            </a:r>
            <a:r>
              <a:rPr lang="en-GB" noProof="0" dirty="0"/>
              <a:t> </a:t>
            </a:r>
            <a:r>
              <a:rPr lang="en-GB" noProof="0" dirty="0" err="1"/>
              <a:t>tortor</a:t>
            </a:r>
            <a:r>
              <a:rPr lang="en-GB" noProof="0" dirty="0"/>
              <a:t>, </a:t>
            </a:r>
            <a:r>
              <a:rPr lang="en-GB" noProof="0" dirty="0" err="1"/>
              <a:t>eu</a:t>
            </a:r>
            <a:r>
              <a:rPr lang="en-GB" noProof="0" dirty="0"/>
              <a:t> </a:t>
            </a:r>
            <a:r>
              <a:rPr lang="en-GB" noProof="0" dirty="0" err="1"/>
              <a:t>sagittis</a:t>
            </a:r>
            <a:r>
              <a:rPr lang="en-GB" noProof="0" dirty="0"/>
              <a:t> </a:t>
            </a:r>
            <a:r>
              <a:rPr lang="en-GB" noProof="0" dirty="0" err="1"/>
              <a:t>leo</a:t>
            </a:r>
            <a:r>
              <a:rPr lang="en-GB" noProof="0" dirty="0"/>
              <a:t>. </a:t>
            </a:r>
            <a:r>
              <a:rPr lang="en-GB" noProof="0" dirty="0" err="1"/>
              <a:t>Mauris</a:t>
            </a:r>
            <a:r>
              <a:rPr lang="en-GB" noProof="0" dirty="0"/>
              <a:t> </a:t>
            </a:r>
            <a:r>
              <a:rPr lang="en-GB" noProof="0" dirty="0" err="1"/>
              <a:t>fermentum</a:t>
            </a:r>
            <a:r>
              <a:rPr lang="en-GB" noProof="0" dirty="0"/>
              <a:t>, ligula sit </a:t>
            </a:r>
            <a:r>
              <a:rPr lang="en-GB" noProof="0" dirty="0" err="1"/>
              <a:t>amet</a:t>
            </a:r>
            <a:r>
              <a:rPr lang="en-GB" noProof="0" dirty="0"/>
              <a:t> </a:t>
            </a:r>
            <a:r>
              <a:rPr lang="en-GB" noProof="0" dirty="0" err="1"/>
              <a:t>condimentum</a:t>
            </a:r>
            <a:r>
              <a:rPr lang="en-GB" noProof="0" dirty="0"/>
              <a:t> </a:t>
            </a:r>
            <a:r>
              <a:rPr lang="en-GB" noProof="0" dirty="0" err="1"/>
              <a:t>euismod</a:t>
            </a:r>
            <a:r>
              <a:rPr lang="en-GB" noProof="0" dirty="0"/>
              <a:t>, </a:t>
            </a:r>
            <a:r>
              <a:rPr lang="en-GB" noProof="0" dirty="0" err="1"/>
              <a:t>sapien</a:t>
            </a:r>
            <a:r>
              <a:rPr lang="en-GB" noProof="0" dirty="0"/>
              <a:t> dui semper </a:t>
            </a:r>
            <a:r>
              <a:rPr lang="en-GB" noProof="0" dirty="0" err="1"/>
              <a:t>eros</a:t>
            </a:r>
            <a:r>
              <a:rPr lang="en-GB" noProof="0" dirty="0"/>
              <a:t>, non </a:t>
            </a:r>
            <a:r>
              <a:rPr lang="en-GB" noProof="0" dirty="0" err="1"/>
              <a:t>bibendum</a:t>
            </a:r>
            <a:r>
              <a:rPr lang="en-GB" noProof="0" dirty="0"/>
              <a:t> </a:t>
            </a:r>
            <a:r>
              <a:rPr lang="en-GB" noProof="0" dirty="0" err="1"/>
              <a:t>felis</a:t>
            </a:r>
            <a:r>
              <a:rPr lang="en-GB" noProof="0" dirty="0"/>
              <a:t> </a:t>
            </a:r>
            <a:r>
              <a:rPr lang="en-GB" noProof="0" dirty="0" err="1"/>
              <a:t>purus</a:t>
            </a:r>
            <a:r>
              <a:rPr lang="en-GB" noProof="0" dirty="0"/>
              <a:t> </a:t>
            </a:r>
            <a:r>
              <a:rPr lang="en-GB" noProof="0" dirty="0" err="1"/>
              <a:t>eu</a:t>
            </a:r>
            <a:r>
              <a:rPr lang="en-GB" noProof="0" dirty="0"/>
              <a:t> </a:t>
            </a:r>
            <a:r>
              <a:rPr lang="en-GB" noProof="0" dirty="0" err="1"/>
              <a:t>leo</a:t>
            </a:r>
            <a:r>
              <a:rPr lang="en-GB" noProof="0" dirty="0"/>
              <a:t>. </a:t>
            </a:r>
            <a:r>
              <a:rPr lang="en-GB" noProof="0" dirty="0" err="1"/>
              <a:t>Aenean</a:t>
            </a:r>
            <a:r>
              <a:rPr lang="en-GB" noProof="0" dirty="0"/>
              <a:t> </a:t>
            </a:r>
            <a:r>
              <a:rPr lang="en-GB" noProof="0" dirty="0" err="1"/>
              <a:t>imperdiet</a:t>
            </a:r>
            <a:r>
              <a:rPr lang="en-GB" noProof="0" dirty="0"/>
              <a:t> nisi </a:t>
            </a:r>
            <a:r>
              <a:rPr lang="en-GB" noProof="0" dirty="0" err="1"/>
              <a:t>posuere</a:t>
            </a:r>
            <a:r>
              <a:rPr lang="en-GB" noProof="0" dirty="0"/>
              <a:t> </a:t>
            </a:r>
            <a:r>
              <a:rPr lang="en-GB" noProof="0" dirty="0" err="1"/>
              <a:t>sapien</a:t>
            </a:r>
            <a:r>
              <a:rPr lang="en-GB" noProof="0" dirty="0"/>
              <a:t> </a:t>
            </a:r>
            <a:r>
              <a:rPr lang="en-GB" noProof="0" dirty="0" err="1"/>
              <a:t>vehicula</a:t>
            </a:r>
            <a:r>
              <a:rPr lang="en-GB" noProof="0" dirty="0"/>
              <a:t> cursus. </a:t>
            </a:r>
            <a:r>
              <a:rPr lang="en-GB" noProof="0" dirty="0" err="1"/>
              <a:t>Vivamus</a:t>
            </a:r>
            <a:r>
              <a:rPr lang="en-GB" noProof="0" dirty="0"/>
              <a:t> </a:t>
            </a:r>
            <a:r>
              <a:rPr lang="en-GB" noProof="0" dirty="0" err="1"/>
              <a:t>orci</a:t>
            </a:r>
            <a:r>
              <a:rPr lang="en-GB" noProof="0" dirty="0"/>
              <a:t> </a:t>
            </a:r>
            <a:r>
              <a:rPr lang="en-GB" noProof="0" dirty="0" err="1"/>
              <a:t>neque</a:t>
            </a:r>
            <a:r>
              <a:rPr lang="en-GB" noProof="0" dirty="0"/>
              <a:t>, </a:t>
            </a:r>
            <a:r>
              <a:rPr lang="en-GB" noProof="0" dirty="0" err="1"/>
              <a:t>tincidunt</a:t>
            </a:r>
            <a:r>
              <a:rPr lang="en-GB" noProof="0" dirty="0"/>
              <a:t> </a:t>
            </a:r>
            <a:r>
              <a:rPr lang="en-GB" noProof="0" dirty="0" err="1"/>
              <a:t>facilisis</a:t>
            </a:r>
            <a:r>
              <a:rPr lang="en-GB" noProof="0" dirty="0"/>
              <a:t> </a:t>
            </a:r>
            <a:r>
              <a:rPr lang="en-GB" noProof="0" dirty="0" err="1"/>
              <a:t>tincidunt</a:t>
            </a:r>
            <a:r>
              <a:rPr lang="en-GB" noProof="0" dirty="0"/>
              <a:t> </a:t>
            </a:r>
            <a:r>
              <a:rPr lang="en-GB" noProof="0" dirty="0" err="1"/>
              <a:t>tincidunt</a:t>
            </a:r>
            <a:r>
              <a:rPr lang="en-GB" noProof="0" dirty="0"/>
              <a:t>, </a:t>
            </a:r>
            <a:r>
              <a:rPr lang="en-GB" noProof="0" dirty="0" err="1"/>
              <a:t>eleifend</a:t>
            </a:r>
            <a:r>
              <a:rPr lang="en-GB" noProof="0" dirty="0"/>
              <a:t> in lorem. </a:t>
            </a:r>
            <a:r>
              <a:rPr lang="en-GB" noProof="0" dirty="0" err="1"/>
              <a:t>Etiam</a:t>
            </a:r>
            <a:r>
              <a:rPr lang="en-GB" noProof="0" dirty="0"/>
              <a:t> </a:t>
            </a:r>
            <a:r>
              <a:rPr lang="en-GB" noProof="0" dirty="0" err="1"/>
              <a:t>aliquet</a:t>
            </a:r>
            <a:r>
              <a:rPr lang="en-GB" noProof="0" dirty="0"/>
              <a:t> et </a:t>
            </a:r>
            <a:r>
              <a:rPr lang="en-GB" noProof="0" dirty="0" err="1"/>
              <a:t>massa</a:t>
            </a:r>
            <a:r>
              <a:rPr lang="en-GB" noProof="0" dirty="0"/>
              <a:t> at </a:t>
            </a:r>
            <a:r>
              <a:rPr lang="en-GB" noProof="0" dirty="0" err="1"/>
              <a:t>ultricies</a:t>
            </a:r>
            <a:r>
              <a:rPr lang="en-GB" noProof="0" dirty="0"/>
              <a:t>. Integer </a:t>
            </a:r>
            <a:r>
              <a:rPr lang="en-GB" noProof="0" dirty="0" err="1"/>
              <a:t>quis</a:t>
            </a:r>
            <a:r>
              <a:rPr lang="en-GB" noProof="0" dirty="0"/>
              <a:t> dui </a:t>
            </a:r>
            <a:r>
              <a:rPr lang="en-GB" noProof="0" dirty="0" err="1"/>
              <a:t>ut</a:t>
            </a:r>
            <a:r>
              <a:rPr lang="en-GB" noProof="0" dirty="0"/>
              <a:t> </a:t>
            </a:r>
            <a:r>
              <a:rPr lang="en-GB" noProof="0" dirty="0" err="1"/>
              <a:t>velit</a:t>
            </a:r>
            <a:r>
              <a:rPr lang="en-GB" noProof="0" dirty="0"/>
              <a:t> </a:t>
            </a:r>
            <a:r>
              <a:rPr lang="en-GB" noProof="0" dirty="0" err="1"/>
              <a:t>suscipit</a:t>
            </a:r>
            <a:r>
              <a:rPr lang="en-GB" noProof="0" dirty="0"/>
              <a:t> </a:t>
            </a:r>
            <a:r>
              <a:rPr lang="en-GB" noProof="0" dirty="0" err="1"/>
              <a:t>posuere</a:t>
            </a:r>
            <a:r>
              <a:rPr lang="en-GB" noProof="0" dirty="0"/>
              <a:t> id vitae ante. Nunc </a:t>
            </a:r>
            <a:r>
              <a:rPr lang="en-GB" noProof="0" dirty="0" err="1"/>
              <a:t>volutpat</a:t>
            </a:r>
            <a:r>
              <a:rPr lang="en-GB" noProof="0" dirty="0"/>
              <a:t> </a:t>
            </a:r>
            <a:r>
              <a:rPr lang="en-GB" noProof="0" dirty="0" err="1"/>
              <a:t>sapien</a:t>
            </a:r>
            <a:r>
              <a:rPr lang="en-GB" noProof="0" dirty="0"/>
              <a:t> sit </a:t>
            </a:r>
            <a:r>
              <a:rPr lang="en-GB" noProof="0" dirty="0" err="1"/>
              <a:t>amet</a:t>
            </a:r>
            <a:r>
              <a:rPr lang="en-GB" noProof="0" dirty="0"/>
              <a:t> </a:t>
            </a:r>
            <a:r>
              <a:rPr lang="en-GB" noProof="0" dirty="0" err="1"/>
              <a:t>malesuada</a:t>
            </a:r>
            <a:r>
              <a:rPr lang="en-GB" noProof="0" dirty="0"/>
              <a:t> </a:t>
            </a:r>
            <a:r>
              <a:rPr lang="en-GB" noProof="0" dirty="0" err="1"/>
              <a:t>sagittis</a:t>
            </a:r>
            <a:r>
              <a:rPr lang="en-GB" noProof="0" dirty="0"/>
              <a:t>. In ac </a:t>
            </a:r>
            <a:r>
              <a:rPr lang="en-GB" noProof="0" dirty="0" err="1"/>
              <a:t>nibh</a:t>
            </a:r>
            <a:r>
              <a:rPr lang="en-GB" noProof="0" dirty="0"/>
              <a:t> ligula. Maecenas </a:t>
            </a:r>
            <a:r>
              <a:rPr lang="en-GB" noProof="0" dirty="0" err="1"/>
              <a:t>efficitur</a:t>
            </a:r>
            <a:r>
              <a:rPr lang="en-GB" noProof="0" dirty="0"/>
              <a:t>, quam et </a:t>
            </a:r>
            <a:r>
              <a:rPr lang="en-GB" noProof="0" dirty="0" err="1"/>
              <a:t>luctus</a:t>
            </a:r>
            <a:r>
              <a:rPr lang="en-GB" noProof="0" dirty="0"/>
              <a:t> </a:t>
            </a:r>
            <a:r>
              <a:rPr lang="en-GB" noProof="0" dirty="0" err="1"/>
              <a:t>feugiat</a:t>
            </a:r>
            <a:r>
              <a:rPr lang="en-GB" noProof="0" dirty="0"/>
              <a:t>, </a:t>
            </a:r>
            <a:r>
              <a:rPr lang="en-GB" noProof="0" dirty="0" err="1"/>
              <a:t>purus</a:t>
            </a:r>
            <a:r>
              <a:rPr lang="en-GB" noProof="0" dirty="0"/>
              <a:t> </a:t>
            </a:r>
            <a:r>
              <a:rPr lang="en-GB" noProof="0" dirty="0" err="1"/>
              <a:t>odio</a:t>
            </a:r>
            <a:r>
              <a:rPr lang="en-GB" noProof="0" dirty="0"/>
              <a:t> </a:t>
            </a:r>
            <a:r>
              <a:rPr lang="en-GB" noProof="0" dirty="0" err="1"/>
              <a:t>elementum</a:t>
            </a:r>
            <a:r>
              <a:rPr lang="en-GB" noProof="0" dirty="0"/>
              <a:t> </a:t>
            </a:r>
            <a:r>
              <a:rPr lang="en-GB" noProof="0" dirty="0" err="1"/>
              <a:t>elit</a:t>
            </a:r>
            <a:r>
              <a:rPr lang="en-GB" noProof="0" dirty="0"/>
              <a:t>, </a:t>
            </a:r>
            <a:r>
              <a:rPr lang="en-GB" noProof="0" dirty="0" err="1"/>
              <a:t>ut</a:t>
            </a:r>
            <a:r>
              <a:rPr lang="en-GB" noProof="0" dirty="0"/>
              <a:t> </a:t>
            </a:r>
            <a:r>
              <a:rPr lang="en-GB" noProof="0" dirty="0" err="1"/>
              <a:t>fringilla</a:t>
            </a:r>
            <a:r>
              <a:rPr lang="en-GB" noProof="0" dirty="0"/>
              <a:t> </a:t>
            </a:r>
            <a:r>
              <a:rPr lang="en-GB" noProof="0" dirty="0" err="1"/>
              <a:t>dolor</a:t>
            </a:r>
            <a:r>
              <a:rPr lang="en-GB" noProof="0" dirty="0"/>
              <a:t> </a:t>
            </a:r>
            <a:r>
              <a:rPr lang="en-GB" noProof="0" dirty="0" err="1"/>
              <a:t>turpis</a:t>
            </a:r>
            <a:r>
              <a:rPr lang="en-GB" noProof="0" dirty="0"/>
              <a:t> </a:t>
            </a:r>
            <a:r>
              <a:rPr lang="en-GB" noProof="0" dirty="0" err="1"/>
              <a:t>posuere</a:t>
            </a:r>
            <a:r>
              <a:rPr lang="en-GB" noProof="0" dirty="0"/>
              <a:t> ante.</a:t>
            </a:r>
          </a:p>
        </p:txBody>
      </p:sp>
      <p:sp>
        <p:nvSpPr>
          <p:cNvPr id="3" name="Segnaposto grafico 2">
            <a:extLst>
              <a:ext uri="{FF2B5EF4-FFF2-40B4-BE49-F238E27FC236}">
                <a16:creationId xmlns:a16="http://schemas.microsoft.com/office/drawing/2014/main" xmlns="" id="{5FA996DB-02A0-5C49-9464-01ED7FD9DD89}"/>
              </a:ext>
            </a:extLst>
          </p:cNvPr>
          <p:cNvSpPr>
            <a:spLocks noGrp="1"/>
          </p:cNvSpPr>
          <p:nvPr>
            <p:ph type="chart" sz="quarter" idx="17" hasCustomPrompt="1"/>
          </p:nvPr>
        </p:nvSpPr>
        <p:spPr>
          <a:xfrm>
            <a:off x="5469731" y="1813767"/>
            <a:ext cx="3233738" cy="3844083"/>
          </a:xfrm>
        </p:spPr>
        <p:txBody>
          <a:bodyPr>
            <a:normAutofit/>
          </a:bodyPr>
          <a:lstStyle>
            <a:lvl1pPr marL="0" indent="0" algn="ctr">
              <a:buNone/>
              <a:defRPr sz="800">
                <a:latin typeface="+mn-lt"/>
              </a:defRPr>
            </a:lvl1pPr>
          </a:lstStyle>
          <a:p>
            <a:r>
              <a:rPr lang="it-IT" dirty="0"/>
              <a:t>Click and insert an </a:t>
            </a:r>
            <a:r>
              <a:rPr lang="it-IT" dirty="0" err="1"/>
              <a:t>infographic</a:t>
            </a:r>
            <a:endParaRPr lang="it-IT" dirty="0"/>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3148399415"/>
      </p:ext>
    </p:extLst>
  </p:cSld>
  <p:clrMapOvr>
    <a:masterClrMapping/>
  </p:clrMapOvr>
  <p:extLst>
    <p:ext uri="{DCECCB84-F9BA-43D5-87BE-67443E8EF086}">
      <p15:sldGuideLst xmlns:p15="http://schemas.microsoft.com/office/powerpoint/2012/main" xmlns="">
        <p15:guide id="1" pos="438">
          <p15:clr>
            <a:srgbClr val="FBAE40"/>
          </p15:clr>
        </p15:guide>
        <p15:guide id="2" pos="18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Table horizzontal">
    <p:spTree>
      <p:nvGrpSpPr>
        <p:cNvPr id="1" name=""/>
        <p:cNvGrpSpPr/>
        <p:nvPr/>
      </p:nvGrpSpPr>
      <p:grpSpPr>
        <a:xfrm>
          <a:off x="0" y="0"/>
          <a:ext cx="0" cy="0"/>
          <a:chOff x="0" y="0"/>
          <a:chExt cx="0" cy="0"/>
        </a:xfrm>
      </p:grpSpPr>
      <p:cxnSp>
        <p:nvCxnSpPr>
          <p:cNvPr id="12" name="Connettore 1 11">
            <a:extLst>
              <a:ext uri="{FF2B5EF4-FFF2-40B4-BE49-F238E27FC236}">
                <a16:creationId xmlns:a16="http://schemas.microsoft.com/office/drawing/2014/main" xmlns="" id="{7AAFA78F-6CCE-C145-B3BF-2EA4CEC0521C}"/>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xmlns="" id="{B0E4C236-BA4A-394E-83F8-ED06833C35F0}"/>
              </a:ext>
            </a:extLst>
          </p:cNvPr>
          <p:cNvSpPr txBox="1"/>
          <p:nvPr userDrawn="1"/>
        </p:nvSpPr>
        <p:spPr>
          <a:xfrm>
            <a:off x="8315325" y="6422539"/>
            <a:ext cx="387973" cy="215444"/>
          </a:xfrm>
          <a:prstGeom prst="rect">
            <a:avLst/>
          </a:prstGeom>
          <a:noFill/>
        </p:spPr>
        <p:txBody>
          <a:bodyPr wrap="square" rtlCol="0">
            <a:spAutoFit/>
          </a:bodyPr>
          <a:lstStyle/>
          <a:p>
            <a:pPr algn="r"/>
            <a:r>
              <a:rPr lang="it-IT" sz="800" dirty="0">
                <a:solidFill>
                  <a:srgbClr val="333333">
                    <a:lumMod val="50000"/>
                    <a:lumOff val="50000"/>
                  </a:srgbClr>
                </a:solidFill>
                <a:latin typeface="Proxima Nova Light" panose="02000506030000020004" pitchFamily="2" charset="77"/>
              </a:rPr>
              <a:t>BSP</a:t>
            </a:r>
          </a:p>
        </p:txBody>
      </p:sp>
      <p:cxnSp>
        <p:nvCxnSpPr>
          <p:cNvPr id="14" name="Connettore 1 13">
            <a:extLst>
              <a:ext uri="{FF2B5EF4-FFF2-40B4-BE49-F238E27FC236}">
                <a16:creationId xmlns:a16="http://schemas.microsoft.com/office/drawing/2014/main" xmlns="" id="{45E7B52B-C940-8A4C-A3A7-3AF28DD59E3F}"/>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egnaposto testo 34">
            <a:extLst>
              <a:ext uri="{FF2B5EF4-FFF2-40B4-BE49-F238E27FC236}">
                <a16:creationId xmlns:a16="http://schemas.microsoft.com/office/drawing/2014/main" xmlns="" id="{FC6E4EA2-5702-D548-9946-78CB2F294D9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17" name="Segnaposto testo 18">
            <a:extLst>
              <a:ext uri="{FF2B5EF4-FFF2-40B4-BE49-F238E27FC236}">
                <a16:creationId xmlns:a16="http://schemas.microsoft.com/office/drawing/2014/main" xmlns="" id="{EE9D3C33-4EF4-7944-94D0-554AEBCA57BA}"/>
              </a:ext>
            </a:extLst>
          </p:cNvPr>
          <p:cNvSpPr>
            <a:spLocks noGrp="1"/>
          </p:cNvSpPr>
          <p:nvPr>
            <p:ph type="body" sz="quarter" idx="13" hasCustomPrompt="1"/>
          </p:nvPr>
        </p:nvSpPr>
        <p:spPr>
          <a:xfrm>
            <a:off x="461078" y="1114393"/>
            <a:ext cx="4760459" cy="627321"/>
          </a:xfrm>
        </p:spPr>
        <p:txBody>
          <a:bodyPr anchor="b">
            <a:noAutofit/>
          </a:bodyPr>
          <a:lstStyle>
            <a:lvl1pPr marL="0" indent="0" algn="l">
              <a:buNone/>
              <a:defRPr sz="3600" b="1" i="0">
                <a:solidFill>
                  <a:srgbClr val="385072"/>
                </a:solidFill>
                <a:latin typeface="+mn-lt"/>
              </a:defRPr>
            </a:lvl1pPr>
          </a:lstStyle>
          <a:p>
            <a:r>
              <a:rPr lang="en-GB" noProof="0" dirty="0"/>
              <a:t>TITLE OF SECTION</a:t>
            </a:r>
          </a:p>
        </p:txBody>
      </p:sp>
      <p:sp>
        <p:nvSpPr>
          <p:cNvPr id="18" name="Segnaposto testo 18">
            <a:extLst>
              <a:ext uri="{FF2B5EF4-FFF2-40B4-BE49-F238E27FC236}">
                <a16:creationId xmlns:a16="http://schemas.microsoft.com/office/drawing/2014/main" xmlns="" id="{840C31CE-61B3-FC45-BA3C-7321CEED6DAA}"/>
              </a:ext>
            </a:extLst>
          </p:cNvPr>
          <p:cNvSpPr>
            <a:spLocks noGrp="1"/>
          </p:cNvSpPr>
          <p:nvPr>
            <p:ph type="body" sz="quarter" idx="15" hasCustomPrompt="1"/>
          </p:nvPr>
        </p:nvSpPr>
        <p:spPr>
          <a:xfrm>
            <a:off x="461078" y="2119221"/>
            <a:ext cx="8242219" cy="1606654"/>
          </a:xfrm>
        </p:spPr>
        <p:txBody>
          <a:bodyPr anchor="t">
            <a:noAutofit/>
          </a:bodyPr>
          <a:lstStyle>
            <a:lvl1pPr marL="0" indent="0" algn="l">
              <a:lnSpc>
                <a:spcPct val="130000"/>
              </a:lnSpc>
              <a:buNone/>
              <a:defRPr sz="1200" b="0" i="0">
                <a:solidFill>
                  <a:schemeClr val="tx1">
                    <a:lumMod val="85000"/>
                    <a:lumOff val="15000"/>
                  </a:schemeClr>
                </a:solidFill>
                <a:latin typeface="+mn-lt"/>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Morbi</a:t>
            </a:r>
            <a:r>
              <a:rPr lang="en-GB" noProof="0" dirty="0"/>
              <a:t> </a:t>
            </a:r>
            <a:r>
              <a:rPr lang="en-GB" noProof="0" dirty="0" err="1"/>
              <a:t>ut</a:t>
            </a:r>
            <a:r>
              <a:rPr lang="en-GB" noProof="0" dirty="0"/>
              <a:t> </a:t>
            </a:r>
            <a:r>
              <a:rPr lang="en-GB" noProof="0" dirty="0" err="1"/>
              <a:t>fermentum</a:t>
            </a:r>
            <a:r>
              <a:rPr lang="en-GB" noProof="0" dirty="0"/>
              <a:t> </a:t>
            </a:r>
            <a:r>
              <a:rPr lang="en-GB" noProof="0" dirty="0" err="1"/>
              <a:t>tortor</a:t>
            </a:r>
            <a:r>
              <a:rPr lang="en-GB" noProof="0" dirty="0"/>
              <a:t>, </a:t>
            </a:r>
            <a:r>
              <a:rPr lang="en-GB" noProof="0" dirty="0" err="1"/>
              <a:t>eu</a:t>
            </a:r>
            <a:r>
              <a:rPr lang="en-GB" noProof="0" dirty="0"/>
              <a:t> </a:t>
            </a:r>
            <a:r>
              <a:rPr lang="en-GB" noProof="0" dirty="0" err="1"/>
              <a:t>sagittis</a:t>
            </a:r>
            <a:r>
              <a:rPr lang="en-GB" noProof="0" dirty="0"/>
              <a:t> </a:t>
            </a:r>
            <a:r>
              <a:rPr lang="en-GB" noProof="0" dirty="0" err="1"/>
              <a:t>leo</a:t>
            </a:r>
            <a:r>
              <a:rPr lang="en-GB" noProof="0" dirty="0"/>
              <a:t>. </a:t>
            </a:r>
            <a:r>
              <a:rPr lang="en-GB" noProof="0" dirty="0" err="1"/>
              <a:t>Mauris</a:t>
            </a:r>
            <a:r>
              <a:rPr lang="en-GB" noProof="0" dirty="0"/>
              <a:t> </a:t>
            </a:r>
            <a:r>
              <a:rPr lang="en-GB" noProof="0" dirty="0" err="1"/>
              <a:t>fermentum</a:t>
            </a:r>
            <a:r>
              <a:rPr lang="en-GB" noProof="0" dirty="0"/>
              <a:t>, ligula sit </a:t>
            </a:r>
            <a:r>
              <a:rPr lang="en-GB" noProof="0" dirty="0" err="1"/>
              <a:t>amet</a:t>
            </a:r>
            <a:r>
              <a:rPr lang="en-GB" noProof="0" dirty="0"/>
              <a:t> </a:t>
            </a:r>
            <a:r>
              <a:rPr lang="en-GB" noProof="0" dirty="0" err="1"/>
              <a:t>condimentum</a:t>
            </a:r>
            <a:r>
              <a:rPr lang="en-GB" noProof="0" dirty="0"/>
              <a:t> </a:t>
            </a:r>
            <a:r>
              <a:rPr lang="en-GB" noProof="0" dirty="0" err="1"/>
              <a:t>euismod</a:t>
            </a:r>
            <a:r>
              <a:rPr lang="en-GB" noProof="0" dirty="0"/>
              <a:t>, </a:t>
            </a:r>
            <a:r>
              <a:rPr lang="en-GB" noProof="0" dirty="0" err="1"/>
              <a:t>sapien</a:t>
            </a:r>
            <a:r>
              <a:rPr lang="en-GB" noProof="0" dirty="0"/>
              <a:t> dui semper </a:t>
            </a:r>
            <a:r>
              <a:rPr lang="en-GB" noProof="0" dirty="0" err="1"/>
              <a:t>eros</a:t>
            </a:r>
            <a:r>
              <a:rPr lang="en-GB" noProof="0" dirty="0"/>
              <a:t>, non </a:t>
            </a:r>
            <a:r>
              <a:rPr lang="en-GB" noProof="0" dirty="0" err="1"/>
              <a:t>bibendum</a:t>
            </a:r>
            <a:r>
              <a:rPr lang="en-GB" noProof="0" dirty="0"/>
              <a:t> </a:t>
            </a:r>
            <a:r>
              <a:rPr lang="en-GB" noProof="0" dirty="0" err="1"/>
              <a:t>felis</a:t>
            </a:r>
            <a:r>
              <a:rPr lang="en-GB" noProof="0" dirty="0"/>
              <a:t> </a:t>
            </a:r>
            <a:r>
              <a:rPr lang="en-GB" noProof="0" dirty="0" err="1"/>
              <a:t>purus</a:t>
            </a:r>
            <a:r>
              <a:rPr lang="en-GB" noProof="0" dirty="0"/>
              <a:t> </a:t>
            </a:r>
            <a:r>
              <a:rPr lang="en-GB" noProof="0" dirty="0" err="1"/>
              <a:t>eu</a:t>
            </a:r>
            <a:r>
              <a:rPr lang="en-GB" noProof="0" dirty="0"/>
              <a:t> </a:t>
            </a:r>
            <a:r>
              <a:rPr lang="en-GB" noProof="0" dirty="0" err="1"/>
              <a:t>leo</a:t>
            </a:r>
            <a:r>
              <a:rPr lang="en-GB" noProof="0" dirty="0"/>
              <a:t>. </a:t>
            </a:r>
            <a:r>
              <a:rPr lang="en-GB" noProof="0" dirty="0" err="1"/>
              <a:t>Aenean</a:t>
            </a:r>
            <a:r>
              <a:rPr lang="en-GB" noProof="0" dirty="0"/>
              <a:t> </a:t>
            </a:r>
            <a:r>
              <a:rPr lang="en-GB" noProof="0" dirty="0" err="1"/>
              <a:t>imperdiet</a:t>
            </a:r>
            <a:r>
              <a:rPr lang="en-GB" noProof="0" dirty="0"/>
              <a:t> nisi </a:t>
            </a:r>
            <a:r>
              <a:rPr lang="en-GB" noProof="0" dirty="0" err="1"/>
              <a:t>posuere</a:t>
            </a:r>
            <a:r>
              <a:rPr lang="en-GB" noProof="0" dirty="0"/>
              <a:t> </a:t>
            </a:r>
            <a:r>
              <a:rPr lang="en-GB" noProof="0" dirty="0" err="1"/>
              <a:t>sapien</a:t>
            </a:r>
            <a:r>
              <a:rPr lang="en-GB" noProof="0" dirty="0"/>
              <a:t> </a:t>
            </a:r>
            <a:r>
              <a:rPr lang="en-GB" noProof="0" dirty="0" err="1"/>
              <a:t>vehicula</a:t>
            </a:r>
            <a:r>
              <a:rPr lang="en-GB" noProof="0" dirty="0"/>
              <a:t> cursus. </a:t>
            </a:r>
            <a:r>
              <a:rPr lang="en-GB" noProof="0" dirty="0" err="1"/>
              <a:t>Vivamus</a:t>
            </a:r>
            <a:r>
              <a:rPr lang="en-GB" noProof="0" dirty="0"/>
              <a:t> </a:t>
            </a:r>
            <a:r>
              <a:rPr lang="en-GB" noProof="0" dirty="0" err="1"/>
              <a:t>orci</a:t>
            </a:r>
            <a:r>
              <a:rPr lang="en-GB" noProof="0" dirty="0"/>
              <a:t> </a:t>
            </a:r>
            <a:r>
              <a:rPr lang="en-GB" noProof="0" dirty="0" err="1"/>
              <a:t>neque</a:t>
            </a:r>
            <a:r>
              <a:rPr lang="en-GB" noProof="0" dirty="0"/>
              <a:t>, </a:t>
            </a:r>
            <a:r>
              <a:rPr lang="en-GB" noProof="0" dirty="0" err="1"/>
              <a:t>tincidunt</a:t>
            </a:r>
            <a:r>
              <a:rPr lang="en-GB" noProof="0" dirty="0"/>
              <a:t> </a:t>
            </a:r>
            <a:r>
              <a:rPr lang="en-GB" noProof="0" dirty="0" err="1"/>
              <a:t>facilisis</a:t>
            </a:r>
            <a:r>
              <a:rPr lang="en-GB" noProof="0" dirty="0"/>
              <a:t> </a:t>
            </a:r>
            <a:r>
              <a:rPr lang="en-GB" noProof="0" dirty="0" err="1"/>
              <a:t>tincidunt</a:t>
            </a:r>
            <a:r>
              <a:rPr lang="en-GB" noProof="0" dirty="0"/>
              <a:t> </a:t>
            </a:r>
            <a:r>
              <a:rPr lang="en-GB" noProof="0" dirty="0" err="1"/>
              <a:t>tincidunt</a:t>
            </a:r>
            <a:r>
              <a:rPr lang="en-GB" noProof="0" dirty="0"/>
              <a:t>, </a:t>
            </a:r>
            <a:r>
              <a:rPr lang="en-GB" noProof="0" dirty="0" err="1"/>
              <a:t>eleifend</a:t>
            </a:r>
            <a:r>
              <a:rPr lang="en-GB" noProof="0" dirty="0"/>
              <a:t> in lorem</a:t>
            </a:r>
          </a:p>
        </p:txBody>
      </p:sp>
      <p:sp>
        <p:nvSpPr>
          <p:cNvPr id="21" name="Segnaposto tabella 20">
            <a:extLst>
              <a:ext uri="{FF2B5EF4-FFF2-40B4-BE49-F238E27FC236}">
                <a16:creationId xmlns:a16="http://schemas.microsoft.com/office/drawing/2014/main" xmlns="" id="{470D4480-6A79-D14A-B9FF-1A96B500FE97}"/>
              </a:ext>
            </a:extLst>
          </p:cNvPr>
          <p:cNvSpPr>
            <a:spLocks noGrp="1"/>
          </p:cNvSpPr>
          <p:nvPr>
            <p:ph type="tbl" sz="quarter" idx="17" hasCustomPrompt="1"/>
          </p:nvPr>
        </p:nvSpPr>
        <p:spPr>
          <a:xfrm>
            <a:off x="460772" y="3835730"/>
            <a:ext cx="8242697" cy="1780714"/>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Click and insert a table</a:t>
            </a:r>
          </a:p>
        </p:txBody>
      </p:sp>
      <p:sp>
        <p:nvSpPr>
          <p:cNvPr id="22" name="Segnaposto numero diapositiva 5">
            <a:extLst>
              <a:ext uri="{FF2B5EF4-FFF2-40B4-BE49-F238E27FC236}">
                <a16:creationId xmlns:a16="http://schemas.microsoft.com/office/drawing/2014/main" xmlns="" id="{47549558-2F3B-8144-86A8-E650A259DC43}"/>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341027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 Table veritcal">
    <p:spTree>
      <p:nvGrpSpPr>
        <p:cNvPr id="1" name=""/>
        <p:cNvGrpSpPr/>
        <p:nvPr/>
      </p:nvGrpSpPr>
      <p:grpSpPr>
        <a:xfrm>
          <a:off x="0" y="0"/>
          <a:ext cx="0" cy="0"/>
          <a:chOff x="0" y="0"/>
          <a:chExt cx="0" cy="0"/>
        </a:xfrm>
      </p:grpSpPr>
      <p:cxnSp>
        <p:nvCxnSpPr>
          <p:cNvPr id="12" name="Connettore 1 11">
            <a:extLst>
              <a:ext uri="{FF2B5EF4-FFF2-40B4-BE49-F238E27FC236}">
                <a16:creationId xmlns:a16="http://schemas.microsoft.com/office/drawing/2014/main" xmlns="" id="{7AAFA78F-6CCE-C145-B3BF-2EA4CEC0521C}"/>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xmlns="" id="{B0E4C236-BA4A-394E-83F8-ED06833C35F0}"/>
              </a:ext>
            </a:extLst>
          </p:cNvPr>
          <p:cNvSpPr txBox="1"/>
          <p:nvPr userDrawn="1"/>
        </p:nvSpPr>
        <p:spPr>
          <a:xfrm>
            <a:off x="8315325" y="6422539"/>
            <a:ext cx="387973" cy="215444"/>
          </a:xfrm>
          <a:prstGeom prst="rect">
            <a:avLst/>
          </a:prstGeom>
          <a:noFill/>
        </p:spPr>
        <p:txBody>
          <a:bodyPr wrap="square" rtlCol="0">
            <a:spAutoFit/>
          </a:bodyPr>
          <a:lstStyle/>
          <a:p>
            <a:pPr algn="r"/>
            <a:r>
              <a:rPr lang="it-IT" sz="800" dirty="0">
                <a:solidFill>
                  <a:srgbClr val="333333">
                    <a:lumMod val="50000"/>
                    <a:lumOff val="50000"/>
                  </a:srgbClr>
                </a:solidFill>
                <a:latin typeface="Proxima Nova Light" panose="02000506030000020004" pitchFamily="2" charset="77"/>
              </a:rPr>
              <a:t>BSP</a:t>
            </a:r>
          </a:p>
        </p:txBody>
      </p:sp>
      <p:cxnSp>
        <p:nvCxnSpPr>
          <p:cNvPr id="14" name="Connettore 1 13">
            <a:extLst>
              <a:ext uri="{FF2B5EF4-FFF2-40B4-BE49-F238E27FC236}">
                <a16:creationId xmlns:a16="http://schemas.microsoft.com/office/drawing/2014/main" xmlns="" id="{45E7B52B-C940-8A4C-A3A7-3AF28DD59E3F}"/>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egnaposto testo 34">
            <a:extLst>
              <a:ext uri="{FF2B5EF4-FFF2-40B4-BE49-F238E27FC236}">
                <a16:creationId xmlns:a16="http://schemas.microsoft.com/office/drawing/2014/main" xmlns="" id="{FC6E4EA2-5702-D548-9946-78CB2F294D9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a:t>Title of presentation</a:t>
            </a:r>
          </a:p>
        </p:txBody>
      </p:sp>
      <p:sp>
        <p:nvSpPr>
          <p:cNvPr id="17" name="Segnaposto testo 18">
            <a:extLst>
              <a:ext uri="{FF2B5EF4-FFF2-40B4-BE49-F238E27FC236}">
                <a16:creationId xmlns:a16="http://schemas.microsoft.com/office/drawing/2014/main" xmlns="" id="{EE9D3C33-4EF4-7944-94D0-554AEBCA57BA}"/>
              </a:ext>
            </a:extLst>
          </p:cNvPr>
          <p:cNvSpPr>
            <a:spLocks noGrp="1"/>
          </p:cNvSpPr>
          <p:nvPr>
            <p:ph type="body" sz="quarter" idx="13" hasCustomPrompt="1"/>
          </p:nvPr>
        </p:nvSpPr>
        <p:spPr>
          <a:xfrm>
            <a:off x="461078" y="1114393"/>
            <a:ext cx="4760459" cy="627321"/>
          </a:xfrm>
        </p:spPr>
        <p:txBody>
          <a:bodyPr anchor="b">
            <a:noAutofit/>
          </a:bodyPr>
          <a:lstStyle>
            <a:lvl1pPr marL="0" indent="0" algn="l">
              <a:buNone/>
              <a:defRPr sz="3600" b="1" i="0">
                <a:solidFill>
                  <a:srgbClr val="385072"/>
                </a:solidFill>
                <a:latin typeface="+mn-lt"/>
              </a:defRPr>
            </a:lvl1pPr>
          </a:lstStyle>
          <a:p>
            <a:r>
              <a:rPr lang="en-GB" noProof="0" dirty="0"/>
              <a:t>TITLE OF SECTION</a:t>
            </a:r>
          </a:p>
        </p:txBody>
      </p:sp>
      <p:sp>
        <p:nvSpPr>
          <p:cNvPr id="18" name="Segnaposto testo 18">
            <a:extLst>
              <a:ext uri="{FF2B5EF4-FFF2-40B4-BE49-F238E27FC236}">
                <a16:creationId xmlns:a16="http://schemas.microsoft.com/office/drawing/2014/main" xmlns="" id="{840C31CE-61B3-FC45-BA3C-7321CEED6DAA}"/>
              </a:ext>
            </a:extLst>
          </p:cNvPr>
          <p:cNvSpPr>
            <a:spLocks noGrp="1"/>
          </p:cNvSpPr>
          <p:nvPr>
            <p:ph type="body" sz="quarter" idx="15" hasCustomPrompt="1"/>
          </p:nvPr>
        </p:nvSpPr>
        <p:spPr>
          <a:xfrm>
            <a:off x="603579" y="2119221"/>
            <a:ext cx="3588408" cy="3485932"/>
          </a:xfrm>
        </p:spPr>
        <p:txBody>
          <a:bodyPr anchor="t">
            <a:noAutofit/>
          </a:bodyPr>
          <a:lstStyle>
            <a:lvl1pPr marL="0" indent="0" algn="l">
              <a:lnSpc>
                <a:spcPct val="130000"/>
              </a:lnSpc>
              <a:buNone/>
              <a:defRPr sz="1200" b="0" i="0">
                <a:solidFill>
                  <a:schemeClr val="tx1">
                    <a:lumMod val="85000"/>
                    <a:lumOff val="15000"/>
                  </a:schemeClr>
                </a:solidFill>
                <a:latin typeface="+mn-lt"/>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Morbi</a:t>
            </a:r>
            <a:r>
              <a:rPr lang="en-GB" noProof="0" dirty="0"/>
              <a:t> </a:t>
            </a:r>
            <a:r>
              <a:rPr lang="en-GB" noProof="0" dirty="0" err="1"/>
              <a:t>ut</a:t>
            </a:r>
            <a:r>
              <a:rPr lang="en-GB" noProof="0" dirty="0"/>
              <a:t> </a:t>
            </a:r>
            <a:r>
              <a:rPr lang="en-GB" noProof="0" dirty="0" err="1"/>
              <a:t>fermentum</a:t>
            </a:r>
            <a:r>
              <a:rPr lang="en-GB" noProof="0" dirty="0"/>
              <a:t> </a:t>
            </a:r>
            <a:r>
              <a:rPr lang="en-GB" noProof="0" dirty="0" err="1"/>
              <a:t>tortor</a:t>
            </a:r>
            <a:r>
              <a:rPr lang="en-GB" noProof="0" dirty="0"/>
              <a:t>, </a:t>
            </a:r>
            <a:r>
              <a:rPr lang="en-GB" noProof="0" dirty="0" err="1"/>
              <a:t>eu</a:t>
            </a:r>
            <a:r>
              <a:rPr lang="en-GB" noProof="0" dirty="0"/>
              <a:t> </a:t>
            </a:r>
            <a:r>
              <a:rPr lang="en-GB" noProof="0" dirty="0" err="1"/>
              <a:t>sagittis</a:t>
            </a:r>
            <a:r>
              <a:rPr lang="en-GB" noProof="0" dirty="0"/>
              <a:t> </a:t>
            </a:r>
            <a:r>
              <a:rPr lang="en-GB" noProof="0" dirty="0" err="1"/>
              <a:t>leo</a:t>
            </a:r>
            <a:r>
              <a:rPr lang="en-GB" noProof="0" dirty="0"/>
              <a:t>. </a:t>
            </a:r>
            <a:r>
              <a:rPr lang="en-GB" noProof="0" dirty="0" err="1"/>
              <a:t>Mauris</a:t>
            </a:r>
            <a:r>
              <a:rPr lang="en-GB" noProof="0" dirty="0"/>
              <a:t> </a:t>
            </a:r>
            <a:r>
              <a:rPr lang="en-GB" noProof="0" dirty="0" err="1"/>
              <a:t>fermentum</a:t>
            </a:r>
            <a:r>
              <a:rPr lang="en-GB" noProof="0" dirty="0"/>
              <a:t>, ligula sit </a:t>
            </a:r>
            <a:r>
              <a:rPr lang="en-GB" noProof="0" dirty="0" err="1"/>
              <a:t>amet</a:t>
            </a:r>
            <a:r>
              <a:rPr lang="en-GB" noProof="0" dirty="0"/>
              <a:t> </a:t>
            </a:r>
            <a:r>
              <a:rPr lang="en-GB" noProof="0" dirty="0" err="1"/>
              <a:t>condimentum</a:t>
            </a:r>
            <a:r>
              <a:rPr lang="en-GB" noProof="0" dirty="0"/>
              <a:t> </a:t>
            </a:r>
            <a:r>
              <a:rPr lang="en-GB" noProof="0" dirty="0" err="1"/>
              <a:t>euismod</a:t>
            </a:r>
            <a:r>
              <a:rPr lang="en-GB" noProof="0" dirty="0"/>
              <a:t>, </a:t>
            </a:r>
            <a:r>
              <a:rPr lang="en-GB" noProof="0" dirty="0" err="1"/>
              <a:t>sapien</a:t>
            </a:r>
            <a:r>
              <a:rPr lang="en-GB" noProof="0" dirty="0"/>
              <a:t> dui semper </a:t>
            </a:r>
            <a:r>
              <a:rPr lang="en-GB" noProof="0" dirty="0" err="1"/>
              <a:t>eros</a:t>
            </a:r>
            <a:r>
              <a:rPr lang="en-GB" noProof="0" dirty="0"/>
              <a:t>, non </a:t>
            </a:r>
            <a:r>
              <a:rPr lang="en-GB" noProof="0" dirty="0" err="1"/>
              <a:t>bibendum</a:t>
            </a:r>
            <a:r>
              <a:rPr lang="en-GB" noProof="0" dirty="0"/>
              <a:t> </a:t>
            </a:r>
            <a:r>
              <a:rPr lang="en-GB" noProof="0" dirty="0" err="1"/>
              <a:t>felis</a:t>
            </a:r>
            <a:r>
              <a:rPr lang="en-GB" noProof="0" dirty="0"/>
              <a:t> </a:t>
            </a:r>
            <a:r>
              <a:rPr lang="en-GB" noProof="0" dirty="0" err="1"/>
              <a:t>purus</a:t>
            </a:r>
            <a:r>
              <a:rPr lang="en-GB" noProof="0" dirty="0"/>
              <a:t> </a:t>
            </a:r>
            <a:r>
              <a:rPr lang="en-GB" noProof="0" dirty="0" err="1"/>
              <a:t>eu</a:t>
            </a:r>
            <a:r>
              <a:rPr lang="en-GB" noProof="0" dirty="0"/>
              <a:t> </a:t>
            </a:r>
            <a:r>
              <a:rPr lang="en-GB" noProof="0" dirty="0" err="1"/>
              <a:t>leo</a:t>
            </a:r>
            <a:r>
              <a:rPr lang="en-GB" noProof="0" dirty="0"/>
              <a:t>. </a:t>
            </a:r>
            <a:r>
              <a:rPr lang="en-GB" noProof="0" dirty="0" err="1"/>
              <a:t>Aenean</a:t>
            </a:r>
            <a:r>
              <a:rPr lang="en-GB" noProof="0" dirty="0"/>
              <a:t> </a:t>
            </a:r>
            <a:r>
              <a:rPr lang="en-GB" noProof="0" dirty="0" err="1"/>
              <a:t>imperdiet</a:t>
            </a:r>
            <a:r>
              <a:rPr lang="en-GB" noProof="0" dirty="0"/>
              <a:t> nisi </a:t>
            </a:r>
            <a:r>
              <a:rPr lang="en-GB" noProof="0" dirty="0" err="1"/>
              <a:t>posuere</a:t>
            </a:r>
            <a:r>
              <a:rPr lang="en-GB" noProof="0" dirty="0"/>
              <a:t> </a:t>
            </a:r>
            <a:r>
              <a:rPr lang="en-GB" noProof="0" dirty="0" err="1"/>
              <a:t>sapien</a:t>
            </a:r>
            <a:r>
              <a:rPr lang="en-GB" noProof="0" dirty="0"/>
              <a:t> </a:t>
            </a:r>
            <a:r>
              <a:rPr lang="en-GB" noProof="0" dirty="0" err="1"/>
              <a:t>vehicula</a:t>
            </a:r>
            <a:r>
              <a:rPr lang="en-GB" noProof="0" dirty="0"/>
              <a:t> cursus. </a:t>
            </a:r>
            <a:r>
              <a:rPr lang="en-GB" noProof="0" dirty="0" err="1"/>
              <a:t>Vivamus</a:t>
            </a:r>
            <a:r>
              <a:rPr lang="en-GB" noProof="0" dirty="0"/>
              <a:t> </a:t>
            </a:r>
            <a:r>
              <a:rPr lang="en-GB" noProof="0" dirty="0" err="1"/>
              <a:t>orci</a:t>
            </a:r>
            <a:r>
              <a:rPr lang="en-GB" noProof="0" dirty="0"/>
              <a:t> </a:t>
            </a:r>
            <a:r>
              <a:rPr lang="en-GB" noProof="0" dirty="0" err="1"/>
              <a:t>neque</a:t>
            </a:r>
            <a:r>
              <a:rPr lang="en-GB" noProof="0" dirty="0"/>
              <a:t>, </a:t>
            </a:r>
            <a:r>
              <a:rPr lang="en-GB" noProof="0" dirty="0" err="1"/>
              <a:t>tincidunt</a:t>
            </a:r>
            <a:r>
              <a:rPr lang="en-GB" noProof="0" dirty="0"/>
              <a:t> </a:t>
            </a:r>
            <a:r>
              <a:rPr lang="en-GB" noProof="0" dirty="0" err="1"/>
              <a:t>facilisis</a:t>
            </a:r>
            <a:r>
              <a:rPr lang="en-GB" noProof="0" dirty="0"/>
              <a:t> </a:t>
            </a:r>
            <a:r>
              <a:rPr lang="en-GB" noProof="0" dirty="0" err="1"/>
              <a:t>tincidunt</a:t>
            </a:r>
            <a:r>
              <a:rPr lang="en-GB" noProof="0" dirty="0"/>
              <a:t> </a:t>
            </a:r>
            <a:r>
              <a:rPr lang="en-GB" noProof="0" dirty="0" err="1"/>
              <a:t>tincidunt</a:t>
            </a:r>
            <a:r>
              <a:rPr lang="en-GB" noProof="0" dirty="0"/>
              <a:t>, </a:t>
            </a:r>
            <a:r>
              <a:rPr lang="en-GB" noProof="0" dirty="0" err="1"/>
              <a:t>eleifend</a:t>
            </a:r>
            <a:r>
              <a:rPr lang="en-GB" noProof="0" dirty="0"/>
              <a:t> in lorem</a:t>
            </a:r>
          </a:p>
        </p:txBody>
      </p:sp>
      <p:sp>
        <p:nvSpPr>
          <p:cNvPr id="21" name="Segnaposto tabella 20">
            <a:extLst>
              <a:ext uri="{FF2B5EF4-FFF2-40B4-BE49-F238E27FC236}">
                <a16:creationId xmlns:a16="http://schemas.microsoft.com/office/drawing/2014/main" xmlns="" id="{470D4480-6A79-D14A-B9FF-1A96B500FE97}"/>
              </a:ext>
            </a:extLst>
          </p:cNvPr>
          <p:cNvSpPr>
            <a:spLocks noGrp="1"/>
          </p:cNvSpPr>
          <p:nvPr>
            <p:ph type="tbl" sz="quarter" idx="17" hasCustomPrompt="1"/>
          </p:nvPr>
        </p:nvSpPr>
        <p:spPr>
          <a:xfrm>
            <a:off x="4936537" y="2119221"/>
            <a:ext cx="3566205" cy="348593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Click and insert a table</a:t>
            </a:r>
          </a:p>
        </p:txBody>
      </p:sp>
      <p:sp>
        <p:nvSpPr>
          <p:cNvPr id="22" name="Segnaposto numero diapositiva 5">
            <a:extLst>
              <a:ext uri="{FF2B5EF4-FFF2-40B4-BE49-F238E27FC236}">
                <a16:creationId xmlns:a16="http://schemas.microsoft.com/office/drawing/2014/main" xmlns="" id="{47549558-2F3B-8144-86A8-E650A259DC43}"/>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1844436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page Green">
    <p:bg>
      <p:bgPr>
        <a:solidFill>
          <a:srgbClr val="00AAB6"/>
        </a:solidFill>
        <a:effectLst/>
      </p:bgPr>
    </p:bg>
    <p:spTree>
      <p:nvGrpSpPr>
        <p:cNvPr id="1" name=""/>
        <p:cNvGrpSpPr/>
        <p:nvPr/>
      </p:nvGrpSpPr>
      <p:grpSpPr>
        <a:xfrm>
          <a:off x="0" y="0"/>
          <a:ext cx="0" cy="0"/>
          <a:chOff x="0" y="0"/>
          <a:chExt cx="0" cy="0"/>
        </a:xfrm>
      </p:grpSpPr>
      <p:sp>
        <p:nvSpPr>
          <p:cNvPr id="6" name="Titolo 10">
            <a:extLst>
              <a:ext uri="{FF2B5EF4-FFF2-40B4-BE49-F238E27FC236}">
                <a16:creationId xmlns:a16="http://schemas.microsoft.com/office/drawing/2014/main" xmlns="" id="{EF171E97-FAC5-E244-8CBF-F3631AC1A40E}"/>
              </a:ext>
            </a:extLst>
          </p:cNvPr>
          <p:cNvSpPr>
            <a:spLocks noGrp="1"/>
          </p:cNvSpPr>
          <p:nvPr>
            <p:ph type="title" hasCustomPrompt="1"/>
          </p:nvPr>
        </p:nvSpPr>
        <p:spPr>
          <a:xfrm>
            <a:off x="542024" y="3108607"/>
            <a:ext cx="7886700" cy="511062"/>
          </a:xfrm>
        </p:spPr>
        <p:txBody>
          <a:bodyPr>
            <a:noAutofit/>
          </a:bodyPr>
          <a:lstStyle>
            <a:lvl1pPr>
              <a:defRPr sz="3600" b="1" i="0">
                <a:solidFill>
                  <a:schemeClr val="bg1"/>
                </a:solidFill>
                <a:latin typeface="+mn-lt"/>
              </a:defRPr>
            </a:lvl1pPr>
          </a:lstStyle>
          <a:p>
            <a:r>
              <a:rPr lang="en-GB" noProof="0" dirty="0"/>
              <a:t>THANKS FOR YOUR ATTENTION</a:t>
            </a:r>
          </a:p>
        </p:txBody>
      </p:sp>
      <p:sp>
        <p:nvSpPr>
          <p:cNvPr id="18" name="Segnaposto testo 14">
            <a:extLst>
              <a:ext uri="{FF2B5EF4-FFF2-40B4-BE49-F238E27FC236}">
                <a16:creationId xmlns:a16="http://schemas.microsoft.com/office/drawing/2014/main" xmlns="" id="{D16A0F8E-E651-A340-BFC9-1472E8383848}"/>
              </a:ext>
            </a:extLst>
          </p:cNvPr>
          <p:cNvSpPr>
            <a:spLocks noGrp="1"/>
          </p:cNvSpPr>
          <p:nvPr>
            <p:ph type="body" sz="quarter" idx="10" hasCustomPrompt="1"/>
          </p:nvPr>
        </p:nvSpPr>
        <p:spPr>
          <a:xfrm>
            <a:off x="546006" y="3794039"/>
            <a:ext cx="4074228" cy="393736"/>
          </a:xfrm>
        </p:spPr>
        <p:txBody>
          <a:bodyPr>
            <a:noAutofit/>
          </a:bodyPr>
          <a:lstStyle>
            <a:lvl1pPr marL="0" indent="0" algn="l">
              <a:buNone/>
              <a:defRPr sz="2000" b="1" i="0">
                <a:solidFill>
                  <a:schemeClr val="bg1"/>
                </a:solidFill>
                <a:latin typeface="+mn-lt"/>
              </a:defRPr>
            </a:lvl1pPr>
          </a:lstStyle>
          <a:p>
            <a:r>
              <a:rPr lang="en-GB" noProof="0" dirty="0"/>
              <a:t>Author</a:t>
            </a:r>
          </a:p>
        </p:txBody>
      </p:sp>
      <p:sp>
        <p:nvSpPr>
          <p:cNvPr id="19" name="Segnaposto testo 14">
            <a:extLst>
              <a:ext uri="{FF2B5EF4-FFF2-40B4-BE49-F238E27FC236}">
                <a16:creationId xmlns:a16="http://schemas.microsoft.com/office/drawing/2014/main" xmlns="" id="{0B80FA78-7450-DD47-83CB-34A53F75EAB6}"/>
              </a:ext>
            </a:extLst>
          </p:cNvPr>
          <p:cNvSpPr>
            <a:spLocks noGrp="1"/>
          </p:cNvSpPr>
          <p:nvPr>
            <p:ph type="body" sz="quarter" idx="11" hasCustomPrompt="1"/>
          </p:nvPr>
        </p:nvSpPr>
        <p:spPr>
          <a:xfrm>
            <a:off x="546006" y="4134274"/>
            <a:ext cx="4074228" cy="259531"/>
          </a:xfrm>
        </p:spPr>
        <p:txBody>
          <a:bodyPr>
            <a:noAutofit/>
          </a:bodyPr>
          <a:lstStyle>
            <a:lvl1pPr marL="0" indent="0" algn="l">
              <a:buNone/>
              <a:defRPr sz="1400" b="0" i="0">
                <a:solidFill>
                  <a:schemeClr val="bg1"/>
                </a:solidFill>
                <a:latin typeface="+mn-lt"/>
              </a:defRPr>
            </a:lvl1pPr>
          </a:lstStyle>
          <a:p>
            <a:r>
              <a:rPr lang="en-GB" noProof="0" dirty="0"/>
              <a:t>Role</a:t>
            </a:r>
          </a:p>
        </p:txBody>
      </p:sp>
      <p:sp>
        <p:nvSpPr>
          <p:cNvPr id="20" name="Segnaposto testo 14">
            <a:extLst>
              <a:ext uri="{FF2B5EF4-FFF2-40B4-BE49-F238E27FC236}">
                <a16:creationId xmlns:a16="http://schemas.microsoft.com/office/drawing/2014/main" xmlns="" id="{22B69D77-34C1-C14A-8010-B959ED180EFD}"/>
              </a:ext>
            </a:extLst>
          </p:cNvPr>
          <p:cNvSpPr>
            <a:spLocks noGrp="1"/>
          </p:cNvSpPr>
          <p:nvPr>
            <p:ph type="body" sz="quarter" idx="12" hasCustomPrompt="1"/>
          </p:nvPr>
        </p:nvSpPr>
        <p:spPr>
          <a:xfrm>
            <a:off x="546006" y="4406617"/>
            <a:ext cx="4074228" cy="259531"/>
          </a:xfrm>
        </p:spPr>
        <p:txBody>
          <a:bodyPr>
            <a:noAutofit/>
          </a:bodyPr>
          <a:lstStyle>
            <a:lvl1pPr marL="0" indent="0" algn="l">
              <a:buNone/>
              <a:defRPr sz="1400" b="1" i="1">
                <a:solidFill>
                  <a:schemeClr val="bg1"/>
                </a:solidFill>
                <a:latin typeface="+mn-lt"/>
              </a:defRPr>
            </a:lvl1pPr>
          </a:lstStyle>
          <a:p>
            <a:r>
              <a:rPr lang="en-GB" noProof="0" dirty="0"/>
              <a:t>Contact Mail</a:t>
            </a:r>
          </a:p>
        </p:txBody>
      </p:sp>
      <p:sp>
        <p:nvSpPr>
          <p:cNvPr id="31" name="CasellaDiTesto 30">
            <a:extLst>
              <a:ext uri="{FF2B5EF4-FFF2-40B4-BE49-F238E27FC236}">
                <a16:creationId xmlns:a16="http://schemas.microsoft.com/office/drawing/2014/main" xmlns="" id="{F2497B28-6E1B-2F44-ABC5-504BA62BA269}"/>
              </a:ext>
            </a:extLst>
          </p:cNvPr>
          <p:cNvSpPr txBox="1"/>
          <p:nvPr userDrawn="1"/>
        </p:nvSpPr>
        <p:spPr>
          <a:xfrm>
            <a:off x="7600950" y="6179443"/>
            <a:ext cx="1016413" cy="307777"/>
          </a:xfrm>
          <a:prstGeom prst="rect">
            <a:avLst/>
          </a:prstGeom>
          <a:solidFill>
            <a:srgbClr val="00AAB6"/>
          </a:solidFill>
        </p:spPr>
        <p:txBody>
          <a:bodyPr wrap="square" rtlCol="0">
            <a:spAutoFit/>
          </a:bodyPr>
          <a:lstStyle/>
          <a:p>
            <a:pPr algn="ctr">
              <a:defRPr/>
            </a:pPr>
            <a:r>
              <a:rPr lang="it-IT" sz="1400" b="1" dirty="0" err="1">
                <a:solidFill>
                  <a:srgbClr val="F8F9FA"/>
                </a:solidFill>
              </a:rPr>
              <a:t>bsp.lu</a:t>
            </a:r>
            <a:endParaRPr lang="it-IT" sz="1400" b="1" dirty="0">
              <a:solidFill>
                <a:srgbClr val="F8F9FA"/>
              </a:solidFill>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41667" b="20925"/>
          <a:stretch/>
        </p:blipFill>
        <p:spPr>
          <a:xfrm>
            <a:off x="348848" y="5980541"/>
            <a:ext cx="666238" cy="656828"/>
          </a:xfrm>
          <a:prstGeom prst="rect">
            <a:avLst/>
          </a:prstGeom>
        </p:spPr>
      </p:pic>
      <p:pic>
        <p:nvPicPr>
          <p:cNvPr id="8" name="Immagine 9">
            <a:extLst>
              <a:ext uri="{FF2B5EF4-FFF2-40B4-BE49-F238E27FC236}">
                <a16:creationId xmlns:a16="http://schemas.microsoft.com/office/drawing/2014/main" xmlns="" id="{2374D728-B5BB-3042-97BF-3D883B0C2D90}"/>
              </a:ext>
            </a:extLst>
          </p:cNvPr>
          <p:cNvPicPr>
            <a:picLocks noChangeAspect="1"/>
          </p:cNvPicPr>
          <p:nvPr userDrawn="1"/>
        </p:nvPicPr>
        <p:blipFill rotWithShape="1">
          <a:blip r:embed="rId3">
            <a:alphaModFix amt="20000"/>
          </a:blip>
          <a:srcRect t="4939" r="60354"/>
          <a:stretch/>
        </p:blipFill>
        <p:spPr>
          <a:xfrm rot="2880000">
            <a:off x="5444106" y="244678"/>
            <a:ext cx="2882421" cy="6911288"/>
          </a:xfrm>
          <a:prstGeom prst="rect">
            <a:avLst/>
          </a:prstGeom>
        </p:spPr>
      </p:pic>
    </p:spTree>
    <p:extLst>
      <p:ext uri="{BB962C8B-B14F-4D97-AF65-F5344CB8AC3E}">
        <p14:creationId xmlns:p14="http://schemas.microsoft.com/office/powerpoint/2010/main" val="105321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hank you page Blue">
    <p:bg>
      <p:bgPr>
        <a:solidFill>
          <a:srgbClr val="385072"/>
        </a:solidFill>
        <a:effectLst/>
      </p:bgPr>
    </p:bg>
    <p:spTree>
      <p:nvGrpSpPr>
        <p:cNvPr id="1" name=""/>
        <p:cNvGrpSpPr/>
        <p:nvPr/>
      </p:nvGrpSpPr>
      <p:grpSpPr>
        <a:xfrm>
          <a:off x="0" y="0"/>
          <a:ext cx="0" cy="0"/>
          <a:chOff x="0" y="0"/>
          <a:chExt cx="0" cy="0"/>
        </a:xfrm>
      </p:grpSpPr>
      <p:sp>
        <p:nvSpPr>
          <p:cNvPr id="6" name="Titolo 10">
            <a:extLst>
              <a:ext uri="{FF2B5EF4-FFF2-40B4-BE49-F238E27FC236}">
                <a16:creationId xmlns:a16="http://schemas.microsoft.com/office/drawing/2014/main" xmlns="" id="{EF171E97-FAC5-E244-8CBF-F3631AC1A40E}"/>
              </a:ext>
            </a:extLst>
          </p:cNvPr>
          <p:cNvSpPr>
            <a:spLocks noGrp="1"/>
          </p:cNvSpPr>
          <p:nvPr>
            <p:ph type="title" hasCustomPrompt="1"/>
          </p:nvPr>
        </p:nvSpPr>
        <p:spPr>
          <a:xfrm>
            <a:off x="542024" y="3099729"/>
            <a:ext cx="7886700" cy="511062"/>
          </a:xfrm>
        </p:spPr>
        <p:txBody>
          <a:bodyPr>
            <a:noAutofit/>
          </a:bodyPr>
          <a:lstStyle>
            <a:lvl1pPr>
              <a:defRPr sz="3600" b="1" i="0">
                <a:solidFill>
                  <a:schemeClr val="bg1"/>
                </a:solidFill>
                <a:latin typeface="+mn-lt"/>
              </a:defRPr>
            </a:lvl1pPr>
          </a:lstStyle>
          <a:p>
            <a:r>
              <a:rPr lang="en-GB" noProof="0" dirty="0"/>
              <a:t>THANKS FOR YOUR ATTENTION</a:t>
            </a:r>
          </a:p>
        </p:txBody>
      </p:sp>
      <p:sp>
        <p:nvSpPr>
          <p:cNvPr id="18" name="Segnaposto testo 14">
            <a:extLst>
              <a:ext uri="{FF2B5EF4-FFF2-40B4-BE49-F238E27FC236}">
                <a16:creationId xmlns:a16="http://schemas.microsoft.com/office/drawing/2014/main" xmlns="" id="{D16A0F8E-E651-A340-BFC9-1472E8383848}"/>
              </a:ext>
            </a:extLst>
          </p:cNvPr>
          <p:cNvSpPr>
            <a:spLocks noGrp="1"/>
          </p:cNvSpPr>
          <p:nvPr>
            <p:ph type="body" sz="quarter" idx="10" hasCustomPrompt="1"/>
          </p:nvPr>
        </p:nvSpPr>
        <p:spPr>
          <a:xfrm>
            <a:off x="546006" y="3794039"/>
            <a:ext cx="4074228" cy="393736"/>
          </a:xfrm>
        </p:spPr>
        <p:txBody>
          <a:bodyPr>
            <a:noAutofit/>
          </a:bodyPr>
          <a:lstStyle>
            <a:lvl1pPr marL="0" indent="0" algn="l">
              <a:buNone/>
              <a:defRPr sz="2000" b="1" i="0">
                <a:solidFill>
                  <a:schemeClr val="bg1"/>
                </a:solidFill>
                <a:latin typeface="+mn-lt"/>
              </a:defRPr>
            </a:lvl1pPr>
          </a:lstStyle>
          <a:p>
            <a:r>
              <a:rPr lang="en-GB" noProof="0" dirty="0"/>
              <a:t>Author</a:t>
            </a:r>
          </a:p>
        </p:txBody>
      </p:sp>
      <p:sp>
        <p:nvSpPr>
          <p:cNvPr id="19" name="Segnaposto testo 14">
            <a:extLst>
              <a:ext uri="{FF2B5EF4-FFF2-40B4-BE49-F238E27FC236}">
                <a16:creationId xmlns:a16="http://schemas.microsoft.com/office/drawing/2014/main" xmlns="" id="{0B80FA78-7450-DD47-83CB-34A53F75EAB6}"/>
              </a:ext>
            </a:extLst>
          </p:cNvPr>
          <p:cNvSpPr>
            <a:spLocks noGrp="1"/>
          </p:cNvSpPr>
          <p:nvPr>
            <p:ph type="body" sz="quarter" idx="11" hasCustomPrompt="1"/>
          </p:nvPr>
        </p:nvSpPr>
        <p:spPr>
          <a:xfrm>
            <a:off x="546006" y="4134274"/>
            <a:ext cx="4074228" cy="259531"/>
          </a:xfrm>
        </p:spPr>
        <p:txBody>
          <a:bodyPr>
            <a:noAutofit/>
          </a:bodyPr>
          <a:lstStyle>
            <a:lvl1pPr marL="0" indent="0" algn="l">
              <a:buNone/>
              <a:defRPr sz="1400" b="0" i="0">
                <a:solidFill>
                  <a:schemeClr val="bg1"/>
                </a:solidFill>
                <a:latin typeface="+mn-lt"/>
              </a:defRPr>
            </a:lvl1pPr>
          </a:lstStyle>
          <a:p>
            <a:r>
              <a:rPr lang="en-GB" noProof="0" dirty="0"/>
              <a:t>Role</a:t>
            </a:r>
          </a:p>
        </p:txBody>
      </p:sp>
      <p:sp>
        <p:nvSpPr>
          <p:cNvPr id="20" name="Segnaposto testo 14">
            <a:extLst>
              <a:ext uri="{FF2B5EF4-FFF2-40B4-BE49-F238E27FC236}">
                <a16:creationId xmlns:a16="http://schemas.microsoft.com/office/drawing/2014/main" xmlns="" id="{22B69D77-34C1-C14A-8010-B959ED180EFD}"/>
              </a:ext>
            </a:extLst>
          </p:cNvPr>
          <p:cNvSpPr>
            <a:spLocks noGrp="1"/>
          </p:cNvSpPr>
          <p:nvPr>
            <p:ph type="body" sz="quarter" idx="12" hasCustomPrompt="1"/>
          </p:nvPr>
        </p:nvSpPr>
        <p:spPr>
          <a:xfrm>
            <a:off x="546006" y="4406617"/>
            <a:ext cx="4074228" cy="259531"/>
          </a:xfrm>
        </p:spPr>
        <p:txBody>
          <a:bodyPr>
            <a:noAutofit/>
          </a:bodyPr>
          <a:lstStyle>
            <a:lvl1pPr marL="0" indent="0" algn="l">
              <a:buNone/>
              <a:defRPr sz="1400" b="1" i="1">
                <a:solidFill>
                  <a:schemeClr val="bg1"/>
                </a:solidFill>
                <a:latin typeface="+mn-lt"/>
              </a:defRPr>
            </a:lvl1pPr>
          </a:lstStyle>
          <a:p>
            <a:r>
              <a:rPr lang="en-GB" noProof="0" dirty="0"/>
              <a:t>Contact Mail</a:t>
            </a:r>
          </a:p>
        </p:txBody>
      </p:sp>
      <p:sp>
        <p:nvSpPr>
          <p:cNvPr id="11" name="CasellaDiTesto 10">
            <a:extLst>
              <a:ext uri="{FF2B5EF4-FFF2-40B4-BE49-F238E27FC236}">
                <a16:creationId xmlns:a16="http://schemas.microsoft.com/office/drawing/2014/main" xmlns="" id="{5E06265F-C891-1044-B8CD-86F0AD26348D}"/>
              </a:ext>
            </a:extLst>
          </p:cNvPr>
          <p:cNvSpPr txBox="1"/>
          <p:nvPr userDrawn="1"/>
        </p:nvSpPr>
        <p:spPr>
          <a:xfrm>
            <a:off x="7686675" y="6179443"/>
            <a:ext cx="930688" cy="307777"/>
          </a:xfrm>
          <a:prstGeom prst="rect">
            <a:avLst/>
          </a:prstGeom>
          <a:noFill/>
        </p:spPr>
        <p:txBody>
          <a:bodyPr wrap="square" rtlCol="0">
            <a:spAutoFit/>
          </a:bodyPr>
          <a:lstStyle/>
          <a:p>
            <a:pPr algn="ctr">
              <a:defRPr/>
            </a:pPr>
            <a:r>
              <a:rPr lang="it-IT" sz="1400" b="1" dirty="0">
                <a:solidFill>
                  <a:srgbClr val="F8F9FA"/>
                </a:solidFill>
              </a:rPr>
              <a:t>bsp.lu</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41667" b="20925"/>
          <a:stretch/>
        </p:blipFill>
        <p:spPr>
          <a:xfrm>
            <a:off x="348848" y="5980541"/>
            <a:ext cx="666238" cy="656828"/>
          </a:xfrm>
          <a:prstGeom prst="rect">
            <a:avLst/>
          </a:prstGeom>
        </p:spPr>
      </p:pic>
      <p:pic>
        <p:nvPicPr>
          <p:cNvPr id="8" name="Immagine 9">
            <a:extLst>
              <a:ext uri="{FF2B5EF4-FFF2-40B4-BE49-F238E27FC236}">
                <a16:creationId xmlns:a16="http://schemas.microsoft.com/office/drawing/2014/main" xmlns="" id="{2374D728-B5BB-3042-97BF-3D883B0C2D90}"/>
              </a:ext>
            </a:extLst>
          </p:cNvPr>
          <p:cNvPicPr>
            <a:picLocks noChangeAspect="1"/>
          </p:cNvPicPr>
          <p:nvPr userDrawn="1"/>
        </p:nvPicPr>
        <p:blipFill rotWithShape="1">
          <a:blip r:embed="rId3">
            <a:alphaModFix amt="20000"/>
          </a:blip>
          <a:srcRect t="4939" r="60354"/>
          <a:stretch/>
        </p:blipFill>
        <p:spPr>
          <a:xfrm rot="2880000">
            <a:off x="5444106" y="244678"/>
            <a:ext cx="2882421" cy="6911288"/>
          </a:xfrm>
          <a:prstGeom prst="rect">
            <a:avLst/>
          </a:prstGeom>
        </p:spPr>
      </p:pic>
    </p:spTree>
    <p:extLst>
      <p:ext uri="{BB962C8B-B14F-4D97-AF65-F5344CB8AC3E}">
        <p14:creationId xmlns:p14="http://schemas.microsoft.com/office/powerpoint/2010/main" val="340900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xt + image left">
    <p:spTree>
      <p:nvGrpSpPr>
        <p:cNvPr id="1" name=""/>
        <p:cNvGrpSpPr/>
        <p:nvPr/>
      </p:nvGrpSpPr>
      <p:grpSpPr>
        <a:xfrm>
          <a:off x="0" y="0"/>
          <a:ext cx="0" cy="0"/>
          <a:chOff x="0" y="0"/>
          <a:chExt cx="0" cy="0"/>
        </a:xfrm>
      </p:grpSpPr>
      <p:sp>
        <p:nvSpPr>
          <p:cNvPr id="23" name="Segnaposto immagine 13">
            <a:extLst>
              <a:ext uri="{FF2B5EF4-FFF2-40B4-BE49-F238E27FC236}">
                <a16:creationId xmlns:a16="http://schemas.microsoft.com/office/drawing/2014/main" xmlns="" id="{BF0A0D63-BC6B-0E47-BE01-11FFD612D5D4}"/>
              </a:ext>
            </a:extLst>
          </p:cNvPr>
          <p:cNvSpPr>
            <a:spLocks noGrp="1"/>
          </p:cNvSpPr>
          <p:nvPr>
            <p:ph type="pic" sz="quarter" idx="19" hasCustomPrompt="1"/>
          </p:nvPr>
        </p:nvSpPr>
        <p:spPr>
          <a:xfrm>
            <a:off x="0" y="0"/>
            <a:ext cx="3621974" cy="6858000"/>
          </a:xfrm>
          <a:solidFill>
            <a:schemeClr val="tx1">
              <a:lumMod val="95000"/>
              <a:lumOff val="5000"/>
            </a:schemeClr>
          </a:solidFill>
        </p:spPr>
        <p:txBody>
          <a:bodyPr anchor="ctr">
            <a:normAutofit/>
          </a:bodyPr>
          <a:lstStyle>
            <a:lvl1pPr marL="0" indent="0" algn="ctr">
              <a:buNone/>
              <a:defRPr sz="800">
                <a:solidFill>
                  <a:schemeClr val="bg1"/>
                </a:solidFill>
              </a:defRPr>
            </a:lvl1pPr>
          </a:lstStyle>
          <a:p>
            <a:r>
              <a:rPr lang="it-IT" dirty="0"/>
              <a:t>Click and insert image</a:t>
            </a:r>
          </a:p>
        </p:txBody>
      </p:sp>
      <p:cxnSp>
        <p:nvCxnSpPr>
          <p:cNvPr id="8" name="Connettore 1 7">
            <a:extLst>
              <a:ext uri="{FF2B5EF4-FFF2-40B4-BE49-F238E27FC236}">
                <a16:creationId xmlns:a16="http://schemas.microsoft.com/office/drawing/2014/main" xmlns="" id="{2206ECDF-023D-B346-ACC9-88AED8607164}"/>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xmlns="" id="{7FA70C94-EFD2-7148-8E89-9EC6817F3174}"/>
              </a:ext>
            </a:extLst>
          </p:cNvPr>
          <p:cNvSpPr txBox="1"/>
          <p:nvPr userDrawn="1"/>
        </p:nvSpPr>
        <p:spPr>
          <a:xfrm>
            <a:off x="8277225" y="6422539"/>
            <a:ext cx="426073" cy="215444"/>
          </a:xfrm>
          <a:prstGeom prst="rect">
            <a:avLst/>
          </a:prstGeom>
          <a:noFill/>
        </p:spPr>
        <p:txBody>
          <a:bodyPr wrap="square" rtlCol="0">
            <a:spAutoFit/>
          </a:bodyPr>
          <a:lstStyle/>
          <a:p>
            <a:pPr algn="r"/>
            <a:r>
              <a:rPr lang="it-IT" sz="800" dirty="0">
                <a:solidFill>
                  <a:schemeClr val="tx1">
                    <a:lumMod val="50000"/>
                    <a:lumOff val="50000"/>
                  </a:schemeClr>
                </a:solidFill>
                <a:latin typeface="Proxima Nova Light" panose="02000506030000020004" pitchFamily="2" charset="77"/>
              </a:rPr>
              <a:t>BSP</a:t>
            </a:r>
          </a:p>
        </p:txBody>
      </p:sp>
      <p:sp>
        <p:nvSpPr>
          <p:cNvPr id="31" name="Segnaposto testo 30">
            <a:extLst>
              <a:ext uri="{FF2B5EF4-FFF2-40B4-BE49-F238E27FC236}">
                <a16:creationId xmlns:a16="http://schemas.microsoft.com/office/drawing/2014/main" xmlns="" id="{AA891D87-7821-1847-B090-697D3EC2F543}"/>
              </a:ext>
            </a:extLst>
          </p:cNvPr>
          <p:cNvSpPr>
            <a:spLocks noGrp="1"/>
          </p:cNvSpPr>
          <p:nvPr>
            <p:ph type="body" sz="quarter" idx="21" hasCustomPrompt="1"/>
          </p:nvPr>
        </p:nvSpPr>
        <p:spPr>
          <a:xfrm>
            <a:off x="4172509" y="1176985"/>
            <a:ext cx="4530789" cy="628073"/>
          </a:xfrm>
        </p:spPr>
        <p:txBody>
          <a:bodyPr anchor="t">
            <a:noAutofit/>
          </a:bodyPr>
          <a:lstStyle>
            <a:lvl1pPr marL="0" indent="0">
              <a:buNone/>
              <a:defRPr sz="3200" b="1" i="0">
                <a:solidFill>
                  <a:srgbClr val="385072"/>
                </a:solidFill>
                <a:latin typeface="+mn-lt"/>
              </a:defRPr>
            </a:lvl1pPr>
          </a:lstStyle>
          <a:p>
            <a:r>
              <a:rPr lang="en-GB" noProof="0" dirty="0" smtClean="0"/>
              <a:t>TITLE</a:t>
            </a:r>
            <a:endParaRPr lang="en-GB" noProof="0" dirty="0"/>
          </a:p>
        </p:txBody>
      </p:sp>
      <p:sp>
        <p:nvSpPr>
          <p:cNvPr id="32" name="Segnaposto testo 30">
            <a:extLst>
              <a:ext uri="{FF2B5EF4-FFF2-40B4-BE49-F238E27FC236}">
                <a16:creationId xmlns:a16="http://schemas.microsoft.com/office/drawing/2014/main" xmlns="" id="{F7210C92-AA8B-FE49-83A7-00A9F3A360F3}"/>
              </a:ext>
            </a:extLst>
          </p:cNvPr>
          <p:cNvSpPr>
            <a:spLocks noGrp="1"/>
          </p:cNvSpPr>
          <p:nvPr>
            <p:ph type="body" sz="quarter" idx="22" hasCustomPrompt="1"/>
          </p:nvPr>
        </p:nvSpPr>
        <p:spPr>
          <a:xfrm>
            <a:off x="4172509" y="1868663"/>
            <a:ext cx="4530789" cy="2901761"/>
          </a:xfrm>
        </p:spPr>
        <p:txBody>
          <a:bodyPr anchor="t">
            <a:noAutofit/>
          </a:bodyPr>
          <a:lstStyle>
            <a:lvl1pPr marL="0" indent="0" algn="just">
              <a:lnSpc>
                <a:spcPct val="120000"/>
              </a:lnSpc>
              <a:spcBef>
                <a:spcPts val="600"/>
              </a:spcBef>
              <a:buNone/>
              <a:defRPr sz="1200" b="0" i="0">
                <a:solidFill>
                  <a:schemeClr val="tx1">
                    <a:lumMod val="85000"/>
                    <a:lumOff val="15000"/>
                  </a:schemeClr>
                </a:solidFill>
                <a:latin typeface="+mn-lt"/>
              </a:defRPr>
            </a:lvl1pPr>
          </a:lstStyle>
          <a:p>
            <a:r>
              <a:rPr lang="en-GB" noProof="0" dirty="0" err="1" smtClean="0"/>
              <a:t>Donec</a:t>
            </a:r>
            <a:r>
              <a:rPr lang="en-GB" noProof="0" dirty="0" smtClean="0"/>
              <a:t> </a:t>
            </a:r>
            <a:r>
              <a:rPr lang="en-GB" noProof="0" dirty="0" err="1" smtClean="0"/>
              <a:t>sed</a:t>
            </a:r>
            <a:r>
              <a:rPr lang="en-GB" noProof="0" dirty="0" smtClean="0"/>
              <a:t> </a:t>
            </a:r>
            <a:r>
              <a:rPr lang="en-GB" noProof="0" dirty="0" err="1" smtClean="0"/>
              <a:t>odio</a:t>
            </a:r>
            <a:r>
              <a:rPr lang="en-GB" noProof="0" dirty="0" smtClean="0"/>
              <a:t> dui. </a:t>
            </a:r>
            <a:r>
              <a:rPr lang="en-GB" noProof="0" dirty="0" err="1" smtClean="0"/>
              <a:t>Praesent</a:t>
            </a:r>
            <a:r>
              <a:rPr lang="en-GB" noProof="0" dirty="0" smtClean="0"/>
              <a:t> </a:t>
            </a:r>
            <a:r>
              <a:rPr lang="en-GB" noProof="0" dirty="0" err="1" smtClean="0"/>
              <a:t>commodo</a:t>
            </a:r>
            <a:r>
              <a:rPr lang="en-GB" noProof="0" dirty="0" smtClean="0"/>
              <a:t> cursus magna, </a:t>
            </a:r>
            <a:r>
              <a:rPr lang="en-GB" noProof="0" dirty="0" err="1" smtClean="0"/>
              <a:t>vel</a:t>
            </a:r>
            <a:r>
              <a:rPr lang="en-GB" noProof="0" dirty="0" smtClean="0"/>
              <a:t> </a:t>
            </a:r>
            <a:r>
              <a:rPr lang="en-GB" noProof="0" dirty="0" err="1" smtClean="0"/>
              <a:t>scelerisque</a:t>
            </a:r>
            <a:r>
              <a:rPr lang="en-GB" noProof="0" dirty="0" smtClean="0"/>
              <a:t> </a:t>
            </a:r>
            <a:r>
              <a:rPr lang="en-GB" noProof="0" dirty="0" err="1" smtClean="0"/>
              <a:t>nisl</a:t>
            </a:r>
            <a:r>
              <a:rPr lang="en-GB" noProof="0" dirty="0" smtClean="0"/>
              <a:t> </a:t>
            </a:r>
            <a:r>
              <a:rPr lang="en-GB" noProof="0" dirty="0" err="1" smtClean="0"/>
              <a:t>consectetur</a:t>
            </a:r>
            <a:r>
              <a:rPr lang="en-GB" noProof="0" dirty="0" smtClean="0"/>
              <a:t> et. </a:t>
            </a:r>
            <a:r>
              <a:rPr lang="en-GB" noProof="0" dirty="0" err="1" smtClean="0"/>
              <a:t>Morbi</a:t>
            </a:r>
            <a:r>
              <a:rPr lang="en-GB" noProof="0" dirty="0" smtClean="0"/>
              <a:t> </a:t>
            </a:r>
            <a:r>
              <a:rPr lang="en-GB" noProof="0" dirty="0" err="1" smtClean="0"/>
              <a:t>leo</a:t>
            </a:r>
            <a:r>
              <a:rPr lang="en-GB" noProof="0" dirty="0" smtClean="0"/>
              <a:t> </a:t>
            </a:r>
            <a:r>
              <a:rPr lang="en-GB" noProof="0" dirty="0" err="1" smtClean="0"/>
              <a:t>risus</a:t>
            </a:r>
            <a:r>
              <a:rPr lang="en-GB" noProof="0" dirty="0" smtClean="0"/>
              <a:t>, porta ac </a:t>
            </a:r>
            <a:r>
              <a:rPr lang="en-GB" noProof="0" dirty="0" err="1" smtClean="0"/>
              <a:t>consectetur</a:t>
            </a:r>
            <a:r>
              <a:rPr lang="en-GB" noProof="0" dirty="0" smtClean="0"/>
              <a:t> ac, </a:t>
            </a:r>
            <a:r>
              <a:rPr lang="en-GB" noProof="0" dirty="0" err="1" smtClean="0"/>
              <a:t>vestibulum</a:t>
            </a:r>
            <a:r>
              <a:rPr lang="en-GB" noProof="0" dirty="0" smtClean="0"/>
              <a:t> at </a:t>
            </a:r>
            <a:r>
              <a:rPr lang="en-GB" noProof="0" dirty="0" err="1" smtClean="0"/>
              <a:t>eros</a:t>
            </a:r>
            <a:r>
              <a:rPr lang="en-GB" noProof="0" dirty="0" smtClean="0"/>
              <a:t>. </a:t>
            </a:r>
            <a:r>
              <a:rPr lang="en-GB" noProof="0" dirty="0" err="1" smtClean="0"/>
              <a:t>Etiam</a:t>
            </a:r>
            <a:r>
              <a:rPr lang="en-GB" noProof="0" dirty="0" smtClean="0"/>
              <a:t> porta </a:t>
            </a:r>
            <a:r>
              <a:rPr lang="en-GB" noProof="0" dirty="0" err="1" smtClean="0"/>
              <a:t>sem</a:t>
            </a:r>
            <a:r>
              <a:rPr lang="en-GB" noProof="0" dirty="0" smtClean="0"/>
              <a:t> </a:t>
            </a:r>
            <a:r>
              <a:rPr lang="en-GB" noProof="0" dirty="0" err="1" smtClean="0"/>
              <a:t>malesuada</a:t>
            </a:r>
            <a:r>
              <a:rPr lang="en-GB" noProof="0" dirty="0" smtClean="0"/>
              <a:t> magna </a:t>
            </a:r>
            <a:r>
              <a:rPr lang="en-GB" noProof="0" dirty="0" err="1" smtClean="0"/>
              <a:t>mollis</a:t>
            </a:r>
            <a:r>
              <a:rPr lang="en-GB" noProof="0" dirty="0" smtClean="0"/>
              <a:t> </a:t>
            </a:r>
            <a:r>
              <a:rPr lang="en-GB" noProof="0" dirty="0" err="1" smtClean="0"/>
              <a:t>euismod</a:t>
            </a:r>
            <a:r>
              <a:rPr lang="en-GB" noProof="0" dirty="0" smtClean="0"/>
              <a:t>. </a:t>
            </a:r>
            <a:r>
              <a:rPr lang="en-GB" noProof="0" dirty="0" err="1" smtClean="0"/>
              <a:t>Donec</a:t>
            </a:r>
            <a:r>
              <a:rPr lang="en-GB" noProof="0" dirty="0" smtClean="0"/>
              <a:t> </a:t>
            </a:r>
            <a:r>
              <a:rPr lang="en-GB" noProof="0" dirty="0" err="1" smtClean="0"/>
              <a:t>sed</a:t>
            </a:r>
            <a:r>
              <a:rPr lang="en-GB" noProof="0" dirty="0" smtClean="0"/>
              <a:t> </a:t>
            </a:r>
            <a:r>
              <a:rPr lang="en-GB" noProof="0" dirty="0" err="1" smtClean="0"/>
              <a:t>odio</a:t>
            </a:r>
            <a:r>
              <a:rPr lang="en-GB" noProof="0" dirty="0" smtClean="0"/>
              <a:t> dui. </a:t>
            </a:r>
            <a:r>
              <a:rPr lang="en-GB" noProof="0" dirty="0" err="1" smtClean="0"/>
              <a:t>Nullam</a:t>
            </a:r>
            <a:r>
              <a:rPr lang="en-GB" noProof="0" dirty="0" smtClean="0"/>
              <a:t> </a:t>
            </a:r>
            <a:r>
              <a:rPr lang="en-GB" noProof="0" dirty="0" err="1" smtClean="0"/>
              <a:t>quis</a:t>
            </a:r>
            <a:r>
              <a:rPr lang="en-GB" noProof="0" dirty="0" smtClean="0"/>
              <a:t> </a:t>
            </a:r>
            <a:r>
              <a:rPr lang="en-GB" noProof="0" dirty="0" err="1" smtClean="0"/>
              <a:t>risus</a:t>
            </a:r>
            <a:r>
              <a:rPr lang="en-GB" noProof="0" dirty="0" smtClean="0"/>
              <a:t> </a:t>
            </a:r>
            <a:r>
              <a:rPr lang="en-GB" noProof="0" dirty="0" err="1" smtClean="0"/>
              <a:t>eget</a:t>
            </a:r>
            <a:r>
              <a:rPr lang="en-GB" noProof="0" dirty="0" smtClean="0"/>
              <a:t> </a:t>
            </a:r>
            <a:r>
              <a:rPr lang="en-GB" noProof="0" dirty="0" err="1" smtClean="0"/>
              <a:t>urna</a:t>
            </a:r>
            <a:r>
              <a:rPr lang="en-GB" noProof="0" dirty="0" smtClean="0"/>
              <a:t> </a:t>
            </a:r>
            <a:r>
              <a:rPr lang="en-GB" noProof="0" dirty="0" err="1" smtClean="0"/>
              <a:t>mollis</a:t>
            </a:r>
            <a:r>
              <a:rPr lang="en-GB" noProof="0" dirty="0" smtClean="0"/>
              <a:t> </a:t>
            </a:r>
            <a:r>
              <a:rPr lang="en-GB" noProof="0" dirty="0" err="1" smtClean="0"/>
              <a:t>ornare</a:t>
            </a:r>
            <a:r>
              <a:rPr lang="en-GB" noProof="0" dirty="0" smtClean="0"/>
              <a:t> </a:t>
            </a:r>
            <a:r>
              <a:rPr lang="en-GB" noProof="0" dirty="0" err="1" smtClean="0"/>
              <a:t>vel</a:t>
            </a:r>
            <a:r>
              <a:rPr lang="en-GB" noProof="0" dirty="0" smtClean="0"/>
              <a:t> </a:t>
            </a:r>
            <a:r>
              <a:rPr lang="en-GB" noProof="0" dirty="0" err="1" smtClean="0"/>
              <a:t>eu</a:t>
            </a:r>
            <a:r>
              <a:rPr lang="en-GB" noProof="0" dirty="0" smtClean="0"/>
              <a:t> </a:t>
            </a:r>
            <a:r>
              <a:rPr lang="en-GB" noProof="0" dirty="0" err="1" smtClean="0"/>
              <a:t>leo</a:t>
            </a:r>
            <a:r>
              <a:rPr lang="en-GB" noProof="0" dirty="0" smtClean="0"/>
              <a:t>.</a:t>
            </a:r>
          </a:p>
          <a:p>
            <a:r>
              <a:rPr lang="en-GB" noProof="0" dirty="0" err="1" smtClean="0"/>
              <a:t>Aenean</a:t>
            </a:r>
            <a:r>
              <a:rPr lang="en-GB" noProof="0" dirty="0" smtClean="0"/>
              <a:t> </a:t>
            </a:r>
            <a:r>
              <a:rPr lang="en-GB" noProof="0" dirty="0" err="1" smtClean="0"/>
              <a:t>eu</a:t>
            </a:r>
            <a:r>
              <a:rPr lang="en-GB" noProof="0" dirty="0" smtClean="0"/>
              <a:t> </a:t>
            </a:r>
            <a:r>
              <a:rPr lang="en-GB" noProof="0" dirty="0" err="1" smtClean="0"/>
              <a:t>leo</a:t>
            </a:r>
            <a:r>
              <a:rPr lang="en-GB" noProof="0" dirty="0" smtClean="0"/>
              <a:t> quam. </a:t>
            </a:r>
            <a:r>
              <a:rPr lang="en-GB" noProof="0" dirty="0" err="1" smtClean="0"/>
              <a:t>Pellentesque</a:t>
            </a:r>
            <a:r>
              <a:rPr lang="en-GB" noProof="0" dirty="0" smtClean="0"/>
              <a:t> </a:t>
            </a:r>
            <a:r>
              <a:rPr lang="en-GB" noProof="0" dirty="0" err="1" smtClean="0"/>
              <a:t>ornare</a:t>
            </a:r>
            <a:r>
              <a:rPr lang="en-GB" noProof="0" dirty="0" smtClean="0"/>
              <a:t> </a:t>
            </a:r>
            <a:r>
              <a:rPr lang="en-GB" noProof="0" dirty="0" err="1" smtClean="0"/>
              <a:t>sem</a:t>
            </a:r>
            <a:r>
              <a:rPr lang="en-GB" noProof="0" dirty="0" smtClean="0"/>
              <a:t> </a:t>
            </a:r>
            <a:r>
              <a:rPr lang="en-GB" noProof="0" dirty="0" err="1" smtClean="0"/>
              <a:t>lacinia</a:t>
            </a:r>
            <a:r>
              <a:rPr lang="en-GB" noProof="0" dirty="0" smtClean="0"/>
              <a:t> quam </a:t>
            </a:r>
            <a:r>
              <a:rPr lang="en-GB" noProof="0" dirty="0" err="1" smtClean="0"/>
              <a:t>venenatis</a:t>
            </a:r>
            <a:r>
              <a:rPr lang="en-GB" noProof="0" dirty="0" smtClean="0"/>
              <a:t> </a:t>
            </a:r>
            <a:r>
              <a:rPr lang="en-GB" noProof="0" dirty="0" err="1" smtClean="0"/>
              <a:t>vestibulum</a:t>
            </a:r>
            <a:r>
              <a:rPr lang="en-GB" noProof="0" dirty="0" smtClean="0"/>
              <a:t>. </a:t>
            </a:r>
            <a:r>
              <a:rPr lang="en-GB" noProof="0" dirty="0" err="1" smtClean="0"/>
              <a:t>Cras</a:t>
            </a:r>
            <a:r>
              <a:rPr lang="en-GB" noProof="0" dirty="0" smtClean="0"/>
              <a:t> </a:t>
            </a:r>
            <a:r>
              <a:rPr lang="en-GB" noProof="0" dirty="0" err="1" smtClean="0"/>
              <a:t>justo</a:t>
            </a:r>
            <a:r>
              <a:rPr lang="en-GB" noProof="0" dirty="0" smtClean="0"/>
              <a:t> </a:t>
            </a:r>
            <a:r>
              <a:rPr lang="en-GB" noProof="0" dirty="0" err="1" smtClean="0"/>
              <a:t>odio</a:t>
            </a:r>
            <a:r>
              <a:rPr lang="en-GB" noProof="0" dirty="0" smtClean="0"/>
              <a:t>, </a:t>
            </a:r>
            <a:r>
              <a:rPr lang="en-GB" noProof="0" dirty="0" err="1" smtClean="0"/>
              <a:t>dapibus</a:t>
            </a:r>
            <a:r>
              <a:rPr lang="en-GB" noProof="0" dirty="0" smtClean="0"/>
              <a:t> ac </a:t>
            </a:r>
            <a:r>
              <a:rPr lang="en-GB" noProof="0" dirty="0" err="1" smtClean="0"/>
              <a:t>facilisis</a:t>
            </a:r>
            <a:r>
              <a:rPr lang="en-GB" noProof="0" dirty="0" smtClean="0"/>
              <a:t> in, </a:t>
            </a:r>
            <a:r>
              <a:rPr lang="en-GB" noProof="0" dirty="0" err="1" smtClean="0"/>
              <a:t>egestas</a:t>
            </a:r>
            <a:r>
              <a:rPr lang="en-GB" noProof="0" dirty="0" smtClean="0"/>
              <a:t> </a:t>
            </a:r>
            <a:r>
              <a:rPr lang="en-GB" noProof="0" dirty="0" err="1" smtClean="0"/>
              <a:t>eget</a:t>
            </a:r>
            <a:r>
              <a:rPr lang="en-GB" noProof="0" dirty="0" smtClean="0"/>
              <a:t> quam. Lorem ipsum </a:t>
            </a:r>
            <a:r>
              <a:rPr lang="en-GB" noProof="0" dirty="0" err="1" smtClean="0"/>
              <a:t>dolor</a:t>
            </a:r>
            <a:r>
              <a:rPr lang="en-GB" noProof="0" dirty="0" smtClean="0"/>
              <a:t> sit </a:t>
            </a:r>
            <a:r>
              <a:rPr lang="en-GB" noProof="0" dirty="0" err="1" smtClean="0"/>
              <a:t>amet</a:t>
            </a:r>
            <a:r>
              <a:rPr lang="en-GB" noProof="0" dirty="0" smtClean="0"/>
              <a:t>, </a:t>
            </a:r>
            <a:r>
              <a:rPr lang="en-GB" noProof="0" dirty="0" err="1" smtClean="0"/>
              <a:t>consectetur</a:t>
            </a:r>
            <a:r>
              <a:rPr lang="en-GB" noProof="0" dirty="0" smtClean="0"/>
              <a:t> </a:t>
            </a:r>
            <a:r>
              <a:rPr lang="en-GB" noProof="0" dirty="0" err="1" smtClean="0"/>
              <a:t>adipiscing</a:t>
            </a:r>
            <a:r>
              <a:rPr lang="en-GB" noProof="0" dirty="0" smtClean="0"/>
              <a:t> </a:t>
            </a:r>
            <a:r>
              <a:rPr lang="en-GB" noProof="0" dirty="0" err="1" smtClean="0"/>
              <a:t>elit</a:t>
            </a:r>
            <a:r>
              <a:rPr lang="en-GB" noProof="0" dirty="0" smtClean="0"/>
              <a:t>. </a:t>
            </a:r>
            <a:r>
              <a:rPr lang="en-GB" noProof="0" dirty="0" err="1" smtClean="0"/>
              <a:t>Praesent</a:t>
            </a:r>
            <a:r>
              <a:rPr lang="en-GB" noProof="0" dirty="0" smtClean="0"/>
              <a:t> </a:t>
            </a:r>
            <a:r>
              <a:rPr lang="en-GB" noProof="0" dirty="0" err="1" smtClean="0"/>
              <a:t>commodo</a:t>
            </a:r>
            <a:r>
              <a:rPr lang="en-GB" noProof="0" dirty="0" smtClean="0"/>
              <a:t> cursus magna, </a:t>
            </a:r>
            <a:r>
              <a:rPr lang="en-GB" noProof="0" dirty="0" err="1" smtClean="0"/>
              <a:t>vel</a:t>
            </a:r>
            <a:r>
              <a:rPr lang="en-GB" noProof="0" dirty="0" smtClean="0"/>
              <a:t> </a:t>
            </a:r>
            <a:r>
              <a:rPr lang="en-GB" noProof="0" dirty="0" err="1" smtClean="0"/>
              <a:t>scelerisque</a:t>
            </a:r>
            <a:r>
              <a:rPr lang="en-GB" noProof="0" dirty="0" smtClean="0"/>
              <a:t> </a:t>
            </a:r>
            <a:r>
              <a:rPr lang="en-GB" noProof="0" dirty="0" err="1" smtClean="0"/>
              <a:t>nisl</a:t>
            </a:r>
            <a:r>
              <a:rPr lang="en-GB" noProof="0" dirty="0" smtClean="0"/>
              <a:t> </a:t>
            </a:r>
            <a:r>
              <a:rPr lang="en-GB" noProof="0" dirty="0" err="1" smtClean="0"/>
              <a:t>consectetur</a:t>
            </a:r>
            <a:r>
              <a:rPr lang="en-GB" noProof="0" dirty="0" smtClean="0"/>
              <a:t> et. </a:t>
            </a:r>
            <a:r>
              <a:rPr lang="en-GB" noProof="0" dirty="0" err="1" smtClean="0"/>
              <a:t>Donec</a:t>
            </a:r>
            <a:r>
              <a:rPr lang="en-GB" noProof="0" dirty="0" smtClean="0"/>
              <a:t> </a:t>
            </a:r>
            <a:r>
              <a:rPr lang="en-GB" noProof="0" dirty="0" err="1" smtClean="0"/>
              <a:t>ullamcorper</a:t>
            </a:r>
            <a:r>
              <a:rPr lang="en-GB" noProof="0" dirty="0" smtClean="0"/>
              <a:t> </a:t>
            </a:r>
            <a:r>
              <a:rPr lang="en-GB" noProof="0" dirty="0" err="1" smtClean="0"/>
              <a:t>nulla</a:t>
            </a:r>
            <a:r>
              <a:rPr lang="en-GB" noProof="0" dirty="0" smtClean="0"/>
              <a:t> non </a:t>
            </a:r>
            <a:r>
              <a:rPr lang="en-GB" noProof="0" dirty="0" err="1" smtClean="0"/>
              <a:t>metus</a:t>
            </a:r>
            <a:r>
              <a:rPr lang="en-GB" noProof="0" dirty="0" smtClean="0"/>
              <a:t> </a:t>
            </a:r>
            <a:r>
              <a:rPr lang="en-GB" noProof="0" dirty="0" err="1" smtClean="0"/>
              <a:t>auctor</a:t>
            </a:r>
            <a:r>
              <a:rPr lang="en-GB" noProof="0" dirty="0" smtClean="0"/>
              <a:t> </a:t>
            </a:r>
            <a:r>
              <a:rPr lang="en-GB" noProof="0" dirty="0" err="1" smtClean="0"/>
              <a:t>fringilla</a:t>
            </a:r>
            <a:r>
              <a:rPr lang="en-GB" noProof="0" dirty="0" smtClean="0"/>
              <a:t>.</a:t>
            </a:r>
            <a:endParaRPr lang="en-GB" noProof="0" dirty="0"/>
          </a:p>
        </p:txBody>
      </p:sp>
      <p:sp>
        <p:nvSpPr>
          <p:cNvPr id="33" name="Segnaposto numero diapositiva 5">
            <a:extLst>
              <a:ext uri="{FF2B5EF4-FFF2-40B4-BE49-F238E27FC236}">
                <a16:creationId xmlns:a16="http://schemas.microsoft.com/office/drawing/2014/main" xmlns="" id="{BFA8308B-71FC-384F-AE3D-E56267F3AC18}"/>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spTree>
    <p:extLst>
      <p:ext uri="{BB962C8B-B14F-4D97-AF65-F5344CB8AC3E}">
        <p14:creationId xmlns:p14="http://schemas.microsoft.com/office/powerpoint/2010/main" val="10141047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loured Rows">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08CE0B3-C557-0843-A777-73FD922F336E}"/>
              </a:ext>
            </a:extLst>
          </p:cNvPr>
          <p:cNvSpPr/>
          <p:nvPr userDrawn="1"/>
        </p:nvSpPr>
        <p:spPr>
          <a:xfrm>
            <a:off x="4167188" y="0"/>
            <a:ext cx="4960010" cy="6858000"/>
          </a:xfrm>
          <a:prstGeom prst="rect">
            <a:avLst/>
          </a:prstGeom>
          <a:solidFill>
            <a:srgbClr val="F2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xmlns="" id="{47D17F66-2DA1-9447-BBCD-9E4B003ED211}"/>
              </a:ext>
            </a:extLst>
          </p:cNvPr>
          <p:cNvSpPr txBox="1"/>
          <p:nvPr userDrawn="1"/>
        </p:nvSpPr>
        <p:spPr>
          <a:xfrm>
            <a:off x="8239125" y="6422539"/>
            <a:ext cx="464173" cy="215444"/>
          </a:xfrm>
          <a:prstGeom prst="rect">
            <a:avLst/>
          </a:prstGeom>
          <a:noFill/>
        </p:spPr>
        <p:txBody>
          <a:bodyPr wrap="square" rtlCol="0">
            <a:spAutoFit/>
          </a:bodyPr>
          <a:lstStyle/>
          <a:p>
            <a:pPr algn="r"/>
            <a:r>
              <a:rPr lang="en-GB" sz="800" noProof="0" dirty="0" smtClean="0">
                <a:solidFill>
                  <a:schemeClr val="tx1">
                    <a:lumMod val="50000"/>
                    <a:lumOff val="50000"/>
                  </a:schemeClr>
                </a:solidFill>
                <a:latin typeface="Proxima Nova Light" panose="02000506030000020004" pitchFamily="2" charset="77"/>
              </a:rPr>
              <a:t>BSP</a:t>
            </a:r>
            <a:endParaRPr lang="en-GB" sz="800" noProof="0" dirty="0">
              <a:solidFill>
                <a:schemeClr val="tx1">
                  <a:lumMod val="50000"/>
                  <a:lumOff val="50000"/>
                </a:schemeClr>
              </a:solidFill>
              <a:latin typeface="Proxima Nova Light" panose="02000506030000020004" pitchFamily="2" charset="77"/>
            </a:endParaRPr>
          </a:p>
        </p:txBody>
      </p:sp>
      <p:cxnSp>
        <p:nvCxnSpPr>
          <p:cNvPr id="12" name="Connettore 1 11">
            <a:extLst>
              <a:ext uri="{FF2B5EF4-FFF2-40B4-BE49-F238E27FC236}">
                <a16:creationId xmlns:a16="http://schemas.microsoft.com/office/drawing/2014/main" xmlns="" id="{66E10D76-A7AC-1B43-AE89-AC32295314A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egnaposto testo 34">
            <a:extLst>
              <a:ext uri="{FF2B5EF4-FFF2-40B4-BE49-F238E27FC236}">
                <a16:creationId xmlns:a16="http://schemas.microsoft.com/office/drawing/2014/main" xmlns="" id="{6C1ABAC6-7BB8-0E4F-A09C-EC939B97A104}"/>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smtClean="0"/>
              <a:t>Title of presentation</a:t>
            </a:r>
            <a:endParaRPr lang="en-GB" noProof="0" dirty="0"/>
          </a:p>
        </p:txBody>
      </p:sp>
      <p:sp>
        <p:nvSpPr>
          <p:cNvPr id="36" name="Segnaposto numero diapositiva 5">
            <a:extLst>
              <a:ext uri="{FF2B5EF4-FFF2-40B4-BE49-F238E27FC236}">
                <a16:creationId xmlns:a16="http://schemas.microsoft.com/office/drawing/2014/main" xmlns="" id="{3C0BEB12-9E1D-CA4F-B4B4-05B079849B1D}"/>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sp>
        <p:nvSpPr>
          <p:cNvPr id="18" name="Segnaposto testo 18">
            <a:extLst>
              <a:ext uri="{FF2B5EF4-FFF2-40B4-BE49-F238E27FC236}">
                <a16:creationId xmlns:a16="http://schemas.microsoft.com/office/drawing/2014/main" xmlns="" id="{E5A2316D-F104-284D-9CE7-8BA795DD503D}"/>
              </a:ext>
            </a:extLst>
          </p:cNvPr>
          <p:cNvSpPr>
            <a:spLocks noGrp="1"/>
          </p:cNvSpPr>
          <p:nvPr>
            <p:ph type="body" sz="quarter" idx="13" hasCustomPrompt="1"/>
          </p:nvPr>
        </p:nvSpPr>
        <p:spPr>
          <a:xfrm>
            <a:off x="461078" y="2448994"/>
            <a:ext cx="3402819" cy="2237245"/>
          </a:xfrm>
        </p:spPr>
        <p:txBody>
          <a:bodyPr anchor="ctr">
            <a:noAutofit/>
          </a:bodyPr>
          <a:lstStyle>
            <a:lvl1pPr marL="0" indent="0" algn="l">
              <a:buNone/>
              <a:defRPr sz="3600" b="1" i="0">
                <a:solidFill>
                  <a:srgbClr val="385072"/>
                </a:solidFill>
                <a:latin typeface="+mn-lt"/>
              </a:defRPr>
            </a:lvl1pPr>
          </a:lstStyle>
          <a:p>
            <a:r>
              <a:rPr lang="en-GB" noProof="0" dirty="0" smtClean="0"/>
              <a:t>TITLE OF SLIDE ALSO ON 2 ROWS</a:t>
            </a:r>
            <a:endParaRPr lang="en-GB" noProof="0" dirty="0"/>
          </a:p>
        </p:txBody>
      </p:sp>
      <p:sp>
        <p:nvSpPr>
          <p:cNvPr id="27" name="Segnaposto testo 20">
            <a:extLst>
              <a:ext uri="{FF2B5EF4-FFF2-40B4-BE49-F238E27FC236}">
                <a16:creationId xmlns:a16="http://schemas.microsoft.com/office/drawing/2014/main" xmlns="" id="{BF16A572-5289-224B-8AC5-72ADD6A6F7DE}"/>
              </a:ext>
            </a:extLst>
          </p:cNvPr>
          <p:cNvSpPr>
            <a:spLocks noGrp="1"/>
          </p:cNvSpPr>
          <p:nvPr>
            <p:ph type="body" sz="quarter" idx="24" hasCustomPrompt="1"/>
          </p:nvPr>
        </p:nvSpPr>
        <p:spPr>
          <a:xfrm>
            <a:off x="4596406" y="1662239"/>
            <a:ext cx="4068000" cy="1512000"/>
          </a:xfrm>
          <a:solidFill>
            <a:schemeClr val="accent2">
              <a:lumMod val="50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smtClean="0"/>
              <a:t>Magna </a:t>
            </a:r>
            <a:r>
              <a:rPr lang="en-GB" noProof="0" dirty="0" err="1" smtClean="0"/>
              <a:t>Tellus</a:t>
            </a:r>
            <a:r>
              <a:rPr lang="en-GB" noProof="0" dirty="0" smtClean="0"/>
              <a:t> Sit </a:t>
            </a:r>
            <a:r>
              <a:rPr lang="en-GB" noProof="0" dirty="0" err="1" smtClean="0"/>
              <a:t>Commodo</a:t>
            </a:r>
            <a:endParaRPr lang="en-GB" noProof="0" dirty="0" smtClean="0"/>
          </a:p>
          <a:p>
            <a:r>
              <a:rPr lang="en-GB" noProof="0" dirty="0" err="1" smtClean="0"/>
              <a:t>Fusce</a:t>
            </a:r>
            <a:r>
              <a:rPr lang="en-GB" noProof="0" dirty="0" smtClean="0"/>
              <a:t> </a:t>
            </a:r>
            <a:r>
              <a:rPr lang="en-GB" noProof="0" dirty="0" err="1" smtClean="0"/>
              <a:t>Tortor</a:t>
            </a:r>
            <a:r>
              <a:rPr lang="en-GB" noProof="0" dirty="0" smtClean="0"/>
              <a:t> </a:t>
            </a:r>
            <a:r>
              <a:rPr lang="en-GB" noProof="0" dirty="0" err="1" smtClean="0"/>
              <a:t>Euismod</a:t>
            </a:r>
            <a:endParaRPr lang="en-GB" noProof="0" dirty="0" smtClean="0"/>
          </a:p>
          <a:p>
            <a:r>
              <a:rPr lang="en-GB" noProof="0" dirty="0" err="1" smtClean="0"/>
              <a:t>Nullam</a:t>
            </a:r>
            <a:r>
              <a:rPr lang="en-GB" noProof="0" dirty="0" smtClean="0"/>
              <a:t> </a:t>
            </a:r>
            <a:r>
              <a:rPr lang="en-GB" noProof="0" dirty="0" err="1" smtClean="0"/>
              <a:t>Vulputate</a:t>
            </a:r>
            <a:r>
              <a:rPr lang="en-GB" noProof="0" dirty="0" smtClean="0"/>
              <a:t> </a:t>
            </a:r>
            <a:r>
              <a:rPr lang="en-GB" noProof="0" dirty="0" err="1" smtClean="0"/>
              <a:t>Etiam</a:t>
            </a:r>
            <a:endParaRPr lang="en-GB" noProof="0" dirty="0"/>
          </a:p>
        </p:txBody>
      </p:sp>
      <p:sp>
        <p:nvSpPr>
          <p:cNvPr id="31" name="Segnaposto testo 20">
            <a:extLst>
              <a:ext uri="{FF2B5EF4-FFF2-40B4-BE49-F238E27FC236}">
                <a16:creationId xmlns:a16="http://schemas.microsoft.com/office/drawing/2014/main" xmlns="" id="{C490AC74-1A7F-5D4A-9AC4-B32165BEAAC6}"/>
              </a:ext>
            </a:extLst>
          </p:cNvPr>
          <p:cNvSpPr>
            <a:spLocks noGrp="1"/>
          </p:cNvSpPr>
          <p:nvPr>
            <p:ph type="body" sz="quarter" idx="25" hasCustomPrompt="1"/>
          </p:nvPr>
        </p:nvSpPr>
        <p:spPr>
          <a:xfrm>
            <a:off x="4598989" y="3174239"/>
            <a:ext cx="4068000" cy="1512000"/>
          </a:xfrm>
          <a:solidFill>
            <a:schemeClr val="accent2">
              <a:lumMod val="75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smtClean="0"/>
              <a:t>Magna </a:t>
            </a:r>
            <a:r>
              <a:rPr lang="en-GB" noProof="0" dirty="0" err="1" smtClean="0"/>
              <a:t>Tellus</a:t>
            </a:r>
            <a:r>
              <a:rPr lang="en-GB" noProof="0" dirty="0" smtClean="0"/>
              <a:t> Sit </a:t>
            </a:r>
            <a:r>
              <a:rPr lang="en-GB" noProof="0" dirty="0" err="1" smtClean="0"/>
              <a:t>Commodo</a:t>
            </a:r>
            <a:endParaRPr lang="en-GB" noProof="0" dirty="0" smtClean="0"/>
          </a:p>
          <a:p>
            <a:r>
              <a:rPr lang="en-GB" noProof="0" dirty="0" err="1" smtClean="0"/>
              <a:t>Fusce</a:t>
            </a:r>
            <a:r>
              <a:rPr lang="en-GB" noProof="0" dirty="0" smtClean="0"/>
              <a:t> </a:t>
            </a:r>
            <a:r>
              <a:rPr lang="en-GB" noProof="0" dirty="0" err="1" smtClean="0"/>
              <a:t>Tortor</a:t>
            </a:r>
            <a:r>
              <a:rPr lang="en-GB" noProof="0" dirty="0" smtClean="0"/>
              <a:t> </a:t>
            </a:r>
            <a:r>
              <a:rPr lang="en-GB" noProof="0" dirty="0" err="1" smtClean="0"/>
              <a:t>Euismod</a:t>
            </a:r>
            <a:endParaRPr lang="en-GB" noProof="0" dirty="0" smtClean="0"/>
          </a:p>
          <a:p>
            <a:r>
              <a:rPr lang="en-GB" noProof="0" dirty="0" err="1" smtClean="0"/>
              <a:t>Nullam</a:t>
            </a:r>
            <a:r>
              <a:rPr lang="en-GB" noProof="0" dirty="0" smtClean="0"/>
              <a:t> </a:t>
            </a:r>
            <a:r>
              <a:rPr lang="en-GB" noProof="0" dirty="0" err="1" smtClean="0"/>
              <a:t>Vulputate</a:t>
            </a:r>
            <a:r>
              <a:rPr lang="en-GB" noProof="0" dirty="0" smtClean="0"/>
              <a:t> </a:t>
            </a:r>
            <a:r>
              <a:rPr lang="en-GB" noProof="0" dirty="0" err="1" smtClean="0"/>
              <a:t>Etiam</a:t>
            </a:r>
            <a:endParaRPr lang="en-GB" noProof="0" dirty="0"/>
          </a:p>
        </p:txBody>
      </p:sp>
      <p:sp>
        <p:nvSpPr>
          <p:cNvPr id="34" name="Segnaposto testo 20">
            <a:extLst>
              <a:ext uri="{FF2B5EF4-FFF2-40B4-BE49-F238E27FC236}">
                <a16:creationId xmlns:a16="http://schemas.microsoft.com/office/drawing/2014/main" xmlns="" id="{A4A6FD66-FECC-1B40-8AD2-CE671CCB284D}"/>
              </a:ext>
            </a:extLst>
          </p:cNvPr>
          <p:cNvSpPr>
            <a:spLocks noGrp="1"/>
          </p:cNvSpPr>
          <p:nvPr>
            <p:ph type="body" sz="quarter" idx="26" hasCustomPrompt="1"/>
          </p:nvPr>
        </p:nvSpPr>
        <p:spPr>
          <a:xfrm>
            <a:off x="4598989" y="4686239"/>
            <a:ext cx="4068000" cy="1512000"/>
          </a:xfrm>
          <a:solidFill>
            <a:schemeClr val="accent2">
              <a:lumMod val="60000"/>
              <a:lumOff val="40000"/>
            </a:schemeClr>
          </a:solidFill>
        </p:spPr>
        <p:txBody>
          <a:bodyPr lIns="468000" tIns="36000" rIns="468000" bIns="36000" anchor="ctr">
            <a:noAutofit/>
          </a:bodyPr>
          <a:lstStyle>
            <a:lvl1pPr marL="171450" indent="-171450" algn="l">
              <a:buFont typeface="Arial" panose="020B0604020202020204" pitchFamily="34" charset="0"/>
              <a:buChar char="•"/>
              <a:defRPr sz="1200" b="0" i="0">
                <a:solidFill>
                  <a:schemeClr val="bg1"/>
                </a:solidFill>
                <a:latin typeface="+mn-lt"/>
              </a:defRPr>
            </a:lvl1pPr>
          </a:lstStyle>
          <a:p>
            <a:r>
              <a:rPr lang="en-GB" noProof="0" dirty="0" smtClean="0"/>
              <a:t>Magna </a:t>
            </a:r>
            <a:r>
              <a:rPr lang="en-GB" noProof="0" dirty="0" err="1" smtClean="0"/>
              <a:t>Tellus</a:t>
            </a:r>
            <a:r>
              <a:rPr lang="en-GB" noProof="0" dirty="0" smtClean="0"/>
              <a:t> Sit </a:t>
            </a:r>
            <a:r>
              <a:rPr lang="en-GB" noProof="0" dirty="0" err="1" smtClean="0"/>
              <a:t>Commodo</a:t>
            </a:r>
            <a:endParaRPr lang="en-GB" noProof="0" dirty="0" smtClean="0"/>
          </a:p>
          <a:p>
            <a:r>
              <a:rPr lang="en-GB" noProof="0" dirty="0" err="1" smtClean="0"/>
              <a:t>Fusce</a:t>
            </a:r>
            <a:r>
              <a:rPr lang="en-GB" noProof="0" dirty="0" smtClean="0"/>
              <a:t> </a:t>
            </a:r>
            <a:r>
              <a:rPr lang="en-GB" noProof="0" dirty="0" err="1" smtClean="0"/>
              <a:t>Tortor</a:t>
            </a:r>
            <a:r>
              <a:rPr lang="en-GB" noProof="0" dirty="0" smtClean="0"/>
              <a:t> </a:t>
            </a:r>
            <a:r>
              <a:rPr lang="en-GB" noProof="0" dirty="0" err="1" smtClean="0"/>
              <a:t>Euismod</a:t>
            </a:r>
            <a:endParaRPr lang="en-GB" noProof="0" dirty="0" smtClean="0"/>
          </a:p>
          <a:p>
            <a:r>
              <a:rPr lang="en-GB" noProof="0" dirty="0" err="1" smtClean="0"/>
              <a:t>Nullam</a:t>
            </a:r>
            <a:r>
              <a:rPr lang="en-GB" noProof="0" dirty="0" smtClean="0"/>
              <a:t> </a:t>
            </a:r>
            <a:r>
              <a:rPr lang="en-GB" noProof="0" dirty="0" err="1" smtClean="0"/>
              <a:t>Vulputate</a:t>
            </a:r>
            <a:r>
              <a:rPr lang="en-GB" noProof="0" dirty="0" smtClean="0"/>
              <a:t> </a:t>
            </a:r>
            <a:r>
              <a:rPr lang="en-GB" noProof="0" dirty="0" err="1" smtClean="0"/>
              <a:t>Etiam</a:t>
            </a:r>
            <a:endParaRPr lang="en-GB" noProof="0" dirty="0"/>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6405276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438">
          <p15:clr>
            <a:srgbClr val="FBAE40"/>
          </p15:clr>
        </p15:guide>
        <p15:guide id="2" pos="18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nfographic">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xmlns="" id="{708CE0B3-C557-0843-A777-73FD922F336E}"/>
              </a:ext>
            </a:extLst>
          </p:cNvPr>
          <p:cNvSpPr/>
          <p:nvPr userDrawn="1"/>
        </p:nvSpPr>
        <p:spPr>
          <a:xfrm>
            <a:off x="0" y="-4700"/>
            <a:ext cx="5172075" cy="6809547"/>
          </a:xfrm>
          <a:prstGeom prst="rect">
            <a:avLst/>
          </a:prstGeom>
          <a:solidFill>
            <a:srgbClr val="F2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xmlns="" id="{47D17F66-2DA1-9447-BBCD-9E4B003ED211}"/>
              </a:ext>
            </a:extLst>
          </p:cNvPr>
          <p:cNvSpPr txBox="1"/>
          <p:nvPr userDrawn="1"/>
        </p:nvSpPr>
        <p:spPr>
          <a:xfrm>
            <a:off x="8248650" y="6422539"/>
            <a:ext cx="454648" cy="215444"/>
          </a:xfrm>
          <a:prstGeom prst="rect">
            <a:avLst/>
          </a:prstGeom>
          <a:noFill/>
        </p:spPr>
        <p:txBody>
          <a:bodyPr wrap="square" rtlCol="0">
            <a:spAutoFit/>
          </a:bodyPr>
          <a:lstStyle/>
          <a:p>
            <a:pPr algn="r"/>
            <a:r>
              <a:rPr lang="it-IT" sz="800" dirty="0">
                <a:solidFill>
                  <a:schemeClr val="tx1">
                    <a:lumMod val="50000"/>
                    <a:lumOff val="50000"/>
                  </a:schemeClr>
                </a:solidFill>
                <a:latin typeface="Proxima Nova Light" panose="02000506030000020004" pitchFamily="2" charset="77"/>
              </a:rPr>
              <a:t>BSP</a:t>
            </a:r>
          </a:p>
        </p:txBody>
      </p:sp>
      <p:cxnSp>
        <p:nvCxnSpPr>
          <p:cNvPr id="12" name="Connettore 1 11">
            <a:extLst>
              <a:ext uri="{FF2B5EF4-FFF2-40B4-BE49-F238E27FC236}">
                <a16:creationId xmlns:a16="http://schemas.microsoft.com/office/drawing/2014/main" xmlns="" id="{66E10D76-A7AC-1B43-AE89-AC32295314A5}"/>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egnaposto testo 34">
            <a:extLst>
              <a:ext uri="{FF2B5EF4-FFF2-40B4-BE49-F238E27FC236}">
                <a16:creationId xmlns:a16="http://schemas.microsoft.com/office/drawing/2014/main" xmlns="" id="{6C1ABAC6-7BB8-0E4F-A09C-EC939B97A104}"/>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smtClean="0"/>
              <a:t>Title of presentation</a:t>
            </a:r>
            <a:endParaRPr lang="en-GB" noProof="0" dirty="0"/>
          </a:p>
        </p:txBody>
      </p:sp>
      <p:sp>
        <p:nvSpPr>
          <p:cNvPr id="36" name="Segnaposto numero diapositiva 5">
            <a:extLst>
              <a:ext uri="{FF2B5EF4-FFF2-40B4-BE49-F238E27FC236}">
                <a16:creationId xmlns:a16="http://schemas.microsoft.com/office/drawing/2014/main" xmlns="" id="{3C0BEB12-9E1D-CA4F-B4B4-05B079849B1D}"/>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sp>
        <p:nvSpPr>
          <p:cNvPr id="14" name="Segnaposto testo 18">
            <a:extLst>
              <a:ext uri="{FF2B5EF4-FFF2-40B4-BE49-F238E27FC236}">
                <a16:creationId xmlns:a16="http://schemas.microsoft.com/office/drawing/2014/main" xmlns="" id="{E43F0A64-FE87-6B40-9E2F-2A69AC7B713A}"/>
              </a:ext>
            </a:extLst>
          </p:cNvPr>
          <p:cNvSpPr>
            <a:spLocks noGrp="1"/>
          </p:cNvSpPr>
          <p:nvPr>
            <p:ph type="body" sz="quarter" idx="13" hasCustomPrompt="1"/>
          </p:nvPr>
        </p:nvSpPr>
        <p:spPr>
          <a:xfrm>
            <a:off x="461079" y="1128606"/>
            <a:ext cx="4382384" cy="627321"/>
          </a:xfrm>
        </p:spPr>
        <p:txBody>
          <a:bodyPr anchor="b">
            <a:noAutofit/>
          </a:bodyPr>
          <a:lstStyle>
            <a:lvl1pPr marL="0" indent="0" algn="l">
              <a:buNone/>
              <a:defRPr sz="3600" b="1" i="0">
                <a:solidFill>
                  <a:srgbClr val="385072"/>
                </a:solidFill>
                <a:latin typeface="+mn-lt"/>
              </a:defRPr>
            </a:lvl1pPr>
          </a:lstStyle>
          <a:p>
            <a:r>
              <a:rPr lang="en-GB" noProof="0" dirty="0" smtClean="0"/>
              <a:t>TITLE OF SECTION</a:t>
            </a:r>
            <a:endParaRPr lang="en-GB" noProof="0" dirty="0"/>
          </a:p>
        </p:txBody>
      </p:sp>
      <p:sp>
        <p:nvSpPr>
          <p:cNvPr id="16" name="Segnaposto testo 18">
            <a:extLst>
              <a:ext uri="{FF2B5EF4-FFF2-40B4-BE49-F238E27FC236}">
                <a16:creationId xmlns:a16="http://schemas.microsoft.com/office/drawing/2014/main" xmlns="" id="{D2077DF3-FBCA-CB47-99EB-2E3FF4E37E6D}"/>
              </a:ext>
            </a:extLst>
          </p:cNvPr>
          <p:cNvSpPr>
            <a:spLocks noGrp="1"/>
          </p:cNvSpPr>
          <p:nvPr>
            <p:ph type="body" sz="quarter" idx="15" hasCustomPrompt="1"/>
          </p:nvPr>
        </p:nvSpPr>
        <p:spPr>
          <a:xfrm>
            <a:off x="461079" y="1837214"/>
            <a:ext cx="4382384" cy="3072511"/>
          </a:xfrm>
        </p:spPr>
        <p:txBody>
          <a:bodyPr anchor="t">
            <a:noAutofit/>
          </a:bodyPr>
          <a:lstStyle>
            <a:lvl1pPr marL="0" indent="0" algn="just">
              <a:lnSpc>
                <a:spcPct val="130000"/>
              </a:lnSpc>
              <a:buNone/>
              <a:defRPr sz="1200" b="0" i="0">
                <a:solidFill>
                  <a:schemeClr val="tx1">
                    <a:lumMod val="85000"/>
                    <a:lumOff val="15000"/>
                  </a:schemeClr>
                </a:solidFill>
                <a:latin typeface="+mn-lt"/>
              </a:defRPr>
            </a:lvl1pPr>
          </a:lstStyle>
          <a:p>
            <a:r>
              <a:rPr lang="en-GB" noProof="0" dirty="0" smtClean="0"/>
              <a:t>Lorem ipsum </a:t>
            </a:r>
            <a:r>
              <a:rPr lang="en-GB" noProof="0" dirty="0" err="1" smtClean="0"/>
              <a:t>dolor</a:t>
            </a:r>
            <a:r>
              <a:rPr lang="en-GB" noProof="0" dirty="0" smtClean="0"/>
              <a:t> sit </a:t>
            </a:r>
            <a:r>
              <a:rPr lang="en-GB" noProof="0" dirty="0" err="1" smtClean="0"/>
              <a:t>amet</a:t>
            </a:r>
            <a:r>
              <a:rPr lang="en-GB" noProof="0" dirty="0" smtClean="0"/>
              <a:t>, </a:t>
            </a:r>
            <a:r>
              <a:rPr lang="en-GB" noProof="0" dirty="0" err="1" smtClean="0"/>
              <a:t>consectetur</a:t>
            </a:r>
            <a:r>
              <a:rPr lang="en-GB" noProof="0" dirty="0" smtClean="0"/>
              <a:t> </a:t>
            </a:r>
            <a:r>
              <a:rPr lang="en-GB" noProof="0" dirty="0" err="1" smtClean="0"/>
              <a:t>adipiscing</a:t>
            </a:r>
            <a:r>
              <a:rPr lang="en-GB" noProof="0" dirty="0" smtClean="0"/>
              <a:t> </a:t>
            </a:r>
            <a:r>
              <a:rPr lang="en-GB" noProof="0" dirty="0" err="1" smtClean="0"/>
              <a:t>elit</a:t>
            </a:r>
            <a:r>
              <a:rPr lang="en-GB" noProof="0" dirty="0" smtClean="0"/>
              <a:t>. </a:t>
            </a:r>
            <a:r>
              <a:rPr lang="en-GB" noProof="0" dirty="0" err="1" smtClean="0"/>
              <a:t>Morbi</a:t>
            </a:r>
            <a:r>
              <a:rPr lang="en-GB" noProof="0" dirty="0" smtClean="0"/>
              <a:t> </a:t>
            </a:r>
            <a:r>
              <a:rPr lang="en-GB" noProof="0" dirty="0" err="1" smtClean="0"/>
              <a:t>ut</a:t>
            </a:r>
            <a:r>
              <a:rPr lang="en-GB" noProof="0" dirty="0" smtClean="0"/>
              <a:t> </a:t>
            </a:r>
            <a:r>
              <a:rPr lang="en-GB" noProof="0" dirty="0" err="1" smtClean="0"/>
              <a:t>fermentum</a:t>
            </a:r>
            <a:r>
              <a:rPr lang="en-GB" noProof="0" dirty="0" smtClean="0"/>
              <a:t> </a:t>
            </a:r>
            <a:r>
              <a:rPr lang="en-GB" noProof="0" dirty="0" err="1" smtClean="0"/>
              <a:t>tortor</a:t>
            </a:r>
            <a:r>
              <a:rPr lang="en-GB" noProof="0" dirty="0" smtClean="0"/>
              <a:t>, </a:t>
            </a:r>
            <a:r>
              <a:rPr lang="en-GB" noProof="0" dirty="0" err="1" smtClean="0"/>
              <a:t>eu</a:t>
            </a:r>
            <a:r>
              <a:rPr lang="en-GB" noProof="0" dirty="0" smtClean="0"/>
              <a:t> </a:t>
            </a:r>
            <a:r>
              <a:rPr lang="en-GB" noProof="0" dirty="0" err="1" smtClean="0"/>
              <a:t>sagittis</a:t>
            </a:r>
            <a:r>
              <a:rPr lang="en-GB" noProof="0" dirty="0" smtClean="0"/>
              <a:t> </a:t>
            </a:r>
            <a:r>
              <a:rPr lang="en-GB" noProof="0" dirty="0" err="1" smtClean="0"/>
              <a:t>leo</a:t>
            </a:r>
            <a:r>
              <a:rPr lang="en-GB" noProof="0" dirty="0" smtClean="0"/>
              <a:t>. </a:t>
            </a:r>
            <a:r>
              <a:rPr lang="en-GB" noProof="0" dirty="0" err="1" smtClean="0"/>
              <a:t>Mauris</a:t>
            </a:r>
            <a:r>
              <a:rPr lang="en-GB" noProof="0" dirty="0" smtClean="0"/>
              <a:t> </a:t>
            </a:r>
            <a:r>
              <a:rPr lang="en-GB" noProof="0" dirty="0" err="1" smtClean="0"/>
              <a:t>fermentum</a:t>
            </a:r>
            <a:r>
              <a:rPr lang="en-GB" noProof="0" dirty="0" smtClean="0"/>
              <a:t>, ligula sit </a:t>
            </a:r>
            <a:r>
              <a:rPr lang="en-GB" noProof="0" dirty="0" err="1" smtClean="0"/>
              <a:t>amet</a:t>
            </a:r>
            <a:r>
              <a:rPr lang="en-GB" noProof="0" dirty="0" smtClean="0"/>
              <a:t> </a:t>
            </a:r>
            <a:r>
              <a:rPr lang="en-GB" noProof="0" dirty="0" err="1" smtClean="0"/>
              <a:t>condimentum</a:t>
            </a:r>
            <a:r>
              <a:rPr lang="en-GB" noProof="0" dirty="0" smtClean="0"/>
              <a:t> </a:t>
            </a:r>
            <a:r>
              <a:rPr lang="en-GB" noProof="0" dirty="0" err="1" smtClean="0"/>
              <a:t>euismod</a:t>
            </a:r>
            <a:r>
              <a:rPr lang="en-GB" noProof="0" dirty="0" smtClean="0"/>
              <a:t>, </a:t>
            </a:r>
            <a:r>
              <a:rPr lang="en-GB" noProof="0" dirty="0" err="1" smtClean="0"/>
              <a:t>sapien</a:t>
            </a:r>
            <a:r>
              <a:rPr lang="en-GB" noProof="0" dirty="0" smtClean="0"/>
              <a:t> dui semper </a:t>
            </a:r>
            <a:r>
              <a:rPr lang="en-GB" noProof="0" dirty="0" err="1" smtClean="0"/>
              <a:t>eros</a:t>
            </a:r>
            <a:r>
              <a:rPr lang="en-GB" noProof="0" dirty="0" smtClean="0"/>
              <a:t>, non </a:t>
            </a:r>
            <a:r>
              <a:rPr lang="en-GB" noProof="0" dirty="0" err="1" smtClean="0"/>
              <a:t>bibendum</a:t>
            </a:r>
            <a:r>
              <a:rPr lang="en-GB" noProof="0" dirty="0" smtClean="0"/>
              <a:t> </a:t>
            </a:r>
            <a:r>
              <a:rPr lang="en-GB" noProof="0" dirty="0" err="1" smtClean="0"/>
              <a:t>felis</a:t>
            </a:r>
            <a:r>
              <a:rPr lang="en-GB" noProof="0" dirty="0" smtClean="0"/>
              <a:t> </a:t>
            </a:r>
            <a:r>
              <a:rPr lang="en-GB" noProof="0" dirty="0" err="1" smtClean="0"/>
              <a:t>purus</a:t>
            </a:r>
            <a:r>
              <a:rPr lang="en-GB" noProof="0" dirty="0" smtClean="0"/>
              <a:t> </a:t>
            </a:r>
            <a:r>
              <a:rPr lang="en-GB" noProof="0" dirty="0" err="1" smtClean="0"/>
              <a:t>eu</a:t>
            </a:r>
            <a:r>
              <a:rPr lang="en-GB" noProof="0" dirty="0" smtClean="0"/>
              <a:t> </a:t>
            </a:r>
            <a:r>
              <a:rPr lang="en-GB" noProof="0" dirty="0" err="1" smtClean="0"/>
              <a:t>leo</a:t>
            </a:r>
            <a:r>
              <a:rPr lang="en-GB" noProof="0" dirty="0" smtClean="0"/>
              <a:t>. </a:t>
            </a:r>
            <a:r>
              <a:rPr lang="en-GB" noProof="0" dirty="0" err="1" smtClean="0"/>
              <a:t>Aenean</a:t>
            </a:r>
            <a:r>
              <a:rPr lang="en-GB" noProof="0" dirty="0" smtClean="0"/>
              <a:t> </a:t>
            </a:r>
            <a:r>
              <a:rPr lang="en-GB" noProof="0" dirty="0" err="1" smtClean="0"/>
              <a:t>imperdiet</a:t>
            </a:r>
            <a:r>
              <a:rPr lang="en-GB" noProof="0" dirty="0" smtClean="0"/>
              <a:t> nisi </a:t>
            </a:r>
            <a:r>
              <a:rPr lang="en-GB" noProof="0" dirty="0" err="1" smtClean="0"/>
              <a:t>posuere</a:t>
            </a:r>
            <a:r>
              <a:rPr lang="en-GB" noProof="0" dirty="0" smtClean="0"/>
              <a:t> </a:t>
            </a:r>
            <a:r>
              <a:rPr lang="en-GB" noProof="0" dirty="0" err="1" smtClean="0"/>
              <a:t>sapien</a:t>
            </a:r>
            <a:r>
              <a:rPr lang="en-GB" noProof="0" dirty="0" smtClean="0"/>
              <a:t> </a:t>
            </a:r>
            <a:r>
              <a:rPr lang="en-GB" noProof="0" dirty="0" err="1" smtClean="0"/>
              <a:t>vehicula</a:t>
            </a:r>
            <a:r>
              <a:rPr lang="en-GB" noProof="0" dirty="0" smtClean="0"/>
              <a:t> cursus. </a:t>
            </a:r>
            <a:r>
              <a:rPr lang="en-GB" noProof="0" dirty="0" err="1" smtClean="0"/>
              <a:t>Vivamus</a:t>
            </a:r>
            <a:r>
              <a:rPr lang="en-GB" noProof="0" dirty="0" smtClean="0"/>
              <a:t> </a:t>
            </a:r>
            <a:r>
              <a:rPr lang="en-GB" noProof="0" dirty="0" err="1" smtClean="0"/>
              <a:t>orci</a:t>
            </a:r>
            <a:r>
              <a:rPr lang="en-GB" noProof="0" dirty="0" smtClean="0"/>
              <a:t> </a:t>
            </a:r>
            <a:r>
              <a:rPr lang="en-GB" noProof="0" dirty="0" err="1" smtClean="0"/>
              <a:t>neque</a:t>
            </a:r>
            <a:r>
              <a:rPr lang="en-GB" noProof="0" dirty="0" smtClean="0"/>
              <a:t>, </a:t>
            </a:r>
            <a:r>
              <a:rPr lang="en-GB" noProof="0" dirty="0" err="1" smtClean="0"/>
              <a:t>tincidunt</a:t>
            </a:r>
            <a:r>
              <a:rPr lang="en-GB" noProof="0" dirty="0" smtClean="0"/>
              <a:t> </a:t>
            </a:r>
            <a:r>
              <a:rPr lang="en-GB" noProof="0" dirty="0" err="1" smtClean="0"/>
              <a:t>facilisis</a:t>
            </a:r>
            <a:r>
              <a:rPr lang="en-GB" noProof="0" dirty="0" smtClean="0"/>
              <a:t> </a:t>
            </a:r>
            <a:r>
              <a:rPr lang="en-GB" noProof="0" dirty="0" err="1" smtClean="0"/>
              <a:t>tincidunt</a:t>
            </a:r>
            <a:r>
              <a:rPr lang="en-GB" noProof="0" dirty="0" smtClean="0"/>
              <a:t> </a:t>
            </a:r>
            <a:r>
              <a:rPr lang="en-GB" noProof="0" dirty="0" err="1" smtClean="0"/>
              <a:t>tincidunt</a:t>
            </a:r>
            <a:r>
              <a:rPr lang="en-GB" noProof="0" dirty="0" smtClean="0"/>
              <a:t>, </a:t>
            </a:r>
            <a:r>
              <a:rPr lang="en-GB" noProof="0" dirty="0" err="1" smtClean="0"/>
              <a:t>eleifend</a:t>
            </a:r>
            <a:r>
              <a:rPr lang="en-GB" noProof="0" dirty="0" smtClean="0"/>
              <a:t> in lorem. </a:t>
            </a:r>
            <a:r>
              <a:rPr lang="en-GB" noProof="0" dirty="0" err="1" smtClean="0"/>
              <a:t>Etiam</a:t>
            </a:r>
            <a:r>
              <a:rPr lang="en-GB" noProof="0" dirty="0" smtClean="0"/>
              <a:t> </a:t>
            </a:r>
            <a:r>
              <a:rPr lang="en-GB" noProof="0" dirty="0" err="1" smtClean="0"/>
              <a:t>aliquet</a:t>
            </a:r>
            <a:r>
              <a:rPr lang="en-GB" noProof="0" dirty="0" smtClean="0"/>
              <a:t> et </a:t>
            </a:r>
            <a:r>
              <a:rPr lang="en-GB" noProof="0" dirty="0" err="1" smtClean="0"/>
              <a:t>massa</a:t>
            </a:r>
            <a:r>
              <a:rPr lang="en-GB" noProof="0" dirty="0" smtClean="0"/>
              <a:t> at </a:t>
            </a:r>
            <a:r>
              <a:rPr lang="en-GB" noProof="0" dirty="0" err="1" smtClean="0"/>
              <a:t>ultricies</a:t>
            </a:r>
            <a:r>
              <a:rPr lang="en-GB" noProof="0" dirty="0" smtClean="0"/>
              <a:t>. Integer </a:t>
            </a:r>
            <a:r>
              <a:rPr lang="en-GB" noProof="0" dirty="0" err="1" smtClean="0"/>
              <a:t>quis</a:t>
            </a:r>
            <a:r>
              <a:rPr lang="en-GB" noProof="0" dirty="0" smtClean="0"/>
              <a:t> dui </a:t>
            </a:r>
            <a:r>
              <a:rPr lang="en-GB" noProof="0" dirty="0" err="1" smtClean="0"/>
              <a:t>ut</a:t>
            </a:r>
            <a:r>
              <a:rPr lang="en-GB" noProof="0" dirty="0" smtClean="0"/>
              <a:t> </a:t>
            </a:r>
            <a:r>
              <a:rPr lang="en-GB" noProof="0" dirty="0" err="1" smtClean="0"/>
              <a:t>velit</a:t>
            </a:r>
            <a:r>
              <a:rPr lang="en-GB" noProof="0" dirty="0" smtClean="0"/>
              <a:t> </a:t>
            </a:r>
            <a:r>
              <a:rPr lang="en-GB" noProof="0" dirty="0" err="1" smtClean="0"/>
              <a:t>suscipit</a:t>
            </a:r>
            <a:r>
              <a:rPr lang="en-GB" noProof="0" dirty="0" smtClean="0"/>
              <a:t> </a:t>
            </a:r>
            <a:r>
              <a:rPr lang="en-GB" noProof="0" dirty="0" err="1" smtClean="0"/>
              <a:t>posuere</a:t>
            </a:r>
            <a:r>
              <a:rPr lang="en-GB" noProof="0" dirty="0" smtClean="0"/>
              <a:t> id vitae ante. Nunc </a:t>
            </a:r>
            <a:r>
              <a:rPr lang="en-GB" noProof="0" dirty="0" err="1" smtClean="0"/>
              <a:t>volutpat</a:t>
            </a:r>
            <a:r>
              <a:rPr lang="en-GB" noProof="0" dirty="0" smtClean="0"/>
              <a:t> </a:t>
            </a:r>
            <a:r>
              <a:rPr lang="en-GB" noProof="0" dirty="0" err="1" smtClean="0"/>
              <a:t>sapien</a:t>
            </a:r>
            <a:r>
              <a:rPr lang="en-GB" noProof="0" dirty="0" smtClean="0"/>
              <a:t> sit </a:t>
            </a:r>
            <a:r>
              <a:rPr lang="en-GB" noProof="0" dirty="0" err="1" smtClean="0"/>
              <a:t>amet</a:t>
            </a:r>
            <a:r>
              <a:rPr lang="en-GB" noProof="0" dirty="0" smtClean="0"/>
              <a:t> </a:t>
            </a:r>
            <a:r>
              <a:rPr lang="en-GB" noProof="0" dirty="0" err="1" smtClean="0"/>
              <a:t>malesuada</a:t>
            </a:r>
            <a:r>
              <a:rPr lang="en-GB" noProof="0" dirty="0" smtClean="0"/>
              <a:t> </a:t>
            </a:r>
            <a:r>
              <a:rPr lang="en-GB" noProof="0" dirty="0" err="1" smtClean="0"/>
              <a:t>sagittis</a:t>
            </a:r>
            <a:r>
              <a:rPr lang="en-GB" noProof="0" dirty="0" smtClean="0"/>
              <a:t>. In ac </a:t>
            </a:r>
            <a:r>
              <a:rPr lang="en-GB" noProof="0" dirty="0" err="1" smtClean="0"/>
              <a:t>nibh</a:t>
            </a:r>
            <a:r>
              <a:rPr lang="en-GB" noProof="0" dirty="0" smtClean="0"/>
              <a:t> ligula. Maecenas </a:t>
            </a:r>
            <a:r>
              <a:rPr lang="en-GB" noProof="0" dirty="0" err="1" smtClean="0"/>
              <a:t>efficitur</a:t>
            </a:r>
            <a:r>
              <a:rPr lang="en-GB" noProof="0" dirty="0" smtClean="0"/>
              <a:t>, quam et </a:t>
            </a:r>
            <a:r>
              <a:rPr lang="en-GB" noProof="0" dirty="0" err="1" smtClean="0"/>
              <a:t>luctus</a:t>
            </a:r>
            <a:r>
              <a:rPr lang="en-GB" noProof="0" dirty="0" smtClean="0"/>
              <a:t> </a:t>
            </a:r>
            <a:r>
              <a:rPr lang="en-GB" noProof="0" dirty="0" err="1" smtClean="0"/>
              <a:t>feugiat</a:t>
            </a:r>
            <a:r>
              <a:rPr lang="en-GB" noProof="0" dirty="0" smtClean="0"/>
              <a:t>, </a:t>
            </a:r>
            <a:r>
              <a:rPr lang="en-GB" noProof="0" dirty="0" err="1" smtClean="0"/>
              <a:t>purus</a:t>
            </a:r>
            <a:r>
              <a:rPr lang="en-GB" noProof="0" dirty="0" smtClean="0"/>
              <a:t> </a:t>
            </a:r>
            <a:r>
              <a:rPr lang="en-GB" noProof="0" dirty="0" err="1" smtClean="0"/>
              <a:t>odio</a:t>
            </a:r>
            <a:r>
              <a:rPr lang="en-GB" noProof="0" dirty="0" smtClean="0"/>
              <a:t> </a:t>
            </a:r>
            <a:r>
              <a:rPr lang="en-GB" noProof="0" dirty="0" err="1" smtClean="0"/>
              <a:t>elementum</a:t>
            </a:r>
            <a:r>
              <a:rPr lang="en-GB" noProof="0" dirty="0" smtClean="0"/>
              <a:t> </a:t>
            </a:r>
            <a:r>
              <a:rPr lang="en-GB" noProof="0" dirty="0" err="1" smtClean="0"/>
              <a:t>elit</a:t>
            </a:r>
            <a:r>
              <a:rPr lang="en-GB" noProof="0" dirty="0" smtClean="0"/>
              <a:t>, </a:t>
            </a:r>
            <a:r>
              <a:rPr lang="en-GB" noProof="0" dirty="0" err="1" smtClean="0"/>
              <a:t>ut</a:t>
            </a:r>
            <a:r>
              <a:rPr lang="en-GB" noProof="0" dirty="0" smtClean="0"/>
              <a:t> </a:t>
            </a:r>
            <a:r>
              <a:rPr lang="en-GB" noProof="0" dirty="0" err="1" smtClean="0"/>
              <a:t>fringilla</a:t>
            </a:r>
            <a:r>
              <a:rPr lang="en-GB" noProof="0" dirty="0" smtClean="0"/>
              <a:t> </a:t>
            </a:r>
            <a:r>
              <a:rPr lang="en-GB" noProof="0" dirty="0" err="1" smtClean="0"/>
              <a:t>dolor</a:t>
            </a:r>
            <a:r>
              <a:rPr lang="en-GB" noProof="0" dirty="0" smtClean="0"/>
              <a:t> </a:t>
            </a:r>
            <a:r>
              <a:rPr lang="en-GB" noProof="0" dirty="0" err="1" smtClean="0"/>
              <a:t>turpis</a:t>
            </a:r>
            <a:r>
              <a:rPr lang="en-GB" noProof="0" dirty="0" smtClean="0"/>
              <a:t> </a:t>
            </a:r>
            <a:r>
              <a:rPr lang="en-GB" noProof="0" dirty="0" err="1" smtClean="0"/>
              <a:t>posuere</a:t>
            </a:r>
            <a:r>
              <a:rPr lang="en-GB" noProof="0" dirty="0" smtClean="0"/>
              <a:t> ante.</a:t>
            </a:r>
            <a:endParaRPr lang="en-GB" noProof="0" dirty="0"/>
          </a:p>
        </p:txBody>
      </p:sp>
      <p:sp>
        <p:nvSpPr>
          <p:cNvPr id="3" name="Segnaposto grafico 2">
            <a:extLst>
              <a:ext uri="{FF2B5EF4-FFF2-40B4-BE49-F238E27FC236}">
                <a16:creationId xmlns:a16="http://schemas.microsoft.com/office/drawing/2014/main" xmlns="" id="{5FA996DB-02A0-5C49-9464-01ED7FD9DD89}"/>
              </a:ext>
            </a:extLst>
          </p:cNvPr>
          <p:cNvSpPr>
            <a:spLocks noGrp="1"/>
          </p:cNvSpPr>
          <p:nvPr>
            <p:ph type="chart" sz="quarter" idx="17" hasCustomPrompt="1"/>
          </p:nvPr>
        </p:nvSpPr>
        <p:spPr>
          <a:xfrm>
            <a:off x="5469731" y="1813767"/>
            <a:ext cx="3233738" cy="3844083"/>
          </a:xfrm>
        </p:spPr>
        <p:txBody>
          <a:bodyPr>
            <a:normAutofit/>
          </a:bodyPr>
          <a:lstStyle>
            <a:lvl1pPr marL="0" indent="0" algn="ctr">
              <a:buNone/>
              <a:defRPr sz="800">
                <a:latin typeface="+mn-lt"/>
              </a:defRPr>
            </a:lvl1pPr>
          </a:lstStyle>
          <a:p>
            <a:r>
              <a:rPr lang="it-IT" dirty="0"/>
              <a:t>Click and insert an </a:t>
            </a:r>
            <a:r>
              <a:rPr lang="it-IT" dirty="0" err="1"/>
              <a:t>infographic</a:t>
            </a:r>
            <a:endParaRPr lang="it-IT" dirty="0"/>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132923074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438">
          <p15:clr>
            <a:srgbClr val="FBAE40"/>
          </p15:clr>
        </p15:guide>
        <p15:guide id="2" pos="18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le horizzontal">
    <p:spTree>
      <p:nvGrpSpPr>
        <p:cNvPr id="1" name=""/>
        <p:cNvGrpSpPr/>
        <p:nvPr/>
      </p:nvGrpSpPr>
      <p:grpSpPr>
        <a:xfrm>
          <a:off x="0" y="0"/>
          <a:ext cx="0" cy="0"/>
          <a:chOff x="0" y="0"/>
          <a:chExt cx="0" cy="0"/>
        </a:xfrm>
      </p:grpSpPr>
      <p:cxnSp>
        <p:nvCxnSpPr>
          <p:cNvPr id="12" name="Connettore 1 11">
            <a:extLst>
              <a:ext uri="{FF2B5EF4-FFF2-40B4-BE49-F238E27FC236}">
                <a16:creationId xmlns:a16="http://schemas.microsoft.com/office/drawing/2014/main" xmlns="" id="{7AAFA78F-6CCE-C145-B3BF-2EA4CEC0521C}"/>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xmlns="" id="{B0E4C236-BA4A-394E-83F8-ED06833C35F0}"/>
              </a:ext>
            </a:extLst>
          </p:cNvPr>
          <p:cNvSpPr txBox="1"/>
          <p:nvPr userDrawn="1"/>
        </p:nvSpPr>
        <p:spPr>
          <a:xfrm>
            <a:off x="8315325" y="6422539"/>
            <a:ext cx="387973" cy="215444"/>
          </a:xfrm>
          <a:prstGeom prst="rect">
            <a:avLst/>
          </a:prstGeom>
          <a:noFill/>
        </p:spPr>
        <p:txBody>
          <a:bodyPr wrap="square" rtlCol="0">
            <a:spAutoFit/>
          </a:bodyPr>
          <a:lstStyle/>
          <a:p>
            <a:pPr algn="r"/>
            <a:r>
              <a:rPr lang="it-IT" sz="800" dirty="0">
                <a:solidFill>
                  <a:schemeClr val="tx1">
                    <a:lumMod val="50000"/>
                    <a:lumOff val="50000"/>
                  </a:schemeClr>
                </a:solidFill>
                <a:latin typeface="Proxima Nova Light" panose="02000506030000020004" pitchFamily="2" charset="77"/>
              </a:rPr>
              <a:t>BSP</a:t>
            </a:r>
          </a:p>
        </p:txBody>
      </p:sp>
      <p:cxnSp>
        <p:nvCxnSpPr>
          <p:cNvPr id="14" name="Connettore 1 13">
            <a:extLst>
              <a:ext uri="{FF2B5EF4-FFF2-40B4-BE49-F238E27FC236}">
                <a16:creationId xmlns:a16="http://schemas.microsoft.com/office/drawing/2014/main" xmlns="" id="{45E7B52B-C940-8A4C-A3A7-3AF28DD59E3F}"/>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egnaposto testo 34">
            <a:extLst>
              <a:ext uri="{FF2B5EF4-FFF2-40B4-BE49-F238E27FC236}">
                <a16:creationId xmlns:a16="http://schemas.microsoft.com/office/drawing/2014/main" xmlns="" id="{FC6E4EA2-5702-D548-9946-78CB2F294D9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smtClean="0"/>
              <a:t>Title of presentation</a:t>
            </a:r>
            <a:endParaRPr lang="en-GB" noProof="0" dirty="0"/>
          </a:p>
        </p:txBody>
      </p:sp>
      <p:sp>
        <p:nvSpPr>
          <p:cNvPr id="17" name="Segnaposto testo 18">
            <a:extLst>
              <a:ext uri="{FF2B5EF4-FFF2-40B4-BE49-F238E27FC236}">
                <a16:creationId xmlns:a16="http://schemas.microsoft.com/office/drawing/2014/main" xmlns="" id="{EE9D3C33-4EF4-7944-94D0-554AEBCA57BA}"/>
              </a:ext>
            </a:extLst>
          </p:cNvPr>
          <p:cNvSpPr>
            <a:spLocks noGrp="1"/>
          </p:cNvSpPr>
          <p:nvPr>
            <p:ph type="body" sz="quarter" idx="13" hasCustomPrompt="1"/>
          </p:nvPr>
        </p:nvSpPr>
        <p:spPr>
          <a:xfrm>
            <a:off x="461078" y="1114393"/>
            <a:ext cx="4760459" cy="627321"/>
          </a:xfrm>
        </p:spPr>
        <p:txBody>
          <a:bodyPr anchor="b">
            <a:noAutofit/>
          </a:bodyPr>
          <a:lstStyle>
            <a:lvl1pPr marL="0" indent="0" algn="l">
              <a:buNone/>
              <a:defRPr sz="3600" b="1" i="0">
                <a:solidFill>
                  <a:srgbClr val="385072"/>
                </a:solidFill>
                <a:latin typeface="+mn-lt"/>
              </a:defRPr>
            </a:lvl1pPr>
          </a:lstStyle>
          <a:p>
            <a:r>
              <a:rPr lang="en-GB" noProof="0" dirty="0" smtClean="0"/>
              <a:t>TITLE OF SECTION</a:t>
            </a:r>
            <a:endParaRPr lang="en-GB" noProof="0" dirty="0"/>
          </a:p>
        </p:txBody>
      </p:sp>
      <p:sp>
        <p:nvSpPr>
          <p:cNvPr id="18" name="Segnaposto testo 18">
            <a:extLst>
              <a:ext uri="{FF2B5EF4-FFF2-40B4-BE49-F238E27FC236}">
                <a16:creationId xmlns:a16="http://schemas.microsoft.com/office/drawing/2014/main" xmlns="" id="{840C31CE-61B3-FC45-BA3C-7321CEED6DAA}"/>
              </a:ext>
            </a:extLst>
          </p:cNvPr>
          <p:cNvSpPr>
            <a:spLocks noGrp="1"/>
          </p:cNvSpPr>
          <p:nvPr>
            <p:ph type="body" sz="quarter" idx="15" hasCustomPrompt="1"/>
          </p:nvPr>
        </p:nvSpPr>
        <p:spPr>
          <a:xfrm>
            <a:off x="461078" y="2119221"/>
            <a:ext cx="8242219" cy="1606654"/>
          </a:xfrm>
        </p:spPr>
        <p:txBody>
          <a:bodyPr anchor="t">
            <a:noAutofit/>
          </a:bodyPr>
          <a:lstStyle>
            <a:lvl1pPr marL="0" indent="0" algn="l">
              <a:lnSpc>
                <a:spcPct val="130000"/>
              </a:lnSpc>
              <a:buNone/>
              <a:defRPr sz="1200" b="0" i="0">
                <a:solidFill>
                  <a:schemeClr val="tx1">
                    <a:lumMod val="85000"/>
                    <a:lumOff val="15000"/>
                  </a:schemeClr>
                </a:solidFill>
                <a:latin typeface="+mn-lt"/>
              </a:defRPr>
            </a:lvl1pPr>
          </a:lstStyle>
          <a:p>
            <a:r>
              <a:rPr lang="en-GB" noProof="0" dirty="0" smtClean="0"/>
              <a:t>Lorem ipsum </a:t>
            </a:r>
            <a:r>
              <a:rPr lang="en-GB" noProof="0" dirty="0" err="1" smtClean="0"/>
              <a:t>dolor</a:t>
            </a:r>
            <a:r>
              <a:rPr lang="en-GB" noProof="0" dirty="0" smtClean="0"/>
              <a:t> sit </a:t>
            </a:r>
            <a:r>
              <a:rPr lang="en-GB" noProof="0" dirty="0" err="1" smtClean="0"/>
              <a:t>amet</a:t>
            </a:r>
            <a:r>
              <a:rPr lang="en-GB" noProof="0" dirty="0" smtClean="0"/>
              <a:t>, </a:t>
            </a:r>
            <a:r>
              <a:rPr lang="en-GB" noProof="0" dirty="0" err="1" smtClean="0"/>
              <a:t>consectetur</a:t>
            </a:r>
            <a:r>
              <a:rPr lang="en-GB" noProof="0" dirty="0" smtClean="0"/>
              <a:t> </a:t>
            </a:r>
            <a:r>
              <a:rPr lang="en-GB" noProof="0" dirty="0" err="1" smtClean="0"/>
              <a:t>adipiscing</a:t>
            </a:r>
            <a:r>
              <a:rPr lang="en-GB" noProof="0" dirty="0" smtClean="0"/>
              <a:t> </a:t>
            </a:r>
            <a:r>
              <a:rPr lang="en-GB" noProof="0" dirty="0" err="1" smtClean="0"/>
              <a:t>elit</a:t>
            </a:r>
            <a:r>
              <a:rPr lang="en-GB" noProof="0" dirty="0" smtClean="0"/>
              <a:t>. </a:t>
            </a:r>
            <a:r>
              <a:rPr lang="en-GB" noProof="0" dirty="0" err="1" smtClean="0"/>
              <a:t>Morbi</a:t>
            </a:r>
            <a:r>
              <a:rPr lang="en-GB" noProof="0" dirty="0" smtClean="0"/>
              <a:t> </a:t>
            </a:r>
            <a:r>
              <a:rPr lang="en-GB" noProof="0" dirty="0" err="1" smtClean="0"/>
              <a:t>ut</a:t>
            </a:r>
            <a:r>
              <a:rPr lang="en-GB" noProof="0" dirty="0" smtClean="0"/>
              <a:t> </a:t>
            </a:r>
            <a:r>
              <a:rPr lang="en-GB" noProof="0" dirty="0" err="1" smtClean="0"/>
              <a:t>fermentum</a:t>
            </a:r>
            <a:r>
              <a:rPr lang="en-GB" noProof="0" dirty="0" smtClean="0"/>
              <a:t> </a:t>
            </a:r>
            <a:r>
              <a:rPr lang="en-GB" noProof="0" dirty="0" err="1" smtClean="0"/>
              <a:t>tortor</a:t>
            </a:r>
            <a:r>
              <a:rPr lang="en-GB" noProof="0" dirty="0" smtClean="0"/>
              <a:t>, </a:t>
            </a:r>
            <a:r>
              <a:rPr lang="en-GB" noProof="0" dirty="0" err="1" smtClean="0"/>
              <a:t>eu</a:t>
            </a:r>
            <a:r>
              <a:rPr lang="en-GB" noProof="0" dirty="0" smtClean="0"/>
              <a:t> </a:t>
            </a:r>
            <a:r>
              <a:rPr lang="en-GB" noProof="0" dirty="0" err="1" smtClean="0"/>
              <a:t>sagittis</a:t>
            </a:r>
            <a:r>
              <a:rPr lang="en-GB" noProof="0" dirty="0" smtClean="0"/>
              <a:t> </a:t>
            </a:r>
            <a:r>
              <a:rPr lang="en-GB" noProof="0" dirty="0" err="1" smtClean="0"/>
              <a:t>leo</a:t>
            </a:r>
            <a:r>
              <a:rPr lang="en-GB" noProof="0" dirty="0" smtClean="0"/>
              <a:t>. </a:t>
            </a:r>
            <a:r>
              <a:rPr lang="en-GB" noProof="0" dirty="0" err="1" smtClean="0"/>
              <a:t>Mauris</a:t>
            </a:r>
            <a:r>
              <a:rPr lang="en-GB" noProof="0" dirty="0" smtClean="0"/>
              <a:t> </a:t>
            </a:r>
            <a:r>
              <a:rPr lang="en-GB" noProof="0" dirty="0" err="1" smtClean="0"/>
              <a:t>fermentum</a:t>
            </a:r>
            <a:r>
              <a:rPr lang="en-GB" noProof="0" dirty="0" smtClean="0"/>
              <a:t>, ligula sit </a:t>
            </a:r>
            <a:r>
              <a:rPr lang="en-GB" noProof="0" dirty="0" err="1" smtClean="0"/>
              <a:t>amet</a:t>
            </a:r>
            <a:r>
              <a:rPr lang="en-GB" noProof="0" dirty="0" smtClean="0"/>
              <a:t> </a:t>
            </a:r>
            <a:r>
              <a:rPr lang="en-GB" noProof="0" dirty="0" err="1" smtClean="0"/>
              <a:t>condimentum</a:t>
            </a:r>
            <a:r>
              <a:rPr lang="en-GB" noProof="0" dirty="0" smtClean="0"/>
              <a:t> </a:t>
            </a:r>
            <a:r>
              <a:rPr lang="en-GB" noProof="0" dirty="0" err="1" smtClean="0"/>
              <a:t>euismod</a:t>
            </a:r>
            <a:r>
              <a:rPr lang="en-GB" noProof="0" dirty="0" smtClean="0"/>
              <a:t>, </a:t>
            </a:r>
            <a:r>
              <a:rPr lang="en-GB" noProof="0" dirty="0" err="1" smtClean="0"/>
              <a:t>sapien</a:t>
            </a:r>
            <a:r>
              <a:rPr lang="en-GB" noProof="0" dirty="0" smtClean="0"/>
              <a:t> dui semper </a:t>
            </a:r>
            <a:r>
              <a:rPr lang="en-GB" noProof="0" dirty="0" err="1" smtClean="0"/>
              <a:t>eros</a:t>
            </a:r>
            <a:r>
              <a:rPr lang="en-GB" noProof="0" dirty="0" smtClean="0"/>
              <a:t>, non </a:t>
            </a:r>
            <a:r>
              <a:rPr lang="en-GB" noProof="0" dirty="0" err="1" smtClean="0"/>
              <a:t>bibendum</a:t>
            </a:r>
            <a:r>
              <a:rPr lang="en-GB" noProof="0" dirty="0" smtClean="0"/>
              <a:t> </a:t>
            </a:r>
            <a:r>
              <a:rPr lang="en-GB" noProof="0" dirty="0" err="1" smtClean="0"/>
              <a:t>felis</a:t>
            </a:r>
            <a:r>
              <a:rPr lang="en-GB" noProof="0" dirty="0" smtClean="0"/>
              <a:t> </a:t>
            </a:r>
            <a:r>
              <a:rPr lang="en-GB" noProof="0" dirty="0" err="1" smtClean="0"/>
              <a:t>purus</a:t>
            </a:r>
            <a:r>
              <a:rPr lang="en-GB" noProof="0" dirty="0" smtClean="0"/>
              <a:t> </a:t>
            </a:r>
            <a:r>
              <a:rPr lang="en-GB" noProof="0" dirty="0" err="1" smtClean="0"/>
              <a:t>eu</a:t>
            </a:r>
            <a:r>
              <a:rPr lang="en-GB" noProof="0" dirty="0" smtClean="0"/>
              <a:t> </a:t>
            </a:r>
            <a:r>
              <a:rPr lang="en-GB" noProof="0" dirty="0" err="1" smtClean="0"/>
              <a:t>leo</a:t>
            </a:r>
            <a:r>
              <a:rPr lang="en-GB" noProof="0" dirty="0" smtClean="0"/>
              <a:t>. </a:t>
            </a:r>
            <a:r>
              <a:rPr lang="en-GB" noProof="0" dirty="0" err="1" smtClean="0"/>
              <a:t>Aenean</a:t>
            </a:r>
            <a:r>
              <a:rPr lang="en-GB" noProof="0" dirty="0" smtClean="0"/>
              <a:t> </a:t>
            </a:r>
            <a:r>
              <a:rPr lang="en-GB" noProof="0" dirty="0" err="1" smtClean="0"/>
              <a:t>imperdiet</a:t>
            </a:r>
            <a:r>
              <a:rPr lang="en-GB" noProof="0" dirty="0" smtClean="0"/>
              <a:t> nisi </a:t>
            </a:r>
            <a:r>
              <a:rPr lang="en-GB" noProof="0" dirty="0" err="1" smtClean="0"/>
              <a:t>posuere</a:t>
            </a:r>
            <a:r>
              <a:rPr lang="en-GB" noProof="0" dirty="0" smtClean="0"/>
              <a:t> </a:t>
            </a:r>
            <a:r>
              <a:rPr lang="en-GB" noProof="0" dirty="0" err="1" smtClean="0"/>
              <a:t>sapien</a:t>
            </a:r>
            <a:r>
              <a:rPr lang="en-GB" noProof="0" dirty="0" smtClean="0"/>
              <a:t> </a:t>
            </a:r>
            <a:r>
              <a:rPr lang="en-GB" noProof="0" dirty="0" err="1" smtClean="0"/>
              <a:t>vehicula</a:t>
            </a:r>
            <a:r>
              <a:rPr lang="en-GB" noProof="0" dirty="0" smtClean="0"/>
              <a:t> cursus. </a:t>
            </a:r>
            <a:r>
              <a:rPr lang="en-GB" noProof="0" dirty="0" err="1" smtClean="0"/>
              <a:t>Vivamus</a:t>
            </a:r>
            <a:r>
              <a:rPr lang="en-GB" noProof="0" dirty="0" smtClean="0"/>
              <a:t> </a:t>
            </a:r>
            <a:r>
              <a:rPr lang="en-GB" noProof="0" dirty="0" err="1" smtClean="0"/>
              <a:t>orci</a:t>
            </a:r>
            <a:r>
              <a:rPr lang="en-GB" noProof="0" dirty="0" smtClean="0"/>
              <a:t> </a:t>
            </a:r>
            <a:r>
              <a:rPr lang="en-GB" noProof="0" dirty="0" err="1" smtClean="0"/>
              <a:t>neque</a:t>
            </a:r>
            <a:r>
              <a:rPr lang="en-GB" noProof="0" dirty="0" smtClean="0"/>
              <a:t>, </a:t>
            </a:r>
            <a:r>
              <a:rPr lang="en-GB" noProof="0" dirty="0" err="1" smtClean="0"/>
              <a:t>tincidunt</a:t>
            </a:r>
            <a:r>
              <a:rPr lang="en-GB" noProof="0" dirty="0" smtClean="0"/>
              <a:t> </a:t>
            </a:r>
            <a:r>
              <a:rPr lang="en-GB" noProof="0" dirty="0" err="1" smtClean="0"/>
              <a:t>facilisis</a:t>
            </a:r>
            <a:r>
              <a:rPr lang="en-GB" noProof="0" dirty="0" smtClean="0"/>
              <a:t> </a:t>
            </a:r>
            <a:r>
              <a:rPr lang="en-GB" noProof="0" dirty="0" err="1" smtClean="0"/>
              <a:t>tincidunt</a:t>
            </a:r>
            <a:r>
              <a:rPr lang="en-GB" noProof="0" dirty="0" smtClean="0"/>
              <a:t> </a:t>
            </a:r>
            <a:r>
              <a:rPr lang="en-GB" noProof="0" dirty="0" err="1" smtClean="0"/>
              <a:t>tincidunt</a:t>
            </a:r>
            <a:r>
              <a:rPr lang="en-GB" noProof="0" dirty="0" smtClean="0"/>
              <a:t>, </a:t>
            </a:r>
            <a:r>
              <a:rPr lang="en-GB" noProof="0" dirty="0" err="1" smtClean="0"/>
              <a:t>eleifend</a:t>
            </a:r>
            <a:r>
              <a:rPr lang="en-GB" noProof="0" dirty="0" smtClean="0"/>
              <a:t> in lorem</a:t>
            </a:r>
            <a:endParaRPr lang="en-GB" noProof="0" dirty="0"/>
          </a:p>
        </p:txBody>
      </p:sp>
      <p:sp>
        <p:nvSpPr>
          <p:cNvPr id="21" name="Segnaposto tabella 20">
            <a:extLst>
              <a:ext uri="{FF2B5EF4-FFF2-40B4-BE49-F238E27FC236}">
                <a16:creationId xmlns:a16="http://schemas.microsoft.com/office/drawing/2014/main" xmlns="" id="{470D4480-6A79-D14A-B9FF-1A96B500FE97}"/>
              </a:ext>
            </a:extLst>
          </p:cNvPr>
          <p:cNvSpPr>
            <a:spLocks noGrp="1"/>
          </p:cNvSpPr>
          <p:nvPr>
            <p:ph type="tbl" sz="quarter" idx="17" hasCustomPrompt="1"/>
          </p:nvPr>
        </p:nvSpPr>
        <p:spPr>
          <a:xfrm>
            <a:off x="460772" y="3835730"/>
            <a:ext cx="8242697" cy="1780714"/>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smtClean="0"/>
              <a:t>Click and insert a table</a:t>
            </a:r>
            <a:endParaRPr lang="en-GB" noProof="0" dirty="0"/>
          </a:p>
        </p:txBody>
      </p:sp>
      <p:sp>
        <p:nvSpPr>
          <p:cNvPr id="22" name="Segnaposto numero diapositiva 5">
            <a:extLst>
              <a:ext uri="{FF2B5EF4-FFF2-40B4-BE49-F238E27FC236}">
                <a16:creationId xmlns:a16="http://schemas.microsoft.com/office/drawing/2014/main" xmlns="" id="{47549558-2F3B-8144-86A8-E650A259DC43}"/>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31069244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Table veritcal">
    <p:spTree>
      <p:nvGrpSpPr>
        <p:cNvPr id="1" name=""/>
        <p:cNvGrpSpPr/>
        <p:nvPr/>
      </p:nvGrpSpPr>
      <p:grpSpPr>
        <a:xfrm>
          <a:off x="0" y="0"/>
          <a:ext cx="0" cy="0"/>
          <a:chOff x="0" y="0"/>
          <a:chExt cx="0" cy="0"/>
        </a:xfrm>
      </p:grpSpPr>
      <p:cxnSp>
        <p:nvCxnSpPr>
          <p:cNvPr id="12" name="Connettore 1 11">
            <a:extLst>
              <a:ext uri="{FF2B5EF4-FFF2-40B4-BE49-F238E27FC236}">
                <a16:creationId xmlns:a16="http://schemas.microsoft.com/office/drawing/2014/main" xmlns="" id="{7AAFA78F-6CCE-C145-B3BF-2EA4CEC0521C}"/>
              </a:ext>
            </a:extLst>
          </p:cNvPr>
          <p:cNvCxnSpPr>
            <a:cxnSpLocks/>
          </p:cNvCxnSpPr>
          <p:nvPr userDrawn="1"/>
        </p:nvCxnSpPr>
        <p:spPr>
          <a:xfrm flipV="1">
            <a:off x="8703298" y="6494092"/>
            <a:ext cx="0" cy="3639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xmlns="" id="{B0E4C236-BA4A-394E-83F8-ED06833C35F0}"/>
              </a:ext>
            </a:extLst>
          </p:cNvPr>
          <p:cNvSpPr txBox="1"/>
          <p:nvPr userDrawn="1"/>
        </p:nvSpPr>
        <p:spPr>
          <a:xfrm>
            <a:off x="8315325" y="6422539"/>
            <a:ext cx="387973" cy="215444"/>
          </a:xfrm>
          <a:prstGeom prst="rect">
            <a:avLst/>
          </a:prstGeom>
          <a:noFill/>
        </p:spPr>
        <p:txBody>
          <a:bodyPr wrap="square" rtlCol="0">
            <a:spAutoFit/>
          </a:bodyPr>
          <a:lstStyle/>
          <a:p>
            <a:pPr algn="r"/>
            <a:r>
              <a:rPr lang="it-IT" sz="800" dirty="0">
                <a:solidFill>
                  <a:schemeClr val="tx1">
                    <a:lumMod val="50000"/>
                    <a:lumOff val="50000"/>
                  </a:schemeClr>
                </a:solidFill>
                <a:latin typeface="Proxima Nova Light" panose="02000506030000020004" pitchFamily="2" charset="77"/>
              </a:rPr>
              <a:t>BSP</a:t>
            </a:r>
          </a:p>
        </p:txBody>
      </p:sp>
      <p:cxnSp>
        <p:nvCxnSpPr>
          <p:cNvPr id="14" name="Connettore 1 13">
            <a:extLst>
              <a:ext uri="{FF2B5EF4-FFF2-40B4-BE49-F238E27FC236}">
                <a16:creationId xmlns:a16="http://schemas.microsoft.com/office/drawing/2014/main" xmlns="" id="{45E7B52B-C940-8A4C-A3A7-3AF28DD59E3F}"/>
              </a:ext>
            </a:extLst>
          </p:cNvPr>
          <p:cNvCxnSpPr>
            <a:cxnSpLocks/>
          </p:cNvCxnSpPr>
          <p:nvPr userDrawn="1"/>
        </p:nvCxnSpPr>
        <p:spPr>
          <a:xfrm>
            <a:off x="0" y="596587"/>
            <a:ext cx="321564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egnaposto testo 34">
            <a:extLst>
              <a:ext uri="{FF2B5EF4-FFF2-40B4-BE49-F238E27FC236}">
                <a16:creationId xmlns:a16="http://schemas.microsoft.com/office/drawing/2014/main" xmlns="" id="{FC6E4EA2-5702-D548-9946-78CB2F294D97}"/>
              </a:ext>
            </a:extLst>
          </p:cNvPr>
          <p:cNvSpPr>
            <a:spLocks noGrp="1"/>
          </p:cNvSpPr>
          <p:nvPr>
            <p:ph type="body" sz="quarter" idx="16" hasCustomPrompt="1"/>
          </p:nvPr>
        </p:nvSpPr>
        <p:spPr>
          <a:xfrm>
            <a:off x="461079" y="365580"/>
            <a:ext cx="3842147" cy="252768"/>
          </a:xfrm>
        </p:spPr>
        <p:txBody>
          <a:bodyPr>
            <a:noAutofit/>
          </a:bodyPr>
          <a:lstStyle>
            <a:lvl1pPr marL="0" indent="0">
              <a:buNone/>
              <a:defRPr sz="1000" b="1" i="0">
                <a:solidFill>
                  <a:srgbClr val="385072"/>
                </a:solidFill>
                <a:latin typeface="+mn-lt"/>
              </a:defRPr>
            </a:lvl1pPr>
          </a:lstStyle>
          <a:p>
            <a:r>
              <a:rPr lang="en-GB" noProof="0" dirty="0" smtClean="0"/>
              <a:t>Title of presentation</a:t>
            </a:r>
            <a:endParaRPr lang="en-GB" noProof="0" dirty="0"/>
          </a:p>
        </p:txBody>
      </p:sp>
      <p:sp>
        <p:nvSpPr>
          <p:cNvPr id="17" name="Segnaposto testo 18">
            <a:extLst>
              <a:ext uri="{FF2B5EF4-FFF2-40B4-BE49-F238E27FC236}">
                <a16:creationId xmlns:a16="http://schemas.microsoft.com/office/drawing/2014/main" xmlns="" id="{EE9D3C33-4EF4-7944-94D0-554AEBCA57BA}"/>
              </a:ext>
            </a:extLst>
          </p:cNvPr>
          <p:cNvSpPr>
            <a:spLocks noGrp="1"/>
          </p:cNvSpPr>
          <p:nvPr>
            <p:ph type="body" sz="quarter" idx="13" hasCustomPrompt="1"/>
          </p:nvPr>
        </p:nvSpPr>
        <p:spPr>
          <a:xfrm>
            <a:off x="461078" y="1114393"/>
            <a:ext cx="4760459" cy="627321"/>
          </a:xfrm>
        </p:spPr>
        <p:txBody>
          <a:bodyPr anchor="b">
            <a:noAutofit/>
          </a:bodyPr>
          <a:lstStyle>
            <a:lvl1pPr marL="0" indent="0" algn="l">
              <a:buNone/>
              <a:defRPr sz="3600" b="1" i="0">
                <a:solidFill>
                  <a:srgbClr val="385072"/>
                </a:solidFill>
                <a:latin typeface="+mn-lt"/>
              </a:defRPr>
            </a:lvl1pPr>
          </a:lstStyle>
          <a:p>
            <a:r>
              <a:rPr lang="en-GB" noProof="0" dirty="0" smtClean="0"/>
              <a:t>TITLE OF SECTION</a:t>
            </a:r>
            <a:endParaRPr lang="en-GB" noProof="0" dirty="0"/>
          </a:p>
        </p:txBody>
      </p:sp>
      <p:sp>
        <p:nvSpPr>
          <p:cNvPr id="18" name="Segnaposto testo 18">
            <a:extLst>
              <a:ext uri="{FF2B5EF4-FFF2-40B4-BE49-F238E27FC236}">
                <a16:creationId xmlns:a16="http://schemas.microsoft.com/office/drawing/2014/main" xmlns="" id="{840C31CE-61B3-FC45-BA3C-7321CEED6DAA}"/>
              </a:ext>
            </a:extLst>
          </p:cNvPr>
          <p:cNvSpPr>
            <a:spLocks noGrp="1"/>
          </p:cNvSpPr>
          <p:nvPr>
            <p:ph type="body" sz="quarter" idx="15" hasCustomPrompt="1"/>
          </p:nvPr>
        </p:nvSpPr>
        <p:spPr>
          <a:xfrm>
            <a:off x="603579" y="2119221"/>
            <a:ext cx="3588408" cy="3485932"/>
          </a:xfrm>
        </p:spPr>
        <p:txBody>
          <a:bodyPr anchor="t">
            <a:noAutofit/>
          </a:bodyPr>
          <a:lstStyle>
            <a:lvl1pPr marL="0" indent="0" algn="l">
              <a:lnSpc>
                <a:spcPct val="130000"/>
              </a:lnSpc>
              <a:buNone/>
              <a:defRPr sz="1200" b="0" i="0">
                <a:solidFill>
                  <a:schemeClr val="tx1">
                    <a:lumMod val="85000"/>
                    <a:lumOff val="15000"/>
                  </a:schemeClr>
                </a:solidFill>
                <a:latin typeface="+mn-lt"/>
              </a:defRPr>
            </a:lvl1pPr>
          </a:lstStyle>
          <a:p>
            <a:r>
              <a:rPr lang="en-GB" noProof="0" dirty="0" smtClean="0"/>
              <a:t>Lorem ipsum </a:t>
            </a:r>
            <a:r>
              <a:rPr lang="en-GB" noProof="0" dirty="0" err="1" smtClean="0"/>
              <a:t>dolor</a:t>
            </a:r>
            <a:r>
              <a:rPr lang="en-GB" noProof="0" dirty="0" smtClean="0"/>
              <a:t> sit </a:t>
            </a:r>
            <a:r>
              <a:rPr lang="en-GB" noProof="0" dirty="0" err="1" smtClean="0"/>
              <a:t>amet</a:t>
            </a:r>
            <a:r>
              <a:rPr lang="en-GB" noProof="0" dirty="0" smtClean="0"/>
              <a:t>, </a:t>
            </a:r>
            <a:r>
              <a:rPr lang="en-GB" noProof="0" dirty="0" err="1" smtClean="0"/>
              <a:t>consectetur</a:t>
            </a:r>
            <a:r>
              <a:rPr lang="en-GB" noProof="0" dirty="0" smtClean="0"/>
              <a:t> </a:t>
            </a:r>
            <a:r>
              <a:rPr lang="en-GB" noProof="0" dirty="0" err="1" smtClean="0"/>
              <a:t>adipiscing</a:t>
            </a:r>
            <a:r>
              <a:rPr lang="en-GB" noProof="0" dirty="0" smtClean="0"/>
              <a:t> </a:t>
            </a:r>
            <a:r>
              <a:rPr lang="en-GB" noProof="0" dirty="0" err="1" smtClean="0"/>
              <a:t>elit</a:t>
            </a:r>
            <a:r>
              <a:rPr lang="en-GB" noProof="0" dirty="0" smtClean="0"/>
              <a:t>. </a:t>
            </a:r>
            <a:r>
              <a:rPr lang="en-GB" noProof="0" dirty="0" err="1" smtClean="0"/>
              <a:t>Morbi</a:t>
            </a:r>
            <a:r>
              <a:rPr lang="en-GB" noProof="0" dirty="0" smtClean="0"/>
              <a:t> </a:t>
            </a:r>
            <a:r>
              <a:rPr lang="en-GB" noProof="0" dirty="0" err="1" smtClean="0"/>
              <a:t>ut</a:t>
            </a:r>
            <a:r>
              <a:rPr lang="en-GB" noProof="0" dirty="0" smtClean="0"/>
              <a:t> </a:t>
            </a:r>
            <a:r>
              <a:rPr lang="en-GB" noProof="0" dirty="0" err="1" smtClean="0"/>
              <a:t>fermentum</a:t>
            </a:r>
            <a:r>
              <a:rPr lang="en-GB" noProof="0" dirty="0" smtClean="0"/>
              <a:t> </a:t>
            </a:r>
            <a:r>
              <a:rPr lang="en-GB" noProof="0" dirty="0" err="1" smtClean="0"/>
              <a:t>tortor</a:t>
            </a:r>
            <a:r>
              <a:rPr lang="en-GB" noProof="0" dirty="0" smtClean="0"/>
              <a:t>, </a:t>
            </a:r>
            <a:r>
              <a:rPr lang="en-GB" noProof="0" dirty="0" err="1" smtClean="0"/>
              <a:t>eu</a:t>
            </a:r>
            <a:r>
              <a:rPr lang="en-GB" noProof="0" dirty="0" smtClean="0"/>
              <a:t> </a:t>
            </a:r>
            <a:r>
              <a:rPr lang="en-GB" noProof="0" dirty="0" err="1" smtClean="0"/>
              <a:t>sagittis</a:t>
            </a:r>
            <a:r>
              <a:rPr lang="en-GB" noProof="0" dirty="0" smtClean="0"/>
              <a:t> </a:t>
            </a:r>
            <a:r>
              <a:rPr lang="en-GB" noProof="0" dirty="0" err="1" smtClean="0"/>
              <a:t>leo</a:t>
            </a:r>
            <a:r>
              <a:rPr lang="en-GB" noProof="0" dirty="0" smtClean="0"/>
              <a:t>. </a:t>
            </a:r>
            <a:r>
              <a:rPr lang="en-GB" noProof="0" dirty="0" err="1" smtClean="0"/>
              <a:t>Mauris</a:t>
            </a:r>
            <a:r>
              <a:rPr lang="en-GB" noProof="0" dirty="0" smtClean="0"/>
              <a:t> </a:t>
            </a:r>
            <a:r>
              <a:rPr lang="en-GB" noProof="0" dirty="0" err="1" smtClean="0"/>
              <a:t>fermentum</a:t>
            </a:r>
            <a:r>
              <a:rPr lang="en-GB" noProof="0" dirty="0" smtClean="0"/>
              <a:t>, ligula sit </a:t>
            </a:r>
            <a:r>
              <a:rPr lang="en-GB" noProof="0" dirty="0" err="1" smtClean="0"/>
              <a:t>amet</a:t>
            </a:r>
            <a:r>
              <a:rPr lang="en-GB" noProof="0" dirty="0" smtClean="0"/>
              <a:t> </a:t>
            </a:r>
            <a:r>
              <a:rPr lang="en-GB" noProof="0" dirty="0" err="1" smtClean="0"/>
              <a:t>condimentum</a:t>
            </a:r>
            <a:r>
              <a:rPr lang="en-GB" noProof="0" dirty="0" smtClean="0"/>
              <a:t> </a:t>
            </a:r>
            <a:r>
              <a:rPr lang="en-GB" noProof="0" dirty="0" err="1" smtClean="0"/>
              <a:t>euismod</a:t>
            </a:r>
            <a:r>
              <a:rPr lang="en-GB" noProof="0" dirty="0" smtClean="0"/>
              <a:t>, </a:t>
            </a:r>
            <a:r>
              <a:rPr lang="en-GB" noProof="0" dirty="0" err="1" smtClean="0"/>
              <a:t>sapien</a:t>
            </a:r>
            <a:r>
              <a:rPr lang="en-GB" noProof="0" dirty="0" smtClean="0"/>
              <a:t> dui semper </a:t>
            </a:r>
            <a:r>
              <a:rPr lang="en-GB" noProof="0" dirty="0" err="1" smtClean="0"/>
              <a:t>eros</a:t>
            </a:r>
            <a:r>
              <a:rPr lang="en-GB" noProof="0" dirty="0" smtClean="0"/>
              <a:t>, non </a:t>
            </a:r>
            <a:r>
              <a:rPr lang="en-GB" noProof="0" dirty="0" err="1" smtClean="0"/>
              <a:t>bibendum</a:t>
            </a:r>
            <a:r>
              <a:rPr lang="en-GB" noProof="0" dirty="0" smtClean="0"/>
              <a:t> </a:t>
            </a:r>
            <a:r>
              <a:rPr lang="en-GB" noProof="0" dirty="0" err="1" smtClean="0"/>
              <a:t>felis</a:t>
            </a:r>
            <a:r>
              <a:rPr lang="en-GB" noProof="0" dirty="0" smtClean="0"/>
              <a:t> </a:t>
            </a:r>
            <a:r>
              <a:rPr lang="en-GB" noProof="0" dirty="0" err="1" smtClean="0"/>
              <a:t>purus</a:t>
            </a:r>
            <a:r>
              <a:rPr lang="en-GB" noProof="0" dirty="0" smtClean="0"/>
              <a:t> </a:t>
            </a:r>
            <a:r>
              <a:rPr lang="en-GB" noProof="0" dirty="0" err="1" smtClean="0"/>
              <a:t>eu</a:t>
            </a:r>
            <a:r>
              <a:rPr lang="en-GB" noProof="0" dirty="0" smtClean="0"/>
              <a:t> </a:t>
            </a:r>
            <a:r>
              <a:rPr lang="en-GB" noProof="0" dirty="0" err="1" smtClean="0"/>
              <a:t>leo</a:t>
            </a:r>
            <a:r>
              <a:rPr lang="en-GB" noProof="0" dirty="0" smtClean="0"/>
              <a:t>. </a:t>
            </a:r>
            <a:r>
              <a:rPr lang="en-GB" noProof="0" dirty="0" err="1" smtClean="0"/>
              <a:t>Aenean</a:t>
            </a:r>
            <a:r>
              <a:rPr lang="en-GB" noProof="0" dirty="0" smtClean="0"/>
              <a:t> </a:t>
            </a:r>
            <a:r>
              <a:rPr lang="en-GB" noProof="0" dirty="0" err="1" smtClean="0"/>
              <a:t>imperdiet</a:t>
            </a:r>
            <a:r>
              <a:rPr lang="en-GB" noProof="0" dirty="0" smtClean="0"/>
              <a:t> nisi </a:t>
            </a:r>
            <a:r>
              <a:rPr lang="en-GB" noProof="0" dirty="0" err="1" smtClean="0"/>
              <a:t>posuere</a:t>
            </a:r>
            <a:r>
              <a:rPr lang="en-GB" noProof="0" dirty="0" smtClean="0"/>
              <a:t> </a:t>
            </a:r>
            <a:r>
              <a:rPr lang="en-GB" noProof="0" dirty="0" err="1" smtClean="0"/>
              <a:t>sapien</a:t>
            </a:r>
            <a:r>
              <a:rPr lang="en-GB" noProof="0" dirty="0" smtClean="0"/>
              <a:t> </a:t>
            </a:r>
            <a:r>
              <a:rPr lang="en-GB" noProof="0" dirty="0" err="1" smtClean="0"/>
              <a:t>vehicula</a:t>
            </a:r>
            <a:r>
              <a:rPr lang="en-GB" noProof="0" dirty="0" smtClean="0"/>
              <a:t> cursus. </a:t>
            </a:r>
            <a:r>
              <a:rPr lang="en-GB" noProof="0" dirty="0" err="1" smtClean="0"/>
              <a:t>Vivamus</a:t>
            </a:r>
            <a:r>
              <a:rPr lang="en-GB" noProof="0" dirty="0" smtClean="0"/>
              <a:t> </a:t>
            </a:r>
            <a:r>
              <a:rPr lang="en-GB" noProof="0" dirty="0" err="1" smtClean="0"/>
              <a:t>orci</a:t>
            </a:r>
            <a:r>
              <a:rPr lang="en-GB" noProof="0" dirty="0" smtClean="0"/>
              <a:t> </a:t>
            </a:r>
            <a:r>
              <a:rPr lang="en-GB" noProof="0" dirty="0" err="1" smtClean="0"/>
              <a:t>neque</a:t>
            </a:r>
            <a:r>
              <a:rPr lang="en-GB" noProof="0" dirty="0" smtClean="0"/>
              <a:t>, </a:t>
            </a:r>
            <a:r>
              <a:rPr lang="en-GB" noProof="0" dirty="0" err="1" smtClean="0"/>
              <a:t>tincidunt</a:t>
            </a:r>
            <a:r>
              <a:rPr lang="en-GB" noProof="0" dirty="0" smtClean="0"/>
              <a:t> </a:t>
            </a:r>
            <a:r>
              <a:rPr lang="en-GB" noProof="0" dirty="0" err="1" smtClean="0"/>
              <a:t>facilisis</a:t>
            </a:r>
            <a:r>
              <a:rPr lang="en-GB" noProof="0" dirty="0" smtClean="0"/>
              <a:t> </a:t>
            </a:r>
            <a:r>
              <a:rPr lang="en-GB" noProof="0" dirty="0" err="1" smtClean="0"/>
              <a:t>tincidunt</a:t>
            </a:r>
            <a:r>
              <a:rPr lang="en-GB" noProof="0" dirty="0" smtClean="0"/>
              <a:t> </a:t>
            </a:r>
            <a:r>
              <a:rPr lang="en-GB" noProof="0" dirty="0" err="1" smtClean="0"/>
              <a:t>tincidunt</a:t>
            </a:r>
            <a:r>
              <a:rPr lang="en-GB" noProof="0" dirty="0" smtClean="0"/>
              <a:t>, </a:t>
            </a:r>
            <a:r>
              <a:rPr lang="en-GB" noProof="0" dirty="0" err="1" smtClean="0"/>
              <a:t>eleifend</a:t>
            </a:r>
            <a:r>
              <a:rPr lang="en-GB" noProof="0" dirty="0" smtClean="0"/>
              <a:t> in lorem</a:t>
            </a:r>
            <a:endParaRPr lang="en-GB" noProof="0" dirty="0"/>
          </a:p>
        </p:txBody>
      </p:sp>
      <p:sp>
        <p:nvSpPr>
          <p:cNvPr id="21" name="Segnaposto tabella 20">
            <a:extLst>
              <a:ext uri="{FF2B5EF4-FFF2-40B4-BE49-F238E27FC236}">
                <a16:creationId xmlns:a16="http://schemas.microsoft.com/office/drawing/2014/main" xmlns="" id="{470D4480-6A79-D14A-B9FF-1A96B500FE97}"/>
              </a:ext>
            </a:extLst>
          </p:cNvPr>
          <p:cNvSpPr>
            <a:spLocks noGrp="1"/>
          </p:cNvSpPr>
          <p:nvPr>
            <p:ph type="tbl" sz="quarter" idx="17" hasCustomPrompt="1"/>
          </p:nvPr>
        </p:nvSpPr>
        <p:spPr>
          <a:xfrm>
            <a:off x="4936537" y="2119221"/>
            <a:ext cx="3566205" cy="3485932"/>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smtClean="0"/>
              <a:t>Click and insert a table</a:t>
            </a:r>
            <a:endParaRPr lang="en-GB" noProof="0" dirty="0"/>
          </a:p>
        </p:txBody>
      </p:sp>
      <p:sp>
        <p:nvSpPr>
          <p:cNvPr id="22" name="Segnaposto numero diapositiva 5">
            <a:extLst>
              <a:ext uri="{FF2B5EF4-FFF2-40B4-BE49-F238E27FC236}">
                <a16:creationId xmlns:a16="http://schemas.microsoft.com/office/drawing/2014/main" xmlns="" id="{47549558-2F3B-8144-86A8-E650A259DC43}"/>
              </a:ext>
            </a:extLst>
          </p:cNvPr>
          <p:cNvSpPr>
            <a:spLocks noGrp="1"/>
          </p:cNvSpPr>
          <p:nvPr>
            <p:ph type="sldNum" sz="quarter" idx="12"/>
          </p:nvPr>
        </p:nvSpPr>
        <p:spPr>
          <a:xfrm>
            <a:off x="8703298" y="6417723"/>
            <a:ext cx="423900" cy="230449"/>
          </a:xfrm>
        </p:spPr>
        <p:txBody>
          <a:bodyPr anchor="t"/>
          <a:lstStyle>
            <a:lvl1pPr algn="l">
              <a:defRPr sz="800" b="1" i="0">
                <a:solidFill>
                  <a:srgbClr val="00AAB6"/>
                </a:solidFill>
                <a:latin typeface="Proxima Nova" panose="02000506030000020004" pitchFamily="2" charset="77"/>
              </a:defRPr>
            </a:lvl1pPr>
          </a:lstStyle>
          <a:p>
            <a:fld id="{E1FB0F38-C507-F548-BB22-628F9A6859F6}" type="slidenum">
              <a:rPr lang="it-IT" smtClean="0"/>
              <a:pPr/>
              <a:t>‹#›</a:t>
            </a:fld>
            <a:endParaRPr lang="it-IT"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 r="68081" b="18991"/>
          <a:stretch/>
        </p:blipFill>
        <p:spPr>
          <a:xfrm rot="18154041">
            <a:off x="7529551" y="-408789"/>
            <a:ext cx="941991" cy="245901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876" y="6067057"/>
            <a:ext cx="566881" cy="560786"/>
          </a:xfrm>
          <a:prstGeom prst="rect">
            <a:avLst/>
          </a:prstGeom>
        </p:spPr>
      </p:pic>
    </p:spTree>
    <p:extLst>
      <p:ext uri="{BB962C8B-B14F-4D97-AF65-F5344CB8AC3E}">
        <p14:creationId xmlns:p14="http://schemas.microsoft.com/office/powerpoint/2010/main" val="2024420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age Green">
    <p:bg>
      <p:bgPr>
        <a:solidFill>
          <a:srgbClr val="00AAB6"/>
        </a:solidFill>
        <a:effectLst/>
      </p:bgPr>
    </p:bg>
    <p:spTree>
      <p:nvGrpSpPr>
        <p:cNvPr id="1" name=""/>
        <p:cNvGrpSpPr/>
        <p:nvPr/>
      </p:nvGrpSpPr>
      <p:grpSpPr>
        <a:xfrm>
          <a:off x="0" y="0"/>
          <a:ext cx="0" cy="0"/>
          <a:chOff x="0" y="0"/>
          <a:chExt cx="0" cy="0"/>
        </a:xfrm>
      </p:grpSpPr>
      <p:sp>
        <p:nvSpPr>
          <p:cNvPr id="6" name="Titolo 10">
            <a:extLst>
              <a:ext uri="{FF2B5EF4-FFF2-40B4-BE49-F238E27FC236}">
                <a16:creationId xmlns:a16="http://schemas.microsoft.com/office/drawing/2014/main" xmlns="" id="{EF171E97-FAC5-E244-8CBF-F3631AC1A40E}"/>
              </a:ext>
            </a:extLst>
          </p:cNvPr>
          <p:cNvSpPr>
            <a:spLocks noGrp="1"/>
          </p:cNvSpPr>
          <p:nvPr>
            <p:ph type="title" hasCustomPrompt="1"/>
          </p:nvPr>
        </p:nvSpPr>
        <p:spPr>
          <a:xfrm>
            <a:off x="542024" y="3108607"/>
            <a:ext cx="7886700" cy="511062"/>
          </a:xfrm>
        </p:spPr>
        <p:txBody>
          <a:bodyPr>
            <a:noAutofit/>
          </a:bodyPr>
          <a:lstStyle>
            <a:lvl1pPr>
              <a:defRPr sz="3600" b="1" i="0">
                <a:solidFill>
                  <a:schemeClr val="bg1"/>
                </a:solidFill>
                <a:latin typeface="+mn-lt"/>
              </a:defRPr>
            </a:lvl1pPr>
          </a:lstStyle>
          <a:p>
            <a:r>
              <a:rPr lang="en-GB" noProof="0" dirty="0" smtClean="0"/>
              <a:t>THANKS FOR YOUR ATTENTION</a:t>
            </a:r>
            <a:endParaRPr lang="en-GB" noProof="0" dirty="0"/>
          </a:p>
        </p:txBody>
      </p:sp>
      <p:sp>
        <p:nvSpPr>
          <p:cNvPr id="18" name="Segnaposto testo 14">
            <a:extLst>
              <a:ext uri="{FF2B5EF4-FFF2-40B4-BE49-F238E27FC236}">
                <a16:creationId xmlns:a16="http://schemas.microsoft.com/office/drawing/2014/main" xmlns="" id="{D16A0F8E-E651-A340-BFC9-1472E8383848}"/>
              </a:ext>
            </a:extLst>
          </p:cNvPr>
          <p:cNvSpPr>
            <a:spLocks noGrp="1"/>
          </p:cNvSpPr>
          <p:nvPr>
            <p:ph type="body" sz="quarter" idx="10" hasCustomPrompt="1"/>
          </p:nvPr>
        </p:nvSpPr>
        <p:spPr>
          <a:xfrm>
            <a:off x="546006" y="3794039"/>
            <a:ext cx="4074228" cy="393736"/>
          </a:xfrm>
        </p:spPr>
        <p:txBody>
          <a:bodyPr>
            <a:noAutofit/>
          </a:bodyPr>
          <a:lstStyle>
            <a:lvl1pPr marL="0" indent="0" algn="l">
              <a:buNone/>
              <a:defRPr sz="2000" b="1" i="0">
                <a:solidFill>
                  <a:schemeClr val="bg1"/>
                </a:solidFill>
                <a:latin typeface="+mn-lt"/>
              </a:defRPr>
            </a:lvl1pPr>
          </a:lstStyle>
          <a:p>
            <a:r>
              <a:rPr lang="en-GB" noProof="0" dirty="0" smtClean="0"/>
              <a:t>Author</a:t>
            </a:r>
            <a:endParaRPr lang="en-GB" noProof="0" dirty="0"/>
          </a:p>
        </p:txBody>
      </p:sp>
      <p:sp>
        <p:nvSpPr>
          <p:cNvPr id="19" name="Segnaposto testo 14">
            <a:extLst>
              <a:ext uri="{FF2B5EF4-FFF2-40B4-BE49-F238E27FC236}">
                <a16:creationId xmlns:a16="http://schemas.microsoft.com/office/drawing/2014/main" xmlns="" id="{0B80FA78-7450-DD47-83CB-34A53F75EAB6}"/>
              </a:ext>
            </a:extLst>
          </p:cNvPr>
          <p:cNvSpPr>
            <a:spLocks noGrp="1"/>
          </p:cNvSpPr>
          <p:nvPr>
            <p:ph type="body" sz="quarter" idx="11" hasCustomPrompt="1"/>
          </p:nvPr>
        </p:nvSpPr>
        <p:spPr>
          <a:xfrm>
            <a:off x="546006" y="4134274"/>
            <a:ext cx="4074228" cy="259531"/>
          </a:xfrm>
        </p:spPr>
        <p:txBody>
          <a:bodyPr>
            <a:noAutofit/>
          </a:bodyPr>
          <a:lstStyle>
            <a:lvl1pPr marL="0" indent="0" algn="l">
              <a:buNone/>
              <a:defRPr sz="1400" b="0" i="0">
                <a:solidFill>
                  <a:schemeClr val="bg1"/>
                </a:solidFill>
                <a:latin typeface="+mn-lt"/>
              </a:defRPr>
            </a:lvl1pPr>
          </a:lstStyle>
          <a:p>
            <a:r>
              <a:rPr lang="en-GB" noProof="0" dirty="0" smtClean="0"/>
              <a:t>Role</a:t>
            </a:r>
            <a:endParaRPr lang="en-GB" noProof="0" dirty="0"/>
          </a:p>
        </p:txBody>
      </p:sp>
      <p:sp>
        <p:nvSpPr>
          <p:cNvPr id="20" name="Segnaposto testo 14">
            <a:extLst>
              <a:ext uri="{FF2B5EF4-FFF2-40B4-BE49-F238E27FC236}">
                <a16:creationId xmlns:a16="http://schemas.microsoft.com/office/drawing/2014/main" xmlns="" id="{22B69D77-34C1-C14A-8010-B959ED180EFD}"/>
              </a:ext>
            </a:extLst>
          </p:cNvPr>
          <p:cNvSpPr>
            <a:spLocks noGrp="1"/>
          </p:cNvSpPr>
          <p:nvPr>
            <p:ph type="body" sz="quarter" idx="12" hasCustomPrompt="1"/>
          </p:nvPr>
        </p:nvSpPr>
        <p:spPr>
          <a:xfrm>
            <a:off x="546006" y="4406617"/>
            <a:ext cx="4074228" cy="259531"/>
          </a:xfrm>
        </p:spPr>
        <p:txBody>
          <a:bodyPr>
            <a:noAutofit/>
          </a:bodyPr>
          <a:lstStyle>
            <a:lvl1pPr marL="0" indent="0" algn="l">
              <a:buNone/>
              <a:defRPr sz="1400" b="1" i="1">
                <a:solidFill>
                  <a:schemeClr val="bg1"/>
                </a:solidFill>
                <a:latin typeface="+mn-lt"/>
              </a:defRPr>
            </a:lvl1pPr>
          </a:lstStyle>
          <a:p>
            <a:r>
              <a:rPr lang="en-GB" noProof="0" dirty="0" smtClean="0"/>
              <a:t>Contact Mail</a:t>
            </a:r>
            <a:endParaRPr lang="en-GB" noProof="0" dirty="0"/>
          </a:p>
        </p:txBody>
      </p:sp>
      <p:sp>
        <p:nvSpPr>
          <p:cNvPr id="31" name="CasellaDiTesto 30">
            <a:extLst>
              <a:ext uri="{FF2B5EF4-FFF2-40B4-BE49-F238E27FC236}">
                <a16:creationId xmlns:a16="http://schemas.microsoft.com/office/drawing/2014/main" xmlns="" id="{F2497B28-6E1B-2F44-ABC5-504BA62BA269}"/>
              </a:ext>
            </a:extLst>
          </p:cNvPr>
          <p:cNvSpPr txBox="1"/>
          <p:nvPr userDrawn="1"/>
        </p:nvSpPr>
        <p:spPr>
          <a:xfrm>
            <a:off x="7600950" y="6179443"/>
            <a:ext cx="1016413" cy="307777"/>
          </a:xfrm>
          <a:prstGeom prst="rect">
            <a:avLst/>
          </a:prstGeom>
          <a:solidFill>
            <a:srgbClr val="00AAB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i="0" dirty="0" err="1">
                <a:solidFill>
                  <a:schemeClr val="bg1"/>
                </a:solidFill>
                <a:latin typeface="+mn-lt"/>
              </a:rPr>
              <a:t>bsp.lu</a:t>
            </a:r>
            <a:endParaRPr lang="it-IT" sz="1400" b="1" i="0" dirty="0">
              <a:solidFill>
                <a:schemeClr val="bg1"/>
              </a:solidFill>
              <a:latin typeface="+mn-lt"/>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41667" b="20925"/>
          <a:stretch/>
        </p:blipFill>
        <p:spPr>
          <a:xfrm>
            <a:off x="348848" y="5980541"/>
            <a:ext cx="666238" cy="656828"/>
          </a:xfrm>
          <a:prstGeom prst="rect">
            <a:avLst/>
          </a:prstGeom>
        </p:spPr>
      </p:pic>
      <p:pic>
        <p:nvPicPr>
          <p:cNvPr id="8" name="Immagine 9">
            <a:extLst>
              <a:ext uri="{FF2B5EF4-FFF2-40B4-BE49-F238E27FC236}">
                <a16:creationId xmlns:a16="http://schemas.microsoft.com/office/drawing/2014/main" xmlns="" id="{2374D728-B5BB-3042-97BF-3D883B0C2D90}"/>
              </a:ext>
            </a:extLst>
          </p:cNvPr>
          <p:cNvPicPr>
            <a:picLocks noChangeAspect="1"/>
          </p:cNvPicPr>
          <p:nvPr userDrawn="1"/>
        </p:nvPicPr>
        <p:blipFill rotWithShape="1">
          <a:blip r:embed="rId3">
            <a:alphaModFix amt="20000"/>
          </a:blip>
          <a:srcRect t="4939" r="60354"/>
          <a:stretch/>
        </p:blipFill>
        <p:spPr>
          <a:xfrm rot="2880000">
            <a:off x="5444106" y="244678"/>
            <a:ext cx="2882421" cy="6911288"/>
          </a:xfrm>
          <a:prstGeom prst="rect">
            <a:avLst/>
          </a:prstGeom>
        </p:spPr>
      </p:pic>
    </p:spTree>
    <p:extLst>
      <p:ext uri="{BB962C8B-B14F-4D97-AF65-F5344CB8AC3E}">
        <p14:creationId xmlns:p14="http://schemas.microsoft.com/office/powerpoint/2010/main" val="1174428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age Blue">
    <p:bg>
      <p:bgPr>
        <a:solidFill>
          <a:srgbClr val="385072"/>
        </a:solidFill>
        <a:effectLst/>
      </p:bgPr>
    </p:bg>
    <p:spTree>
      <p:nvGrpSpPr>
        <p:cNvPr id="1" name=""/>
        <p:cNvGrpSpPr/>
        <p:nvPr/>
      </p:nvGrpSpPr>
      <p:grpSpPr>
        <a:xfrm>
          <a:off x="0" y="0"/>
          <a:ext cx="0" cy="0"/>
          <a:chOff x="0" y="0"/>
          <a:chExt cx="0" cy="0"/>
        </a:xfrm>
      </p:grpSpPr>
      <p:sp>
        <p:nvSpPr>
          <p:cNvPr id="6" name="Titolo 10">
            <a:extLst>
              <a:ext uri="{FF2B5EF4-FFF2-40B4-BE49-F238E27FC236}">
                <a16:creationId xmlns:a16="http://schemas.microsoft.com/office/drawing/2014/main" xmlns="" id="{EF171E97-FAC5-E244-8CBF-F3631AC1A40E}"/>
              </a:ext>
            </a:extLst>
          </p:cNvPr>
          <p:cNvSpPr>
            <a:spLocks noGrp="1"/>
          </p:cNvSpPr>
          <p:nvPr>
            <p:ph type="title" hasCustomPrompt="1"/>
          </p:nvPr>
        </p:nvSpPr>
        <p:spPr>
          <a:xfrm>
            <a:off x="542024" y="3099729"/>
            <a:ext cx="7886700" cy="511062"/>
          </a:xfrm>
        </p:spPr>
        <p:txBody>
          <a:bodyPr>
            <a:noAutofit/>
          </a:bodyPr>
          <a:lstStyle>
            <a:lvl1pPr>
              <a:defRPr sz="3600" b="1" i="0">
                <a:solidFill>
                  <a:schemeClr val="bg1"/>
                </a:solidFill>
                <a:latin typeface="+mn-lt"/>
              </a:defRPr>
            </a:lvl1pPr>
          </a:lstStyle>
          <a:p>
            <a:r>
              <a:rPr lang="en-GB" noProof="0" dirty="0" smtClean="0"/>
              <a:t>THANKS FOR YOUR ATTENTION</a:t>
            </a:r>
            <a:endParaRPr lang="en-GB" noProof="0" dirty="0"/>
          </a:p>
        </p:txBody>
      </p:sp>
      <p:sp>
        <p:nvSpPr>
          <p:cNvPr id="18" name="Segnaposto testo 14">
            <a:extLst>
              <a:ext uri="{FF2B5EF4-FFF2-40B4-BE49-F238E27FC236}">
                <a16:creationId xmlns:a16="http://schemas.microsoft.com/office/drawing/2014/main" xmlns="" id="{D16A0F8E-E651-A340-BFC9-1472E8383848}"/>
              </a:ext>
            </a:extLst>
          </p:cNvPr>
          <p:cNvSpPr>
            <a:spLocks noGrp="1"/>
          </p:cNvSpPr>
          <p:nvPr>
            <p:ph type="body" sz="quarter" idx="10" hasCustomPrompt="1"/>
          </p:nvPr>
        </p:nvSpPr>
        <p:spPr>
          <a:xfrm>
            <a:off x="546006" y="3794039"/>
            <a:ext cx="4074228" cy="393736"/>
          </a:xfrm>
        </p:spPr>
        <p:txBody>
          <a:bodyPr>
            <a:noAutofit/>
          </a:bodyPr>
          <a:lstStyle>
            <a:lvl1pPr marL="0" indent="0" algn="l">
              <a:buNone/>
              <a:defRPr sz="2000" b="1" i="0">
                <a:solidFill>
                  <a:schemeClr val="bg1"/>
                </a:solidFill>
                <a:latin typeface="+mn-lt"/>
              </a:defRPr>
            </a:lvl1pPr>
          </a:lstStyle>
          <a:p>
            <a:r>
              <a:rPr lang="en-GB" noProof="0" dirty="0" smtClean="0"/>
              <a:t>Author</a:t>
            </a:r>
            <a:endParaRPr lang="en-GB" noProof="0" dirty="0"/>
          </a:p>
        </p:txBody>
      </p:sp>
      <p:sp>
        <p:nvSpPr>
          <p:cNvPr id="19" name="Segnaposto testo 14">
            <a:extLst>
              <a:ext uri="{FF2B5EF4-FFF2-40B4-BE49-F238E27FC236}">
                <a16:creationId xmlns:a16="http://schemas.microsoft.com/office/drawing/2014/main" xmlns="" id="{0B80FA78-7450-DD47-83CB-34A53F75EAB6}"/>
              </a:ext>
            </a:extLst>
          </p:cNvPr>
          <p:cNvSpPr>
            <a:spLocks noGrp="1"/>
          </p:cNvSpPr>
          <p:nvPr>
            <p:ph type="body" sz="quarter" idx="11" hasCustomPrompt="1"/>
          </p:nvPr>
        </p:nvSpPr>
        <p:spPr>
          <a:xfrm>
            <a:off x="546006" y="4134274"/>
            <a:ext cx="4074228" cy="259531"/>
          </a:xfrm>
        </p:spPr>
        <p:txBody>
          <a:bodyPr>
            <a:noAutofit/>
          </a:bodyPr>
          <a:lstStyle>
            <a:lvl1pPr marL="0" indent="0" algn="l">
              <a:buNone/>
              <a:defRPr sz="1400" b="0" i="0">
                <a:solidFill>
                  <a:schemeClr val="bg1"/>
                </a:solidFill>
                <a:latin typeface="+mn-lt"/>
              </a:defRPr>
            </a:lvl1pPr>
          </a:lstStyle>
          <a:p>
            <a:r>
              <a:rPr lang="en-GB" noProof="0" dirty="0" smtClean="0"/>
              <a:t>Role</a:t>
            </a:r>
            <a:endParaRPr lang="en-GB" noProof="0" dirty="0"/>
          </a:p>
        </p:txBody>
      </p:sp>
      <p:sp>
        <p:nvSpPr>
          <p:cNvPr id="20" name="Segnaposto testo 14">
            <a:extLst>
              <a:ext uri="{FF2B5EF4-FFF2-40B4-BE49-F238E27FC236}">
                <a16:creationId xmlns:a16="http://schemas.microsoft.com/office/drawing/2014/main" xmlns="" id="{22B69D77-34C1-C14A-8010-B959ED180EFD}"/>
              </a:ext>
            </a:extLst>
          </p:cNvPr>
          <p:cNvSpPr>
            <a:spLocks noGrp="1"/>
          </p:cNvSpPr>
          <p:nvPr>
            <p:ph type="body" sz="quarter" idx="12" hasCustomPrompt="1"/>
          </p:nvPr>
        </p:nvSpPr>
        <p:spPr>
          <a:xfrm>
            <a:off x="546006" y="4406617"/>
            <a:ext cx="4074228" cy="259531"/>
          </a:xfrm>
        </p:spPr>
        <p:txBody>
          <a:bodyPr>
            <a:noAutofit/>
          </a:bodyPr>
          <a:lstStyle>
            <a:lvl1pPr marL="0" indent="0" algn="l">
              <a:buNone/>
              <a:defRPr sz="1400" b="1" i="1">
                <a:solidFill>
                  <a:schemeClr val="bg1"/>
                </a:solidFill>
                <a:latin typeface="+mn-lt"/>
              </a:defRPr>
            </a:lvl1pPr>
          </a:lstStyle>
          <a:p>
            <a:r>
              <a:rPr lang="en-GB" noProof="0" dirty="0" smtClean="0"/>
              <a:t>Contact Mail</a:t>
            </a:r>
            <a:endParaRPr lang="en-GB" noProof="0" dirty="0"/>
          </a:p>
        </p:txBody>
      </p:sp>
      <p:sp>
        <p:nvSpPr>
          <p:cNvPr id="11" name="CasellaDiTesto 10">
            <a:extLst>
              <a:ext uri="{FF2B5EF4-FFF2-40B4-BE49-F238E27FC236}">
                <a16:creationId xmlns:a16="http://schemas.microsoft.com/office/drawing/2014/main" xmlns="" id="{5E06265F-C891-1044-B8CD-86F0AD26348D}"/>
              </a:ext>
            </a:extLst>
          </p:cNvPr>
          <p:cNvSpPr txBox="1"/>
          <p:nvPr userDrawn="1"/>
        </p:nvSpPr>
        <p:spPr>
          <a:xfrm>
            <a:off x="7686675" y="6179443"/>
            <a:ext cx="9306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i="0" dirty="0">
                <a:solidFill>
                  <a:schemeClr val="bg1"/>
                </a:solidFill>
                <a:latin typeface="+mn-lt"/>
              </a:rPr>
              <a:t>bsp.lu</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41667" b="20925"/>
          <a:stretch/>
        </p:blipFill>
        <p:spPr>
          <a:xfrm>
            <a:off x="348848" y="5980541"/>
            <a:ext cx="666238" cy="656828"/>
          </a:xfrm>
          <a:prstGeom prst="rect">
            <a:avLst/>
          </a:prstGeom>
        </p:spPr>
      </p:pic>
      <p:pic>
        <p:nvPicPr>
          <p:cNvPr id="8" name="Immagine 9">
            <a:extLst>
              <a:ext uri="{FF2B5EF4-FFF2-40B4-BE49-F238E27FC236}">
                <a16:creationId xmlns:a16="http://schemas.microsoft.com/office/drawing/2014/main" xmlns="" id="{2374D728-B5BB-3042-97BF-3D883B0C2D90}"/>
              </a:ext>
            </a:extLst>
          </p:cNvPr>
          <p:cNvPicPr>
            <a:picLocks noChangeAspect="1"/>
          </p:cNvPicPr>
          <p:nvPr userDrawn="1"/>
        </p:nvPicPr>
        <p:blipFill rotWithShape="1">
          <a:blip r:embed="rId3">
            <a:alphaModFix amt="20000"/>
          </a:blip>
          <a:srcRect t="4939" r="60354"/>
          <a:stretch/>
        </p:blipFill>
        <p:spPr>
          <a:xfrm rot="2880000">
            <a:off x="5444106" y="244678"/>
            <a:ext cx="2882421" cy="6911288"/>
          </a:xfrm>
          <a:prstGeom prst="rect">
            <a:avLst/>
          </a:prstGeom>
        </p:spPr>
      </p:pic>
    </p:spTree>
    <p:extLst>
      <p:ext uri="{BB962C8B-B14F-4D97-AF65-F5344CB8AC3E}">
        <p14:creationId xmlns:p14="http://schemas.microsoft.com/office/powerpoint/2010/main" val="6342262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theme" Target="../theme/theme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512BE18E-D6A3-0E49-A500-06FD0D7117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GB" noProof="0" dirty="0" smtClean="0"/>
              <a:t>FARE CLIC PER MODIFICARE LO STILE DEL TITOLO DELLO SCHEMA</a:t>
            </a:r>
            <a:endParaRPr lang="en-GB" noProof="0" dirty="0"/>
          </a:p>
        </p:txBody>
      </p:sp>
      <p:sp>
        <p:nvSpPr>
          <p:cNvPr id="3" name="Segnaposto testo 2">
            <a:extLst>
              <a:ext uri="{FF2B5EF4-FFF2-40B4-BE49-F238E27FC236}">
                <a16:creationId xmlns:a16="http://schemas.microsoft.com/office/drawing/2014/main" xmlns="" id="{A1298230-BF81-F94A-97AF-88CE3C65F7A1}"/>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endParaRPr lang="it-IT" dirty="0"/>
          </a:p>
        </p:txBody>
      </p:sp>
      <p:sp>
        <p:nvSpPr>
          <p:cNvPr id="4" name="Segnaposto data 3">
            <a:extLst>
              <a:ext uri="{FF2B5EF4-FFF2-40B4-BE49-F238E27FC236}">
                <a16:creationId xmlns:a16="http://schemas.microsoft.com/office/drawing/2014/main" xmlns="" id="{8DBC1DFE-3721-7B4B-B01E-AD7091259A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E01D6748-8B2A-6542-BEF3-C8483EE06112}" type="datetime1">
              <a:rPr lang="it-IT" smtClean="0"/>
              <a:pPr/>
              <a:t>01/02/2021</a:t>
            </a:fld>
            <a:endParaRPr lang="it-IT" dirty="0"/>
          </a:p>
        </p:txBody>
      </p:sp>
      <p:sp>
        <p:nvSpPr>
          <p:cNvPr id="5" name="Segnaposto piè di pagina 4">
            <a:extLst>
              <a:ext uri="{FF2B5EF4-FFF2-40B4-BE49-F238E27FC236}">
                <a16:creationId xmlns:a16="http://schemas.microsoft.com/office/drawing/2014/main" xmlns="" id="{0B762B5A-3038-F349-BEEA-BCE7C8F3FB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it-IT" dirty="0"/>
          </a:p>
        </p:txBody>
      </p:sp>
      <p:sp>
        <p:nvSpPr>
          <p:cNvPr id="6" name="Segnaposto numero diapositiva 5">
            <a:extLst>
              <a:ext uri="{FF2B5EF4-FFF2-40B4-BE49-F238E27FC236}">
                <a16:creationId xmlns:a16="http://schemas.microsoft.com/office/drawing/2014/main" xmlns="" id="{CF3224E0-B553-BB49-ADB4-3D060E9680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E1FB0F38-C507-F548-BB22-628F9A6859F6}" type="slidenum">
              <a:rPr lang="it-IT" smtClean="0"/>
              <a:pPr/>
              <a:t>‹#›</a:t>
            </a:fld>
            <a:endParaRPr lang="it-IT" dirty="0"/>
          </a:p>
        </p:txBody>
      </p:sp>
    </p:spTree>
    <p:extLst>
      <p:ext uri="{BB962C8B-B14F-4D97-AF65-F5344CB8AC3E}">
        <p14:creationId xmlns:p14="http://schemas.microsoft.com/office/powerpoint/2010/main" val="151097667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64" r:id="rId4"/>
    <p:sldLayoutId id="2147483665" r:id="rId5"/>
    <p:sldLayoutId id="2147483653" r:id="rId6"/>
    <p:sldLayoutId id="2147483666" r:id="rId7"/>
    <p:sldLayoutId id="2147483660" r:id="rId8"/>
    <p:sldLayoutId id="2147483661"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it-IT" sz="3200" b="1" i="0" kern="1200" dirty="0">
          <a:solidFill>
            <a:srgbClr val="38507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it-IT" sz="1200" b="0" i="0" kern="1200" dirty="0">
          <a:solidFill>
            <a:schemeClr val="tx1">
              <a:lumMod val="85000"/>
              <a:lumOff val="15000"/>
            </a:schemeClr>
          </a:solidFill>
          <a:latin typeface="+mn-lt"/>
          <a:ea typeface="+mn-ea"/>
          <a:cs typeface="+mn-cs"/>
        </a:defRPr>
      </a:lvl1pPr>
      <a:lvl2pPr marL="628650" indent="-171450" algn="l" defTabSz="914400" rtl="0" eaLnBrk="1" latinLnBrk="0" hangingPunct="1">
        <a:lnSpc>
          <a:spcPct val="90000"/>
        </a:lnSpc>
        <a:spcBef>
          <a:spcPts val="500"/>
        </a:spcBef>
        <a:buFont typeface="Wingdings" panose="05000000000000000000" pitchFamily="2" charset="2"/>
        <a:buChar char="§"/>
        <a:defRPr lang="it-IT" sz="1200" b="0" i="0" kern="1200" baseline="0" dirty="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panose="05000000000000000000" pitchFamily="2" charset="2"/>
        <a:buChar char="Ø"/>
        <a:defRPr sz="12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Courier New" panose="02070309020205020404" pitchFamily="49" charset="0"/>
        <a:buChar char="o"/>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512BE18E-D6A3-0E49-A500-06FD0D7117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GB" noProof="0" dirty="0"/>
              <a:t>FARE CLIC PER MODIFICARE LO STILE DEL TITOLO DELLO SCHEMA</a:t>
            </a:r>
          </a:p>
        </p:txBody>
      </p:sp>
      <p:sp>
        <p:nvSpPr>
          <p:cNvPr id="3" name="Segnaposto testo 2">
            <a:extLst>
              <a:ext uri="{FF2B5EF4-FFF2-40B4-BE49-F238E27FC236}">
                <a16:creationId xmlns:a16="http://schemas.microsoft.com/office/drawing/2014/main" xmlns="" id="{A1298230-BF81-F94A-97AF-88CE3C65F7A1}"/>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it-IT" dirty="0"/>
              <a:t>Modifica gli stili del testo dello schema</a:t>
            </a:r>
          </a:p>
          <a:p>
            <a:pPr lvl="1"/>
            <a:r>
              <a:rPr lang="it-IT" sz="1200" b="0" i="0" kern="1200" dirty="0" err="1">
                <a:solidFill>
                  <a:schemeClr val="tx1">
                    <a:lumMod val="85000"/>
                    <a:lumOff val="15000"/>
                  </a:schemeClr>
                </a:solidFill>
                <a:latin typeface="Proxima Nova" panose="02000506030000020004" pitchFamily="2" charset="77"/>
                <a:ea typeface="+mn-ea"/>
                <a:cs typeface="+mn-cs"/>
              </a:rPr>
              <a:t>Lorem</a:t>
            </a:r>
            <a:r>
              <a:rPr lang="it-IT" sz="1200" b="0" i="0" kern="1200" dirty="0">
                <a:solidFill>
                  <a:schemeClr val="tx1">
                    <a:lumMod val="85000"/>
                    <a:lumOff val="15000"/>
                  </a:schemeClr>
                </a:solidFill>
                <a:latin typeface="Proxima Nova" panose="02000506030000020004" pitchFamily="2" charset="77"/>
                <a:ea typeface="+mn-ea"/>
                <a:cs typeface="+mn-cs"/>
              </a:rPr>
              <a:t> </a:t>
            </a:r>
            <a:r>
              <a:rPr lang="it-IT" sz="1200" b="0" i="0" kern="1200" dirty="0" err="1">
                <a:solidFill>
                  <a:schemeClr val="tx1">
                    <a:lumMod val="85000"/>
                    <a:lumOff val="15000"/>
                  </a:schemeClr>
                </a:solidFill>
                <a:latin typeface="Proxima Nova" panose="02000506030000020004" pitchFamily="2" charset="77"/>
                <a:ea typeface="+mn-ea"/>
                <a:cs typeface="+mn-cs"/>
              </a:rPr>
              <a:t>ipsum</a:t>
            </a:r>
            <a:endParaRPr lang="it-IT" sz="1200" b="0" i="0" kern="1200" dirty="0">
              <a:solidFill>
                <a:schemeClr val="tx1">
                  <a:lumMod val="85000"/>
                  <a:lumOff val="15000"/>
                </a:schemeClr>
              </a:solidFill>
              <a:latin typeface="Proxima Nova" panose="02000506030000020004" pitchFamily="2" charset="77"/>
              <a:ea typeface="+mn-ea"/>
              <a:cs typeface="+mn-cs"/>
            </a:endParaRPr>
          </a:p>
          <a:p>
            <a:pPr lvl="2"/>
            <a:r>
              <a:rPr lang="it-IT" sz="1200" b="0" i="0" kern="1200" dirty="0" err="1">
                <a:solidFill>
                  <a:schemeClr val="tx1">
                    <a:lumMod val="85000"/>
                    <a:lumOff val="15000"/>
                  </a:schemeClr>
                </a:solidFill>
                <a:latin typeface="Proxima Nova" panose="02000506030000020004" pitchFamily="2" charset="77"/>
                <a:ea typeface="+mn-ea"/>
                <a:cs typeface="+mn-cs"/>
              </a:rPr>
              <a:t>Lorem</a:t>
            </a:r>
            <a:r>
              <a:rPr lang="it-IT" sz="1200" b="0" i="0" kern="1200" dirty="0">
                <a:solidFill>
                  <a:schemeClr val="tx1">
                    <a:lumMod val="85000"/>
                    <a:lumOff val="15000"/>
                  </a:schemeClr>
                </a:solidFill>
                <a:latin typeface="Proxima Nova" panose="02000506030000020004" pitchFamily="2" charset="77"/>
                <a:ea typeface="+mn-ea"/>
                <a:cs typeface="+mn-cs"/>
              </a:rPr>
              <a:t> </a:t>
            </a:r>
            <a:r>
              <a:rPr lang="it-IT" sz="1200" b="0" i="0" kern="1200" dirty="0" err="1">
                <a:solidFill>
                  <a:schemeClr val="tx1">
                    <a:lumMod val="85000"/>
                    <a:lumOff val="15000"/>
                  </a:schemeClr>
                </a:solidFill>
                <a:latin typeface="Proxima Nova" panose="02000506030000020004" pitchFamily="2" charset="77"/>
                <a:ea typeface="+mn-ea"/>
                <a:cs typeface="+mn-cs"/>
              </a:rPr>
              <a:t>ipsum</a:t>
            </a:r>
            <a:endParaRPr lang="it-IT" sz="1200" b="0" i="0" kern="1200" dirty="0">
              <a:solidFill>
                <a:schemeClr val="tx1">
                  <a:lumMod val="85000"/>
                  <a:lumOff val="15000"/>
                </a:schemeClr>
              </a:solidFill>
              <a:latin typeface="Proxima Nova" panose="02000506030000020004" pitchFamily="2" charset="77"/>
              <a:ea typeface="+mn-ea"/>
              <a:cs typeface="+mn-cs"/>
            </a:endParaRPr>
          </a:p>
          <a:p>
            <a:pPr lvl="3"/>
            <a:r>
              <a:rPr lang="it-IT" sz="1200" b="0" i="0" kern="1200" dirty="0" err="1">
                <a:solidFill>
                  <a:schemeClr val="tx1">
                    <a:lumMod val="85000"/>
                    <a:lumOff val="15000"/>
                  </a:schemeClr>
                </a:solidFill>
                <a:latin typeface="Proxima Nova" panose="02000506030000020004" pitchFamily="2" charset="77"/>
                <a:ea typeface="+mn-ea"/>
                <a:cs typeface="+mn-cs"/>
              </a:rPr>
              <a:t>Lorem</a:t>
            </a:r>
            <a:r>
              <a:rPr lang="it-IT" sz="1200" b="0" i="0" kern="1200" dirty="0">
                <a:solidFill>
                  <a:schemeClr val="tx1">
                    <a:lumMod val="85000"/>
                    <a:lumOff val="15000"/>
                  </a:schemeClr>
                </a:solidFill>
                <a:latin typeface="Proxima Nova" panose="02000506030000020004" pitchFamily="2" charset="77"/>
                <a:ea typeface="+mn-ea"/>
                <a:cs typeface="+mn-cs"/>
              </a:rPr>
              <a:t> </a:t>
            </a:r>
            <a:r>
              <a:rPr lang="it-IT" sz="1200" b="0" i="0" kern="1200" dirty="0" err="1">
                <a:solidFill>
                  <a:schemeClr val="tx1">
                    <a:lumMod val="85000"/>
                    <a:lumOff val="15000"/>
                  </a:schemeClr>
                </a:solidFill>
                <a:latin typeface="Proxima Nova" panose="02000506030000020004" pitchFamily="2" charset="77"/>
                <a:ea typeface="+mn-ea"/>
                <a:cs typeface="+mn-cs"/>
              </a:rPr>
              <a:t>ipsum</a:t>
            </a:r>
            <a:endParaRPr lang="it-IT" sz="1200" b="0" i="0" kern="1200" dirty="0">
              <a:solidFill>
                <a:schemeClr val="tx1">
                  <a:lumMod val="85000"/>
                  <a:lumOff val="15000"/>
                </a:schemeClr>
              </a:solidFill>
              <a:latin typeface="Proxima Nova" panose="02000506030000020004" pitchFamily="2" charset="77"/>
              <a:ea typeface="+mn-ea"/>
              <a:cs typeface="+mn-cs"/>
            </a:endParaRPr>
          </a:p>
          <a:p>
            <a:pPr lvl="4"/>
            <a:r>
              <a:rPr lang="it-IT" sz="1200" b="0" i="0" kern="1200" dirty="0" err="1">
                <a:solidFill>
                  <a:schemeClr val="tx1">
                    <a:lumMod val="85000"/>
                    <a:lumOff val="15000"/>
                  </a:schemeClr>
                </a:solidFill>
                <a:latin typeface="Proxima Nova" panose="02000506030000020004" pitchFamily="2" charset="77"/>
                <a:ea typeface="+mn-ea"/>
                <a:cs typeface="+mn-cs"/>
              </a:rPr>
              <a:t>Lorem</a:t>
            </a:r>
            <a:r>
              <a:rPr lang="it-IT" sz="1200" b="0" i="0" kern="1200" dirty="0">
                <a:solidFill>
                  <a:schemeClr val="tx1">
                    <a:lumMod val="85000"/>
                    <a:lumOff val="15000"/>
                  </a:schemeClr>
                </a:solidFill>
                <a:latin typeface="Proxima Nova" panose="02000506030000020004" pitchFamily="2" charset="77"/>
                <a:ea typeface="+mn-ea"/>
                <a:cs typeface="+mn-cs"/>
              </a:rPr>
              <a:t> </a:t>
            </a:r>
            <a:r>
              <a:rPr lang="it-IT" sz="1200" b="0" i="0" kern="1200" dirty="0" err="1">
                <a:solidFill>
                  <a:schemeClr val="tx1">
                    <a:lumMod val="85000"/>
                    <a:lumOff val="15000"/>
                  </a:schemeClr>
                </a:solidFill>
                <a:latin typeface="Proxima Nova" panose="02000506030000020004" pitchFamily="2" charset="77"/>
                <a:ea typeface="+mn-ea"/>
                <a:cs typeface="+mn-cs"/>
              </a:rPr>
              <a:t>ipsum</a:t>
            </a:r>
            <a:endParaRPr lang="it-IT" sz="1200" b="0" i="0" kern="1200" dirty="0">
              <a:solidFill>
                <a:schemeClr val="tx1">
                  <a:lumMod val="85000"/>
                  <a:lumOff val="15000"/>
                </a:schemeClr>
              </a:solidFill>
              <a:latin typeface="Proxima Nova" panose="02000506030000020004" pitchFamily="2" charset="77"/>
              <a:ea typeface="+mn-ea"/>
              <a:cs typeface="+mn-cs"/>
            </a:endParaRPr>
          </a:p>
          <a:p>
            <a:pPr lvl="3"/>
            <a:endParaRPr lang="it-IT" sz="1200" b="0" i="0" kern="1200" dirty="0">
              <a:solidFill>
                <a:schemeClr val="tx1">
                  <a:lumMod val="85000"/>
                  <a:lumOff val="15000"/>
                </a:schemeClr>
              </a:solidFill>
              <a:latin typeface="Proxima Nova" panose="02000506030000020004" pitchFamily="2" charset="77"/>
              <a:ea typeface="+mn-ea"/>
              <a:cs typeface="+mn-cs"/>
            </a:endParaRPr>
          </a:p>
        </p:txBody>
      </p:sp>
      <p:sp>
        <p:nvSpPr>
          <p:cNvPr id="4" name="Segnaposto data 3">
            <a:extLst>
              <a:ext uri="{FF2B5EF4-FFF2-40B4-BE49-F238E27FC236}">
                <a16:creationId xmlns:a16="http://schemas.microsoft.com/office/drawing/2014/main" xmlns="" id="{8DBC1DFE-3721-7B4B-B01E-AD7091259A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E01D6748-8B2A-6542-BEF3-C8483EE06112}" type="datetime1">
              <a:rPr lang="it-IT" smtClean="0"/>
              <a:pPr/>
              <a:t>01/02/2021</a:t>
            </a:fld>
            <a:endParaRPr lang="it-IT" dirty="0"/>
          </a:p>
        </p:txBody>
      </p:sp>
      <p:sp>
        <p:nvSpPr>
          <p:cNvPr id="5" name="Segnaposto piè di pagina 4">
            <a:extLst>
              <a:ext uri="{FF2B5EF4-FFF2-40B4-BE49-F238E27FC236}">
                <a16:creationId xmlns:a16="http://schemas.microsoft.com/office/drawing/2014/main" xmlns="" id="{0B762B5A-3038-F349-BEEA-BCE7C8F3FB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it-IT" dirty="0"/>
          </a:p>
        </p:txBody>
      </p:sp>
      <p:sp>
        <p:nvSpPr>
          <p:cNvPr id="6" name="Segnaposto numero diapositiva 5">
            <a:extLst>
              <a:ext uri="{FF2B5EF4-FFF2-40B4-BE49-F238E27FC236}">
                <a16:creationId xmlns:a16="http://schemas.microsoft.com/office/drawing/2014/main" xmlns="" id="{CF3224E0-B553-BB49-ADB4-3D060E9680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E1FB0F38-C507-F548-BB22-628F9A6859F6}" type="slidenum">
              <a:rPr lang="it-IT" smtClean="0"/>
              <a:pPr/>
              <a:t>‹#›</a:t>
            </a:fld>
            <a:endParaRPr lang="it-IT" dirty="0"/>
          </a:p>
        </p:txBody>
      </p:sp>
    </p:spTree>
    <p:extLst>
      <p:ext uri="{BB962C8B-B14F-4D97-AF65-F5344CB8AC3E}">
        <p14:creationId xmlns:p14="http://schemas.microsoft.com/office/powerpoint/2010/main" val="16371261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hdr="0" ftr="0" dt="0"/>
  <p:txStyles>
    <p:titleStyle>
      <a:lvl1pPr algn="l" defTabSz="914400" rtl="0" eaLnBrk="1" latinLnBrk="0" hangingPunct="1">
        <a:lnSpc>
          <a:spcPct val="90000"/>
        </a:lnSpc>
        <a:spcBef>
          <a:spcPct val="0"/>
        </a:spcBef>
        <a:buNone/>
        <a:defRPr lang="it-IT" sz="3200" b="1" i="0" kern="1200" dirty="0">
          <a:solidFill>
            <a:srgbClr val="38507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it-IT" sz="1200" b="0" i="0" kern="1200" dirty="0">
          <a:solidFill>
            <a:schemeClr val="tx1">
              <a:lumMod val="85000"/>
              <a:lumOff val="15000"/>
            </a:schemeClr>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lang="it-IT" sz="1200" b="0" i="0" kern="1200" baseline="0" dirty="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12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Wingdings" panose="05000000000000000000" pitchFamily="2" charset="2"/>
        <a:buChar char="Ø"/>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8.png"/><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3.xml"/><Relationship Id="rId7" Type="http://schemas.openxmlformats.org/officeDocument/2006/relationships/image" Target="../media/image8.pn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png"/><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0.png"/><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0.png"/><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0.png"/><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0.png"/><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0.png"/><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0.png"/><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0.png"/><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2.xml"/><Relationship Id="rId7" Type="http://schemas.openxmlformats.org/officeDocument/2006/relationships/image" Target="../media/image11.png"/><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2.png"/><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2.png"/><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2.png"/><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2.png"/><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2.png"/><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8.xml"/><Relationship Id="rId7" Type="http://schemas.openxmlformats.org/officeDocument/2006/relationships/image" Target="../media/image12.png"/><Relationship Id="rId2" Type="http://schemas.openxmlformats.org/officeDocument/2006/relationships/diagramData" Target="../diagrams/data28.xml"/><Relationship Id="rId1" Type="http://schemas.openxmlformats.org/officeDocument/2006/relationships/slideLayout" Target="../slideLayouts/slideLayout1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3.png"/><Relationship Id="rId2" Type="http://schemas.openxmlformats.org/officeDocument/2006/relationships/diagramData" Target="../diagrams/data29.xml"/><Relationship Id="rId1" Type="http://schemas.openxmlformats.org/officeDocument/2006/relationships/slideLayout" Target="../slideLayouts/slideLayout1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4.png"/><Relationship Id="rId2" Type="http://schemas.openxmlformats.org/officeDocument/2006/relationships/diagramData" Target="../diagrams/data30.xml"/><Relationship Id="rId1" Type="http://schemas.openxmlformats.org/officeDocument/2006/relationships/slideLayout" Target="../slideLayouts/slideLayout1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14.png"/><Relationship Id="rId2" Type="http://schemas.openxmlformats.org/officeDocument/2006/relationships/diagramData" Target="../diagrams/data31.xml"/><Relationship Id="rId1" Type="http://schemas.openxmlformats.org/officeDocument/2006/relationships/slideLayout" Target="../slideLayouts/slideLayout1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4.png"/><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14.png"/><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14.png"/><Relationship Id="rId2" Type="http://schemas.openxmlformats.org/officeDocument/2006/relationships/diagramData" Target="../diagrams/data34.xml"/><Relationship Id="rId1" Type="http://schemas.openxmlformats.org/officeDocument/2006/relationships/slideLayout" Target="../slideLayouts/slideLayout1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15.png"/><Relationship Id="rId2" Type="http://schemas.openxmlformats.org/officeDocument/2006/relationships/diagramData" Target="../diagrams/data35.xml"/><Relationship Id="rId1" Type="http://schemas.openxmlformats.org/officeDocument/2006/relationships/slideLayout" Target="../slideLayouts/slideLayout1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16.png"/><Relationship Id="rId2" Type="http://schemas.openxmlformats.org/officeDocument/2006/relationships/diagramData" Target="../diagrams/data36.xml"/><Relationship Id="rId1" Type="http://schemas.openxmlformats.org/officeDocument/2006/relationships/slideLayout" Target="../slideLayouts/slideLayout1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16.png"/><Relationship Id="rId2" Type="http://schemas.openxmlformats.org/officeDocument/2006/relationships/diagramData" Target="../diagrams/data37.xml"/><Relationship Id="rId1" Type="http://schemas.openxmlformats.org/officeDocument/2006/relationships/slideLayout" Target="../slideLayouts/slideLayout1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17.png"/><Relationship Id="rId2" Type="http://schemas.openxmlformats.org/officeDocument/2006/relationships/diagramData" Target="../diagrams/data38.xml"/><Relationship Id="rId1" Type="http://schemas.openxmlformats.org/officeDocument/2006/relationships/slideLayout" Target="../slideLayouts/slideLayout1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9.xml"/><Relationship Id="rId7" Type="http://schemas.openxmlformats.org/officeDocument/2006/relationships/image" Target="../media/image11.png"/><Relationship Id="rId2" Type="http://schemas.openxmlformats.org/officeDocument/2006/relationships/diagramData" Target="../diagrams/data39.xml"/><Relationship Id="rId1" Type="http://schemas.openxmlformats.org/officeDocument/2006/relationships/slideLayout" Target="../slideLayouts/slideLayout1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40.xml"/><Relationship Id="rId7" Type="http://schemas.openxmlformats.org/officeDocument/2006/relationships/image" Target="../media/image11.png"/><Relationship Id="rId2" Type="http://schemas.openxmlformats.org/officeDocument/2006/relationships/diagramData" Target="../diagrams/data40.xml"/><Relationship Id="rId1" Type="http://schemas.openxmlformats.org/officeDocument/2006/relationships/slideLayout" Target="../slideLayouts/slideLayout1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18.png"/><Relationship Id="rId2" Type="http://schemas.openxmlformats.org/officeDocument/2006/relationships/diagramData" Target="../diagrams/data41.xml"/><Relationship Id="rId1" Type="http://schemas.openxmlformats.org/officeDocument/2006/relationships/slideLayout" Target="../slideLayouts/slideLayout1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18.png"/><Relationship Id="rId2" Type="http://schemas.openxmlformats.org/officeDocument/2006/relationships/diagramData" Target="../diagrams/data42.xml"/><Relationship Id="rId1" Type="http://schemas.openxmlformats.org/officeDocument/2006/relationships/slideLayout" Target="../slideLayouts/slideLayout1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18.png"/><Relationship Id="rId2" Type="http://schemas.openxmlformats.org/officeDocument/2006/relationships/diagramData" Target="../diagrams/data43.xml"/><Relationship Id="rId1" Type="http://schemas.openxmlformats.org/officeDocument/2006/relationships/slideLayout" Target="../slideLayouts/slideLayout1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19.png"/><Relationship Id="rId2" Type="http://schemas.openxmlformats.org/officeDocument/2006/relationships/diagramData" Target="../diagrams/data44.xml"/><Relationship Id="rId1" Type="http://schemas.openxmlformats.org/officeDocument/2006/relationships/slideLayout" Target="../slideLayouts/slideLayout1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19.png"/><Relationship Id="rId2" Type="http://schemas.openxmlformats.org/officeDocument/2006/relationships/diagramData" Target="../diagrams/data45.xml"/><Relationship Id="rId1" Type="http://schemas.openxmlformats.org/officeDocument/2006/relationships/slideLayout" Target="../slideLayouts/slideLayout1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19.png"/><Relationship Id="rId2" Type="http://schemas.openxmlformats.org/officeDocument/2006/relationships/diagramData" Target="../diagrams/data46.xml"/><Relationship Id="rId1" Type="http://schemas.openxmlformats.org/officeDocument/2006/relationships/slideLayout" Target="../slideLayouts/slideLayout1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21.png"/><Relationship Id="rId2" Type="http://schemas.openxmlformats.org/officeDocument/2006/relationships/diagramData" Target="../diagrams/data50.xml"/><Relationship Id="rId1" Type="http://schemas.openxmlformats.org/officeDocument/2006/relationships/slideLayout" Target="../slideLayouts/slideLayout1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image" Target="../media/image21.png"/><Relationship Id="rId2" Type="http://schemas.openxmlformats.org/officeDocument/2006/relationships/diagramData" Target="../diagrams/data51.xml"/><Relationship Id="rId1" Type="http://schemas.openxmlformats.org/officeDocument/2006/relationships/slideLayout" Target="../slideLayouts/slideLayout1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2.xml"/><Relationship Id="rId7" Type="http://schemas.openxmlformats.org/officeDocument/2006/relationships/image" Target="../media/image21.png"/><Relationship Id="rId2" Type="http://schemas.openxmlformats.org/officeDocument/2006/relationships/diagramData" Target="../diagrams/data52.xml"/><Relationship Id="rId1" Type="http://schemas.openxmlformats.org/officeDocument/2006/relationships/slideLayout" Target="../slideLayouts/slideLayout1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9158" y="2761684"/>
            <a:ext cx="8811491" cy="1159444"/>
          </a:xfrm>
        </p:spPr>
        <p:txBody>
          <a:bodyPr/>
          <a:lstStyle/>
          <a:p>
            <a:r>
              <a:rPr lang="fr-FR" sz="3000" dirty="0" smtClean="0"/>
              <a:t>Jurisprudences récentes </a:t>
            </a:r>
            <a:br>
              <a:rPr lang="fr-FR" sz="3000" dirty="0" smtClean="0"/>
            </a:br>
            <a:r>
              <a:rPr lang="fr-FR" sz="3000" dirty="0" smtClean="0"/>
              <a:t>de la Cour de Justice de l’Union Européenne</a:t>
            </a:r>
            <a:br>
              <a:rPr lang="fr-FR" sz="3000" dirty="0" smtClean="0"/>
            </a:br>
            <a:endParaRPr lang="fr-FR" sz="3000" dirty="0"/>
          </a:p>
        </p:txBody>
      </p:sp>
      <p:sp>
        <p:nvSpPr>
          <p:cNvPr id="2" name="Text Placeholder 1"/>
          <p:cNvSpPr>
            <a:spLocks noGrp="1"/>
          </p:cNvSpPr>
          <p:nvPr>
            <p:ph type="body" sz="quarter" idx="12"/>
          </p:nvPr>
        </p:nvSpPr>
        <p:spPr>
          <a:xfrm>
            <a:off x="479158" y="3585367"/>
            <a:ext cx="8397552" cy="740025"/>
          </a:xfrm>
        </p:spPr>
        <p:txBody>
          <a:bodyPr/>
          <a:lstStyle/>
          <a:p>
            <a:r>
              <a:rPr lang="lb-LU" sz="1400" b="1" dirty="0" smtClean="0"/>
              <a:t>Décembre 2019 – Décembre 2020</a:t>
            </a:r>
            <a:endParaRPr lang="lb-LU" sz="1400" b="1" dirty="0">
              <a:solidFill>
                <a:schemeClr val="tx2"/>
              </a:solidFill>
            </a:endParaRPr>
          </a:p>
          <a:p>
            <a:endParaRPr lang="lb-LU" sz="1400" b="1" dirty="0" smtClean="0">
              <a:solidFill>
                <a:schemeClr val="tx2"/>
              </a:solidFill>
            </a:endParaRPr>
          </a:p>
          <a:p>
            <a:r>
              <a:rPr lang="lb-LU" sz="1400" b="1" dirty="0" smtClean="0">
                <a:solidFill>
                  <a:schemeClr val="tx2"/>
                </a:solidFill>
              </a:rPr>
              <a:t>Maître Anne MOREL</a:t>
            </a:r>
          </a:p>
          <a:p>
            <a:r>
              <a:rPr lang="lb-LU" sz="1400" dirty="0" smtClean="0">
                <a:solidFill>
                  <a:schemeClr val="tx2"/>
                </a:solidFill>
              </a:rPr>
              <a:t>Associée</a:t>
            </a:r>
          </a:p>
          <a:p>
            <a:r>
              <a:rPr lang="lb-LU" sz="1400" b="1" dirty="0" smtClean="0"/>
              <a:t>28 Janvier 2021</a:t>
            </a:r>
            <a:endParaRPr lang="en-GB" sz="1400" b="1" dirty="0"/>
          </a:p>
        </p:txBody>
      </p:sp>
      <p:pic>
        <p:nvPicPr>
          <p:cNvPr id="3" name="Picture 2"/>
          <p:cNvPicPr>
            <a:picLocks noChangeAspect="1"/>
          </p:cNvPicPr>
          <p:nvPr/>
        </p:nvPicPr>
        <p:blipFill>
          <a:blip r:embed="rId2"/>
          <a:stretch>
            <a:fillRect/>
          </a:stretch>
        </p:blipFill>
        <p:spPr>
          <a:xfrm>
            <a:off x="6889540" y="465377"/>
            <a:ext cx="1800225" cy="923925"/>
          </a:xfrm>
          <a:prstGeom prst="rect">
            <a:avLst/>
          </a:prstGeom>
        </p:spPr>
      </p:pic>
    </p:spTree>
    <p:extLst>
      <p:ext uri="{BB962C8B-B14F-4D97-AF65-F5344CB8AC3E}">
        <p14:creationId xmlns:p14="http://schemas.microsoft.com/office/powerpoint/2010/main" val="905912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4224249828"/>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739211"/>
          </a:xfrm>
          <a:prstGeom prst="rect">
            <a:avLst/>
          </a:prstGeom>
          <a:noFill/>
        </p:spPr>
        <p:txBody>
          <a:bodyPr wrap="square" rtlCol="0">
            <a:spAutoFit/>
          </a:bodyPr>
          <a:lstStyle/>
          <a:p>
            <a:r>
              <a:rPr lang="fr-FR" sz="1200" b="1" dirty="0" smtClean="0"/>
              <a:t>Conclusion   </a:t>
            </a:r>
          </a:p>
          <a:p>
            <a:pPr lvl="0"/>
            <a:endParaRPr lang="fr-FR" sz="1200" b="1" dirty="0" smtClean="0">
              <a:sym typeface="Wingdings" panose="05000000000000000000" pitchFamily="2" charset="2"/>
            </a:endParaRPr>
          </a:p>
          <a:p>
            <a:pPr marL="171450" lvl="0" indent="-171450" algn="just">
              <a:buFont typeface="Wingdings" panose="05000000000000000000" pitchFamily="2" charset="2"/>
              <a:buChar char="Ø"/>
            </a:pPr>
            <a:r>
              <a:rPr lang="fr-FR" sz="1100" dirty="0">
                <a:solidFill>
                  <a:srgbClr val="385072"/>
                </a:solidFill>
                <a:sym typeface="Wingdings" panose="05000000000000000000" pitchFamily="2" charset="2"/>
              </a:rPr>
              <a:t>R</a:t>
            </a:r>
            <a:r>
              <a:rPr lang="fr-FR" sz="1100" dirty="0" smtClean="0">
                <a:solidFill>
                  <a:srgbClr val="385072"/>
                </a:solidFill>
                <a:sym typeface="Wingdings" panose="05000000000000000000" pitchFamily="2" charset="2"/>
              </a:rPr>
              <a:t>églementations </a:t>
            </a:r>
            <a:r>
              <a:rPr lang="fr-FR" sz="1100" dirty="0">
                <a:solidFill>
                  <a:srgbClr val="385072"/>
                </a:solidFill>
                <a:sym typeface="Wingdings" panose="05000000000000000000" pitchFamily="2" charset="2"/>
              </a:rPr>
              <a:t>nationales et la CC qui prévoient l'octroi de congés spéciaux rémunérés </a:t>
            </a:r>
            <a:r>
              <a:rPr lang="fr-FR" sz="1100" dirty="0" smtClean="0">
                <a:solidFill>
                  <a:srgbClr val="385072"/>
                </a:solidFill>
                <a:sym typeface="Wingdings" panose="05000000000000000000" pitchFamily="2" charset="2"/>
              </a:rPr>
              <a:t>≠ </a:t>
            </a:r>
            <a:r>
              <a:rPr lang="fr-FR" sz="1100" b="1" dirty="0" smtClean="0">
                <a:solidFill>
                  <a:srgbClr val="385072"/>
                </a:solidFill>
                <a:sym typeface="Wingdings" panose="05000000000000000000" pitchFamily="2" charset="2"/>
              </a:rPr>
              <a:t>pas </a:t>
            </a:r>
            <a:r>
              <a:rPr lang="fr-FR" sz="1100" dirty="0" smtClean="0">
                <a:solidFill>
                  <a:srgbClr val="385072"/>
                </a:solidFill>
                <a:sym typeface="Wingdings" panose="05000000000000000000" pitchFamily="2" charset="2"/>
              </a:rPr>
              <a:t>dans </a:t>
            </a:r>
            <a:r>
              <a:rPr lang="fr-FR" sz="1100" dirty="0">
                <a:solidFill>
                  <a:srgbClr val="385072"/>
                </a:solidFill>
                <a:sym typeface="Wingdings" panose="05000000000000000000" pitchFamily="2" charset="2"/>
              </a:rPr>
              <a:t>champ d'application de la directive 2003/88/CE.</a:t>
            </a:r>
          </a:p>
          <a:p>
            <a:pPr marL="171450" lvl="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lvl="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Bénéfices de ces congés spéciaux rémunérés dépend de 2 conditions cumulatives : </a:t>
            </a:r>
          </a:p>
          <a:p>
            <a:pPr marL="628650" lvl="1" indent="-171450" algn="just">
              <a:buFont typeface="Arial" panose="020B0604020202020204" pitchFamily="34" charset="0"/>
              <a:buChar char="•"/>
            </a:pPr>
            <a:r>
              <a:rPr lang="fr-FR" sz="1100" dirty="0" smtClean="0">
                <a:solidFill>
                  <a:srgbClr val="385072"/>
                </a:solidFill>
                <a:sym typeface="Wingdings" panose="05000000000000000000" pitchFamily="2" charset="2"/>
              </a:rPr>
              <a:t>Survenance d’un des évènements visés par cette règlementation </a:t>
            </a:r>
          </a:p>
          <a:p>
            <a:pPr marL="628650" lvl="1" indent="-171450" algn="just">
              <a:buFont typeface="Arial" panose="020B0604020202020204" pitchFamily="34" charset="0"/>
              <a:buChar char="•"/>
            </a:pPr>
            <a:r>
              <a:rPr lang="fr-FR" sz="1100" dirty="0" smtClean="0">
                <a:solidFill>
                  <a:srgbClr val="385072"/>
                </a:solidFill>
                <a:sym typeface="Wingdings" panose="05000000000000000000" pitchFamily="2" charset="2"/>
              </a:rPr>
              <a:t>Besoins justifiant l’octroi d’un congé spécial surviennent lors d’une période de travail. </a:t>
            </a:r>
          </a:p>
          <a:p>
            <a:pPr marL="628650" lvl="1" indent="-171450" algn="just">
              <a:buFont typeface="Arial" panose="020B0604020202020204" pitchFamily="34" charset="0"/>
              <a:buChar char="•"/>
            </a:pPr>
            <a:endParaRPr lang="fr-FR" sz="1100" dirty="0" smtClean="0">
              <a:solidFill>
                <a:srgbClr val="385072"/>
              </a:solidFill>
              <a:sym typeface="Wingdings" panose="05000000000000000000" pitchFamily="2" charset="2"/>
            </a:endParaRPr>
          </a:p>
          <a:p>
            <a:pPr marL="171450" lvl="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 maladie. Pas de cumul entre les deux congés. Législation nationale peut prévoir la perte du congé spécial. </a:t>
            </a:r>
            <a:endParaRPr lang="fr-FR" sz="1100" dirty="0">
              <a:solidFill>
                <a:srgbClr val="385072"/>
              </a:solidFill>
              <a:sym typeface="Wingdings" panose="05000000000000000000" pitchFamily="2" charset="2"/>
            </a:endParaRPr>
          </a:p>
          <a:p>
            <a:pPr marL="171450" lvl="0" indent="-171450" algn="just">
              <a:buFont typeface="Wingdings" panose="05000000000000000000" pitchFamily="2" charset="2"/>
              <a:buChar char="Ø"/>
            </a:pPr>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6" y="3027872"/>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011533" y="-1855"/>
            <a:ext cx="1115665" cy="987638"/>
          </a:xfrm>
          <a:prstGeom prst="rect">
            <a:avLst/>
          </a:prstGeom>
        </p:spPr>
      </p:pic>
    </p:spTree>
    <p:extLst>
      <p:ext uri="{BB962C8B-B14F-4D97-AF65-F5344CB8AC3E}">
        <p14:creationId xmlns:p14="http://schemas.microsoft.com/office/powerpoint/2010/main" val="35721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862085742"/>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3</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093428"/>
          </a:xfrm>
          <a:prstGeom prst="rect">
            <a:avLst/>
          </a:prstGeom>
          <a:noFill/>
        </p:spPr>
        <p:txBody>
          <a:bodyPr wrap="square" rtlCol="0">
            <a:spAutoFit/>
          </a:bodyPr>
          <a:lstStyle/>
          <a:p>
            <a:r>
              <a:rPr lang="fr-FR" sz="1200" b="1" dirty="0" smtClean="0"/>
              <a:t>Objet du litige   </a:t>
            </a:r>
          </a:p>
          <a:p>
            <a:pPr lvl="0"/>
            <a:endParaRPr lang="fr-FR" sz="1200" b="1" dirty="0" smtClean="0">
              <a:sym typeface="Wingdings" panose="05000000000000000000" pitchFamily="2" charset="2"/>
            </a:endParaRPr>
          </a:p>
          <a:p>
            <a:pPr marL="180975" indent="-180975" algn="just">
              <a:buFont typeface="Wingdings" panose="05000000000000000000" pitchFamily="2" charset="2"/>
              <a:buChar char="Ø"/>
            </a:pPr>
            <a:r>
              <a:rPr lang="fr-FR" sz="1100" dirty="0" smtClean="0">
                <a:solidFill>
                  <a:srgbClr val="385072"/>
                </a:solidFill>
                <a:sym typeface="Wingdings" panose="05000000000000000000" pitchFamily="2" charset="2"/>
              </a:rPr>
              <a:t>Livreur de la société de livraison de colis « </a:t>
            </a:r>
            <a:r>
              <a:rPr lang="fr-FR" sz="1100" dirty="0" err="1" smtClean="0">
                <a:solidFill>
                  <a:srgbClr val="385072"/>
                </a:solidFill>
                <a:sym typeface="Wingdings" panose="05000000000000000000" pitchFamily="2" charset="2"/>
              </a:rPr>
              <a:t>Yodel</a:t>
            </a:r>
            <a:r>
              <a:rPr lang="fr-FR" sz="1100" dirty="0" smtClean="0">
                <a:solidFill>
                  <a:srgbClr val="385072"/>
                </a:solidFill>
                <a:sym typeface="Wingdings" panose="05000000000000000000" pitchFamily="2" charset="2"/>
              </a:rPr>
              <a:t> » a signé un contrat de prestation de services qui spécifie qu’il est un travailleur indépendant et ne relève ni du statut de salarié (</a:t>
            </a:r>
            <a:r>
              <a:rPr lang="fr-FR" sz="1100" i="1" dirty="0" err="1" smtClean="0">
                <a:solidFill>
                  <a:srgbClr val="385072"/>
                </a:solidFill>
                <a:sym typeface="Wingdings" panose="05000000000000000000" pitchFamily="2" charset="2"/>
              </a:rPr>
              <a:t>employee</a:t>
            </a:r>
            <a:r>
              <a:rPr lang="fr-FR" sz="1100" i="1" dirty="0" smtClean="0">
                <a:solidFill>
                  <a:srgbClr val="385072"/>
                </a:solidFill>
                <a:sym typeface="Wingdings" panose="05000000000000000000" pitchFamily="2" charset="2"/>
              </a:rPr>
              <a:t>)</a:t>
            </a:r>
            <a:r>
              <a:rPr lang="fr-FR" sz="1100" dirty="0" smtClean="0">
                <a:solidFill>
                  <a:srgbClr val="385072"/>
                </a:solidFill>
                <a:sym typeface="Wingdings" panose="05000000000000000000" pitchFamily="2" charset="2"/>
              </a:rPr>
              <a:t>, ni du statut intermédiaire de travailleur (</a:t>
            </a:r>
            <a:r>
              <a:rPr lang="fr-FR" sz="1100" i="1" dirty="0" err="1" smtClean="0">
                <a:solidFill>
                  <a:srgbClr val="385072"/>
                </a:solidFill>
                <a:sym typeface="Wingdings" panose="05000000000000000000" pitchFamily="2" charset="2"/>
              </a:rPr>
              <a:t>worker</a:t>
            </a:r>
            <a:r>
              <a:rPr lang="fr-FR" sz="1100" i="1" dirty="0" smtClean="0">
                <a:solidFill>
                  <a:srgbClr val="385072"/>
                </a:solidFill>
                <a:sym typeface="Wingdings" panose="05000000000000000000" pitchFamily="2" charset="2"/>
              </a:rPr>
              <a:t>)</a:t>
            </a:r>
            <a:r>
              <a:rPr lang="fr-FR" sz="1100" dirty="0" smtClean="0">
                <a:solidFill>
                  <a:srgbClr val="385072"/>
                </a:solidFill>
                <a:sym typeface="Wingdings" panose="05000000000000000000" pitchFamily="2" charset="2"/>
              </a:rPr>
              <a:t> qui existe au UK.</a:t>
            </a:r>
          </a:p>
          <a:p>
            <a:pPr marL="180975" indent="-180975" algn="just">
              <a:buFont typeface="Wingdings" panose="05000000000000000000" pitchFamily="2" charset="2"/>
              <a:buChar char="Ø"/>
            </a:pPr>
            <a:endParaRPr lang="fr-FR" sz="1100" dirty="0" smtClean="0">
              <a:solidFill>
                <a:srgbClr val="385072"/>
              </a:solidFill>
              <a:sym typeface="Wingdings" panose="05000000000000000000" pitchFamily="2" charset="2"/>
            </a:endParaRPr>
          </a:p>
          <a:p>
            <a:pPr marL="180975" indent="-180975" algn="just">
              <a:buFont typeface="Wingdings" panose="05000000000000000000" pitchFamily="2" charset="2"/>
              <a:buChar char="Ø"/>
            </a:pPr>
            <a:r>
              <a:rPr lang="fr-FR" sz="1100" dirty="0" smtClean="0">
                <a:solidFill>
                  <a:srgbClr val="385072"/>
                </a:solidFill>
                <a:sym typeface="Wingdings" panose="05000000000000000000" pitchFamily="2" charset="2"/>
              </a:rPr>
              <a:t>Contrat stipule </a:t>
            </a:r>
            <a:r>
              <a:rPr lang="fr-FR" sz="1100" dirty="0">
                <a:solidFill>
                  <a:srgbClr val="385072"/>
                </a:solidFill>
                <a:sym typeface="Wingdings" panose="05000000000000000000" pitchFamily="2" charset="2"/>
              </a:rPr>
              <a:t>que :</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Les coursiers utilisent leur propre véhicule et téléphone portable pour procéder aux livraisons.</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Les coursiers peuvent effectuer la prestation de livraison individuellement ou faire appel à un sous-traitant/remplaçant pour tout ou partie de la prestation. </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Le coursier n’est pas lié par une clause d’exclusivité à </a:t>
            </a:r>
            <a:r>
              <a:rPr lang="fr-FR" sz="1100" dirty="0" err="1">
                <a:solidFill>
                  <a:srgbClr val="385072"/>
                </a:solidFill>
                <a:sym typeface="Wingdings" panose="05000000000000000000" pitchFamily="2" charset="2"/>
              </a:rPr>
              <a:t>Yodel</a:t>
            </a:r>
            <a:r>
              <a:rPr lang="fr-FR" sz="1100" dirty="0">
                <a:solidFill>
                  <a:srgbClr val="385072"/>
                </a:solidFill>
                <a:sym typeface="Wingdings" panose="05000000000000000000" pitchFamily="2" charset="2"/>
              </a:rPr>
              <a:t>, il peut donc apporter ses services à des tiers. </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Il n’y a pas d’obligation mutuelle entre </a:t>
            </a:r>
            <a:r>
              <a:rPr lang="fr-FR" sz="1100" dirty="0" err="1">
                <a:solidFill>
                  <a:srgbClr val="385072"/>
                </a:solidFill>
                <a:sym typeface="Wingdings" panose="05000000000000000000" pitchFamily="2" charset="2"/>
              </a:rPr>
              <a:t>Yodel</a:t>
            </a:r>
            <a:r>
              <a:rPr lang="fr-FR" sz="1100" dirty="0">
                <a:solidFill>
                  <a:srgbClr val="385072"/>
                </a:solidFill>
                <a:sym typeface="Wingdings" panose="05000000000000000000" pitchFamily="2" charset="2"/>
              </a:rPr>
              <a:t> et B. </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Les colis doivent être livrés entre 7h30 et 21h00 mais les coursiers sont libres quant au choix du moment de livraison.</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Les coursiers sont rémunérés à taux fixe mais ce taux peut varier pour chaque colis selon le lieu de livraison</a:t>
            </a:r>
            <a:r>
              <a:rPr lang="fr-FR" sz="1100" dirty="0" smtClean="0">
                <a:solidFill>
                  <a:srgbClr val="385072"/>
                </a:solidFill>
                <a:sym typeface="Wingdings" panose="05000000000000000000" pitchFamily="2" charset="2"/>
              </a:rPr>
              <a:t>.</a:t>
            </a:r>
          </a:p>
          <a:p>
            <a:pPr marL="180975" lvl="1" algn="just"/>
            <a:endParaRPr lang="fr-FR" sz="1100" dirty="0">
              <a:solidFill>
                <a:srgbClr val="385072"/>
              </a:solidFill>
              <a:sym typeface="Wingdings" panose="05000000000000000000" pitchFamily="2" charset="2"/>
            </a:endParaRPr>
          </a:p>
          <a:p>
            <a:pPr marL="180975" lvl="1" indent="-180975" algn="just">
              <a:buFont typeface="Wingdings" panose="05000000000000000000" pitchFamily="2" charset="2"/>
              <a:buChar char="Ø"/>
            </a:pPr>
            <a:r>
              <a:rPr lang="fr-FR" sz="1100" dirty="0" smtClean="0">
                <a:solidFill>
                  <a:srgbClr val="385072"/>
                </a:solidFill>
                <a:sym typeface="Wingdings" panose="05000000000000000000" pitchFamily="2" charset="2"/>
              </a:rPr>
              <a:t>B. revendique la qualification de </a:t>
            </a:r>
            <a:r>
              <a:rPr lang="fr-FR" sz="1100" i="1" dirty="0" err="1" smtClean="0">
                <a:solidFill>
                  <a:srgbClr val="385072"/>
                </a:solidFill>
                <a:sym typeface="Wingdings" panose="05000000000000000000" pitchFamily="2" charset="2"/>
              </a:rPr>
              <a:t>worker</a:t>
            </a:r>
            <a:r>
              <a:rPr lang="fr-FR" sz="1100" i="1" dirty="0" smtClean="0">
                <a:solidFill>
                  <a:srgbClr val="385072"/>
                </a:solidFill>
                <a:sym typeface="Wingdings" panose="05000000000000000000" pitchFamily="2" charset="2"/>
              </a:rPr>
              <a:t> </a:t>
            </a:r>
            <a:r>
              <a:rPr lang="fr-FR" sz="1100" dirty="0" smtClean="0">
                <a:solidFill>
                  <a:srgbClr val="385072"/>
                </a:solidFill>
                <a:sym typeface="Wingdings" panose="05000000000000000000" pitchFamily="2" charset="2"/>
              </a:rPr>
              <a:t>car jamais sous-traité son travail ou effectué des livraisons pour d’autres entreprise. </a:t>
            </a:r>
            <a:endParaRPr lang="fr-FR" sz="1100" dirty="0">
              <a:solidFill>
                <a:srgbClr val="385072"/>
              </a:solidFill>
              <a:sym typeface="Wingdings" panose="05000000000000000000" pitchFamily="2" charset="2"/>
            </a:endParaRPr>
          </a:p>
          <a:p>
            <a:pPr marL="171450" lvl="0" indent="-171450" algn="just">
              <a:buFont typeface="Wingdings" panose="05000000000000000000" pitchFamily="2" charset="2"/>
              <a:buChar char="Ø"/>
            </a:pPr>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011533" y="0"/>
            <a:ext cx="1115665" cy="987638"/>
          </a:xfrm>
          <a:prstGeom prst="rect">
            <a:avLst/>
          </a:prstGeom>
        </p:spPr>
      </p:pic>
    </p:spTree>
    <p:extLst>
      <p:ext uri="{BB962C8B-B14F-4D97-AF65-F5344CB8AC3E}">
        <p14:creationId xmlns:p14="http://schemas.microsoft.com/office/powerpoint/2010/main" val="19200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788269522"/>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3</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247043"/>
          </a:xfrm>
          <a:prstGeom prst="rect">
            <a:avLst/>
          </a:prstGeom>
          <a:noFill/>
        </p:spPr>
        <p:txBody>
          <a:bodyPr wrap="square" rtlCol="0">
            <a:spAutoFit/>
          </a:bodyPr>
          <a:lstStyle/>
          <a:p>
            <a:r>
              <a:rPr lang="fr-FR" sz="1200" b="1" dirty="0" smtClean="0"/>
              <a:t>Question préjudicielle   </a:t>
            </a:r>
          </a:p>
          <a:p>
            <a:pPr algn="just"/>
            <a:endParaRPr lang="fr-FR" sz="1200" dirty="0" smtClean="0">
              <a:solidFill>
                <a:srgbClr val="385072"/>
              </a:solidFill>
              <a:sym typeface="Wingdings" panose="05000000000000000000" pitchFamily="2" charset="2"/>
            </a:endParaRPr>
          </a:p>
          <a:p>
            <a:pPr marL="180975" indent="-180975" algn="just">
              <a:buFont typeface="Wingdings" panose="05000000000000000000" pitchFamily="2" charset="2"/>
              <a:buChar char="Ø"/>
            </a:pPr>
            <a:r>
              <a:rPr lang="fr-FR" sz="1100" dirty="0" smtClean="0">
                <a:solidFill>
                  <a:srgbClr val="385072"/>
                </a:solidFill>
                <a:sym typeface="Wingdings" panose="05000000000000000000" pitchFamily="2" charset="2"/>
              </a:rPr>
              <a:t>La </a:t>
            </a:r>
            <a:r>
              <a:rPr lang="fr-FR" sz="1100" dirty="0">
                <a:solidFill>
                  <a:srgbClr val="385072"/>
                </a:solidFill>
                <a:sym typeface="Wingdings" panose="05000000000000000000" pitchFamily="2" charset="2"/>
              </a:rPr>
              <a:t>directive 2003/88 s’oppose-t-elle à ce qu’une personne engagée dans le cadre d'un contrat de services stipulant qu'elle est un entrepreneur indépendant, puisse être qualifiée de « travailleur » au sens </a:t>
            </a:r>
            <a:r>
              <a:rPr lang="fr-FR" sz="1100" dirty="0" smtClean="0">
                <a:solidFill>
                  <a:srgbClr val="385072"/>
                </a:solidFill>
                <a:sym typeface="Wingdings" panose="05000000000000000000" pitchFamily="2" charset="2"/>
              </a:rPr>
              <a:t>de la directive, </a:t>
            </a:r>
            <a:r>
              <a:rPr lang="fr-FR" sz="1100" dirty="0">
                <a:solidFill>
                  <a:srgbClr val="385072"/>
                </a:solidFill>
                <a:sym typeface="Wingdings" panose="05000000000000000000" pitchFamily="2" charset="2"/>
              </a:rPr>
              <a:t>lorsque cette personne dispose de facultés concernant :</a:t>
            </a:r>
          </a:p>
          <a:p>
            <a:pPr marL="361950" indent="-180975" algn="just"/>
            <a:endParaRPr lang="fr-FR" sz="1100" dirty="0">
              <a:solidFill>
                <a:srgbClr val="385072"/>
              </a:solidFill>
              <a:sym typeface="Wingdings" panose="05000000000000000000" pitchFamily="2" charset="2"/>
            </a:endParaRP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Le choix de recourir à des sous-traitants ou à des remplaçants pour effectuer le service qu'elle s'est engagée à fournir, </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La possibilité d'accepter ou de ne pas accepter les différentes tâches offertes par son employeur présumé, ou d'en fixer unilatéralement un nombre maximal, </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La possibilité de fournir ses services à tout tiers, y compris à des concurrents directs de l'employeur présumé, et</a:t>
            </a:r>
          </a:p>
          <a:p>
            <a:pPr marL="361950" lvl="1" indent="-180975" algn="just">
              <a:buFont typeface="Arial" panose="020B0604020202020204" pitchFamily="34" charset="0"/>
              <a:buChar char="−"/>
            </a:pPr>
            <a:r>
              <a:rPr lang="fr-FR" sz="1100" dirty="0">
                <a:solidFill>
                  <a:srgbClr val="385072"/>
                </a:solidFill>
                <a:sym typeface="Wingdings" panose="05000000000000000000" pitchFamily="2" charset="2"/>
              </a:rPr>
              <a:t>Le choix de fixer ses propres heures de « travail » dans le cadre de certaines conditions, ainsi que d'organiser son temps pour s'adapter à sa convenance personnelle plutôt qu'aux seuls intérêts de l'employeur </a:t>
            </a:r>
            <a:r>
              <a:rPr lang="fr-FR" sz="1100" dirty="0" smtClean="0">
                <a:solidFill>
                  <a:srgbClr val="385072"/>
                </a:solidFill>
                <a:sym typeface="Wingdings" panose="05000000000000000000" pitchFamily="2" charset="2"/>
              </a:rPr>
              <a:t>présumé?</a:t>
            </a:r>
            <a:endParaRPr lang="fr-FR" sz="1100" dirty="0">
              <a:solidFill>
                <a:srgbClr val="385072"/>
              </a:solidFill>
              <a:sym typeface="Wingdings" panose="05000000000000000000" pitchFamily="2" charset="2"/>
            </a:endParaRPr>
          </a:p>
          <a:p>
            <a:pPr marL="171450" lvl="0" indent="-171450" algn="just">
              <a:buFont typeface="Wingdings" panose="05000000000000000000" pitchFamily="2" charset="2"/>
              <a:buChar char="Ø"/>
            </a:pPr>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011533" y="0"/>
            <a:ext cx="1115665" cy="987638"/>
          </a:xfrm>
          <a:prstGeom prst="rect">
            <a:avLst/>
          </a:prstGeom>
        </p:spPr>
      </p:pic>
    </p:spTree>
    <p:extLst>
      <p:ext uri="{BB962C8B-B14F-4D97-AF65-F5344CB8AC3E}">
        <p14:creationId xmlns:p14="http://schemas.microsoft.com/office/powerpoint/2010/main" val="1664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788269522"/>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3</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554819"/>
          </a:xfrm>
          <a:prstGeom prst="rect">
            <a:avLst/>
          </a:prstGeom>
          <a:noFill/>
        </p:spPr>
        <p:txBody>
          <a:bodyPr wrap="square" rtlCol="0">
            <a:spAutoFit/>
          </a:bodyPr>
          <a:lstStyle/>
          <a:p>
            <a:r>
              <a:rPr lang="fr-FR" sz="1200" b="1" dirty="0" smtClean="0"/>
              <a:t>Raisonnement et position de la Cour   </a:t>
            </a:r>
          </a:p>
          <a:p>
            <a:endParaRPr lang="fr-FR" sz="1100" dirty="0" smtClean="0">
              <a:solidFill>
                <a:srgbClr val="385072"/>
              </a:solidFill>
              <a:sym typeface="Wingdings" panose="05000000000000000000" pitchFamily="2" charset="2"/>
            </a:endParaRPr>
          </a:p>
          <a:p>
            <a:pPr marL="180975" indent="-180975" algn="just">
              <a:buFont typeface="Wingdings" panose="05000000000000000000" pitchFamily="2" charset="2"/>
              <a:buChar char="Ø"/>
            </a:pPr>
            <a:r>
              <a:rPr lang="fr-FR" sz="1100" dirty="0" smtClean="0">
                <a:solidFill>
                  <a:srgbClr val="385072"/>
                </a:solidFill>
                <a:sym typeface="Wingdings" panose="05000000000000000000" pitchFamily="2" charset="2"/>
              </a:rPr>
              <a:t>Directive </a:t>
            </a:r>
            <a:r>
              <a:rPr lang="fr-FR" sz="1100" dirty="0">
                <a:solidFill>
                  <a:srgbClr val="385072"/>
                </a:solidFill>
                <a:sym typeface="Wingdings" panose="05000000000000000000" pitchFamily="2" charset="2"/>
              </a:rPr>
              <a:t>2003/88 : pour la qualification de « travailleur » le juge national aura à se fonder sur des critères objectifs ayant trait à la nature des activités concernées et à la relation entre les parties</a:t>
            </a:r>
            <a:r>
              <a:rPr lang="fr-FR" sz="1100" dirty="0" smtClean="0">
                <a:solidFill>
                  <a:srgbClr val="385072"/>
                </a:solidFill>
                <a:sym typeface="Wingdings" panose="05000000000000000000" pitchFamily="2" charset="2"/>
              </a:rPr>
              <a:t>.</a:t>
            </a:r>
          </a:p>
          <a:p>
            <a:pPr algn="just"/>
            <a:endParaRPr lang="fr-FR" sz="1100" dirty="0">
              <a:solidFill>
                <a:srgbClr val="385072"/>
              </a:solidFill>
              <a:sym typeface="Wingdings" panose="05000000000000000000" pitchFamily="2" charset="2"/>
            </a:endParaRPr>
          </a:p>
          <a:p>
            <a:pPr marL="180975" indent="-180975" algn="just">
              <a:buFont typeface="Wingdings" panose="05000000000000000000" pitchFamily="2" charset="2"/>
              <a:buChar char="Ø"/>
            </a:pPr>
            <a:r>
              <a:rPr lang="fr-FR" sz="1100" dirty="0">
                <a:solidFill>
                  <a:srgbClr val="385072"/>
                </a:solidFill>
                <a:sym typeface="Wingdings" panose="05000000000000000000" pitchFamily="2" charset="2"/>
              </a:rPr>
              <a:t>Relation de travail = Lien de subordination entre travailleur et employeur. Appréciation de ce lien au cas par cas. Implique qu'une personne accomplisse pendant un certain temps, en faveur d'une autre et sous la direction de celle-ci, des prestations en contrepartie desquelles elle perçoit une rémunération</a:t>
            </a:r>
            <a:r>
              <a:rPr lang="fr-FR" sz="1100" dirty="0" smtClean="0">
                <a:solidFill>
                  <a:srgbClr val="385072"/>
                </a:solidFill>
                <a:sym typeface="Wingdings" panose="05000000000000000000" pitchFamily="2" charset="2"/>
              </a:rPr>
              <a:t>.</a:t>
            </a:r>
          </a:p>
          <a:p>
            <a:pPr algn="just"/>
            <a:endParaRPr lang="fr-FR" sz="1100" dirty="0">
              <a:solidFill>
                <a:srgbClr val="385072"/>
              </a:solidFill>
              <a:sym typeface="Wingdings" panose="05000000000000000000" pitchFamily="2" charset="2"/>
            </a:endParaRPr>
          </a:p>
          <a:p>
            <a:pPr marL="180975" indent="-180975" algn="just">
              <a:buFont typeface="Wingdings" panose="05000000000000000000" pitchFamily="2" charset="2"/>
              <a:buChar char="Ø"/>
            </a:pPr>
            <a:r>
              <a:rPr lang="fr-FR" sz="1100" dirty="0">
                <a:solidFill>
                  <a:srgbClr val="385072"/>
                </a:solidFill>
                <a:sym typeface="Wingdings" panose="05000000000000000000" pitchFamily="2" charset="2"/>
              </a:rPr>
              <a:t>La qualification de « prestataire indépendant » en droit national n'exclut pas qu'une personne soit qualifiée de « travailleur », au sens du droit de l'UE si son </a:t>
            </a:r>
            <a:r>
              <a:rPr lang="fr-FR" sz="1100" u="sng" dirty="0">
                <a:solidFill>
                  <a:srgbClr val="385072"/>
                </a:solidFill>
                <a:sym typeface="Wingdings" panose="05000000000000000000" pitchFamily="2" charset="2"/>
              </a:rPr>
              <a:t>indépendance est fictive</a:t>
            </a:r>
            <a:r>
              <a:rPr lang="fr-FR" sz="1100" dirty="0">
                <a:solidFill>
                  <a:srgbClr val="385072"/>
                </a:solidFill>
                <a:sym typeface="Wingdings" panose="05000000000000000000" pitchFamily="2" charset="2"/>
              </a:rPr>
              <a:t>.</a:t>
            </a:r>
          </a:p>
          <a:p>
            <a:pPr marL="361950" lvl="1" indent="-180975" algn="just">
              <a:buFont typeface="Arial" panose="020B0604020202020204" pitchFamily="34" charset="0"/>
              <a:buChar char="-"/>
            </a:pPr>
            <a:r>
              <a:rPr lang="fr-FR" sz="1100" dirty="0" smtClean="0">
                <a:solidFill>
                  <a:srgbClr val="385072"/>
                </a:solidFill>
                <a:sym typeface="Wingdings" panose="05000000000000000000" pitchFamily="2" charset="2"/>
              </a:rPr>
              <a:t>Ce </a:t>
            </a:r>
            <a:r>
              <a:rPr lang="fr-FR" sz="1100" dirty="0">
                <a:solidFill>
                  <a:srgbClr val="385072"/>
                </a:solidFill>
                <a:sym typeface="Wingdings" panose="05000000000000000000" pitchFamily="2" charset="2"/>
              </a:rPr>
              <a:t>s</a:t>
            </a:r>
            <a:r>
              <a:rPr lang="fr-FR" sz="1100" dirty="0" smtClean="0">
                <a:solidFill>
                  <a:srgbClr val="385072"/>
                </a:solidFill>
                <a:sym typeface="Wingdings" panose="05000000000000000000" pitchFamily="2" charset="2"/>
              </a:rPr>
              <a:t>era </a:t>
            </a:r>
            <a:r>
              <a:rPr lang="fr-FR" sz="1100" dirty="0">
                <a:solidFill>
                  <a:srgbClr val="385072"/>
                </a:solidFill>
                <a:sym typeface="Wingdings" panose="05000000000000000000" pitchFamily="2" charset="2"/>
              </a:rPr>
              <a:t>le cas si une personne embauchée en tant que prestataire de services indépendant agit en réalité sous la direction de son employeur.</a:t>
            </a:r>
          </a:p>
          <a:p>
            <a:pPr marL="361950" lvl="1" indent="-180975" algn="just">
              <a:buFont typeface="Arial" panose="020B0604020202020204" pitchFamily="34" charset="0"/>
              <a:buChar char="-"/>
            </a:pPr>
            <a:r>
              <a:rPr lang="fr-FR" sz="1100" dirty="0" smtClean="0">
                <a:solidFill>
                  <a:srgbClr val="385072"/>
                </a:solidFill>
                <a:sym typeface="Wingdings" panose="05000000000000000000" pitchFamily="2" charset="2"/>
              </a:rPr>
              <a:t>MAIS s’il </a:t>
            </a:r>
            <a:r>
              <a:rPr lang="fr-FR" sz="1100" dirty="0">
                <a:solidFill>
                  <a:srgbClr val="385072"/>
                </a:solidFill>
                <a:sym typeface="Wingdings" panose="05000000000000000000" pitchFamily="2" charset="2"/>
              </a:rPr>
              <a:t>a une grande flexibilité par exemple quant au </a:t>
            </a:r>
            <a:r>
              <a:rPr lang="fr-FR" sz="1100" u="sng" dirty="0">
                <a:solidFill>
                  <a:srgbClr val="385072"/>
                </a:solidFill>
                <a:sym typeface="Wingdings" panose="05000000000000000000" pitchFamily="2" charset="2"/>
              </a:rPr>
              <a:t>choix du type de travail</a:t>
            </a:r>
            <a:r>
              <a:rPr lang="fr-FR" sz="1100" dirty="0">
                <a:solidFill>
                  <a:srgbClr val="385072"/>
                </a:solidFill>
                <a:sym typeface="Wingdings" panose="05000000000000000000" pitchFamily="2" charset="2"/>
              </a:rPr>
              <a:t>, aux missions à accomplir et à leurs modalités d’exécution, aux horaires et au lieu de travail alors il s’agira d’un prestataire de services indépendant.</a:t>
            </a:r>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011533" y="0"/>
            <a:ext cx="1115665" cy="987638"/>
          </a:xfrm>
          <a:prstGeom prst="rect">
            <a:avLst/>
          </a:prstGeom>
        </p:spPr>
      </p:pic>
    </p:spTree>
    <p:extLst>
      <p:ext uri="{BB962C8B-B14F-4D97-AF65-F5344CB8AC3E}">
        <p14:creationId xmlns:p14="http://schemas.microsoft.com/office/powerpoint/2010/main" val="22213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788269522"/>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3</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416320"/>
          </a:xfrm>
          <a:prstGeom prst="rect">
            <a:avLst/>
          </a:prstGeom>
          <a:noFill/>
        </p:spPr>
        <p:txBody>
          <a:bodyPr wrap="square" rtlCol="0">
            <a:spAutoFit/>
          </a:bodyPr>
          <a:lstStyle/>
          <a:p>
            <a:r>
              <a:rPr lang="fr-FR" sz="1200" b="1" dirty="0" smtClean="0"/>
              <a:t>Conclusion   </a:t>
            </a:r>
          </a:p>
          <a:p>
            <a:endParaRPr lang="fr-FR" sz="1200" b="1" dirty="0" smtClean="0">
              <a:sym typeface="Wingdings" panose="05000000000000000000" pitchFamily="2" charset="2"/>
            </a:endParaRPr>
          </a:p>
          <a:p>
            <a:pPr marL="285750" indent="-285750" algn="just">
              <a:buFont typeface="Wingdings" panose="05000000000000000000" pitchFamily="2" charset="2"/>
              <a:buChar char="Ø"/>
            </a:pPr>
            <a:r>
              <a:rPr lang="fr-FR" sz="1100" dirty="0" smtClean="0">
                <a:solidFill>
                  <a:srgbClr val="385072"/>
                </a:solidFill>
                <a:sym typeface="Wingdings" panose="05000000000000000000" pitchFamily="2" charset="2"/>
              </a:rPr>
              <a:t>Ne peut être qualifié de travailleur. Directive </a:t>
            </a:r>
            <a:r>
              <a:rPr lang="fr-FR" sz="1100" dirty="0">
                <a:solidFill>
                  <a:srgbClr val="385072"/>
                </a:solidFill>
                <a:sym typeface="Wingdings" panose="05000000000000000000" pitchFamily="2" charset="2"/>
              </a:rPr>
              <a:t>2003/88/CE </a:t>
            </a:r>
            <a:r>
              <a:rPr lang="fr-FR" sz="1100" b="1" u="sng" dirty="0">
                <a:solidFill>
                  <a:srgbClr val="385072"/>
                </a:solidFill>
                <a:sym typeface="Wingdings" panose="05000000000000000000" pitchFamily="2" charset="2"/>
              </a:rPr>
              <a:t>s’oppose</a:t>
            </a:r>
            <a:r>
              <a:rPr lang="fr-FR" sz="1100" dirty="0">
                <a:solidFill>
                  <a:srgbClr val="385072"/>
                </a:solidFill>
                <a:sym typeface="Wingdings" panose="05000000000000000000" pitchFamily="2" charset="2"/>
              </a:rPr>
              <a:t> à ce qu’une personne engagée par son employeur présumé sur le fondement d’un accord de services précisant qu’elle est entrepreneure indépendante soit qualifiée de « travailleur » lorsqu’elle dispose des </a:t>
            </a:r>
            <a:r>
              <a:rPr lang="fr-FR" sz="1100" dirty="0" smtClean="0">
                <a:solidFill>
                  <a:srgbClr val="385072"/>
                </a:solidFill>
                <a:sym typeface="Wingdings" panose="05000000000000000000" pitchFamily="2" charset="2"/>
              </a:rPr>
              <a:t>facultés de </a:t>
            </a:r>
            <a:r>
              <a:rPr lang="fr-FR" sz="1100" dirty="0">
                <a:solidFill>
                  <a:srgbClr val="385072"/>
                </a:solidFill>
                <a:sym typeface="Wingdings" panose="05000000000000000000" pitchFamily="2" charset="2"/>
              </a:rPr>
              <a:t>:</a:t>
            </a:r>
          </a:p>
          <a:p>
            <a:pPr marL="449263" lvl="1" indent="-182563" algn="just">
              <a:buFont typeface="Arial" panose="020B0604020202020204" pitchFamily="34" charset="0"/>
              <a:buChar char="-"/>
            </a:pPr>
            <a:r>
              <a:rPr lang="fr-FR" sz="1100" dirty="0" smtClean="0">
                <a:solidFill>
                  <a:srgbClr val="385072"/>
                </a:solidFill>
                <a:sym typeface="Wingdings" panose="05000000000000000000" pitchFamily="2" charset="2"/>
              </a:rPr>
              <a:t>recourir </a:t>
            </a:r>
            <a:r>
              <a:rPr lang="fr-FR" sz="1100" dirty="0">
                <a:solidFill>
                  <a:srgbClr val="385072"/>
                </a:solidFill>
                <a:sym typeface="Wingdings" panose="05000000000000000000" pitchFamily="2" charset="2"/>
              </a:rPr>
              <a:t>à des sous-traitants ou à des remplaçants pour effectuer le service qu’elle s’est engagée à fournir, </a:t>
            </a:r>
          </a:p>
          <a:p>
            <a:pPr marL="449263" lvl="1" indent="-182563" algn="just">
              <a:buFont typeface="Arial" panose="020B0604020202020204" pitchFamily="34" charset="0"/>
              <a:buChar char="-"/>
            </a:pPr>
            <a:r>
              <a:rPr lang="fr-FR" sz="1100" dirty="0" smtClean="0">
                <a:solidFill>
                  <a:srgbClr val="385072"/>
                </a:solidFill>
                <a:sym typeface="Wingdings" panose="05000000000000000000" pitchFamily="2" charset="2"/>
              </a:rPr>
              <a:t>accepter ou non </a:t>
            </a:r>
            <a:r>
              <a:rPr lang="fr-FR" sz="1100" dirty="0">
                <a:solidFill>
                  <a:srgbClr val="385072"/>
                </a:solidFill>
                <a:sym typeface="Wingdings" panose="05000000000000000000" pitchFamily="2" charset="2"/>
              </a:rPr>
              <a:t>les différentes tâches offertes par son employeur présumé, ou d’en fixer unilatéralement un nombre maximal, </a:t>
            </a:r>
          </a:p>
          <a:p>
            <a:pPr marL="449263" lvl="1" indent="-182563" algn="just">
              <a:buFont typeface="Arial" panose="020B0604020202020204" pitchFamily="34" charset="0"/>
              <a:buChar char="-"/>
            </a:pPr>
            <a:r>
              <a:rPr lang="fr-FR" sz="1100" dirty="0" smtClean="0">
                <a:solidFill>
                  <a:srgbClr val="385072"/>
                </a:solidFill>
                <a:sym typeface="Wingdings" panose="05000000000000000000" pitchFamily="2" charset="2"/>
              </a:rPr>
              <a:t>fournir </a:t>
            </a:r>
            <a:r>
              <a:rPr lang="fr-FR" sz="1100" dirty="0">
                <a:solidFill>
                  <a:srgbClr val="385072"/>
                </a:solidFill>
                <a:sym typeface="Wingdings" panose="05000000000000000000" pitchFamily="2" charset="2"/>
              </a:rPr>
              <a:t>ses services à tout tiers, y compris à des concurrents directs de l’employeur présumé, et</a:t>
            </a:r>
          </a:p>
          <a:p>
            <a:pPr marL="449263" lvl="1" indent="-182563" algn="just">
              <a:buFont typeface="Arial" panose="020B0604020202020204" pitchFamily="34" charset="0"/>
              <a:buChar char="-"/>
            </a:pPr>
            <a:r>
              <a:rPr lang="fr-FR" sz="1100" dirty="0" smtClean="0">
                <a:solidFill>
                  <a:srgbClr val="385072"/>
                </a:solidFill>
                <a:sym typeface="Wingdings" panose="05000000000000000000" pitchFamily="2" charset="2"/>
              </a:rPr>
              <a:t>fixer </a:t>
            </a:r>
            <a:r>
              <a:rPr lang="fr-FR" sz="1100" dirty="0">
                <a:solidFill>
                  <a:srgbClr val="385072"/>
                </a:solidFill>
                <a:sym typeface="Wingdings" panose="05000000000000000000" pitchFamily="2" charset="2"/>
              </a:rPr>
              <a:t>ses propres heures de « travail » dans le cadre de certains paramètres, ainsi que d’organiser son temps pour s’adapter à sa convenance personnelle plutôt qu’aux seuls intérêts de l’employeur présumé.</a:t>
            </a:r>
          </a:p>
          <a:p>
            <a:pPr marL="742950" lvl="1" indent="-2857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285750" indent="-285750" algn="just">
              <a:spcBef>
                <a:spcPts val="0"/>
              </a:spcBef>
              <a:buFont typeface="Wingdings" panose="05000000000000000000" pitchFamily="2" charset="2"/>
              <a:buChar char="Ø"/>
            </a:pPr>
            <a:r>
              <a:rPr lang="fr-FR" sz="1100" u="sng" dirty="0" smtClean="0">
                <a:solidFill>
                  <a:srgbClr val="385072"/>
                </a:solidFill>
                <a:sym typeface="Wingdings" panose="05000000000000000000" pitchFamily="2" charset="2"/>
              </a:rPr>
              <a:t>Applicable </a:t>
            </a:r>
            <a:r>
              <a:rPr lang="fr-FR" sz="1100" u="sng" dirty="0">
                <a:solidFill>
                  <a:srgbClr val="385072"/>
                </a:solidFill>
                <a:sym typeface="Wingdings" panose="05000000000000000000" pitchFamily="2" charset="2"/>
              </a:rPr>
              <a:t>seulement si </a:t>
            </a:r>
            <a:r>
              <a:rPr lang="fr-FR" sz="1100" dirty="0">
                <a:solidFill>
                  <a:srgbClr val="385072"/>
                </a:solidFill>
                <a:sym typeface="Wingdings" panose="05000000000000000000" pitchFamily="2" charset="2"/>
              </a:rPr>
              <a:t>: Indépendance n’est pas fictive + Pas possible d’établir l’existence </a:t>
            </a:r>
            <a:r>
              <a:rPr lang="fr-FR" sz="1100" dirty="0" smtClean="0">
                <a:solidFill>
                  <a:srgbClr val="385072"/>
                </a:solidFill>
                <a:sym typeface="Wingdings" panose="05000000000000000000" pitchFamily="2" charset="2"/>
              </a:rPr>
              <a:t>d’un </a:t>
            </a:r>
            <a:r>
              <a:rPr lang="fr-FR" sz="1100" dirty="0">
                <a:solidFill>
                  <a:srgbClr val="385072"/>
                </a:solidFill>
                <a:sym typeface="Wingdings" panose="05000000000000000000" pitchFamily="2" charset="2"/>
              </a:rPr>
              <a:t>lien de subordination entre ladite personne et son employeur présumé</a:t>
            </a:r>
            <a:endParaRPr lang="fr-FR" sz="1100" b="1" u="sng" dirty="0">
              <a:solidFill>
                <a:srgbClr val="385072"/>
              </a:solidFill>
              <a:sym typeface="Wingdings" panose="05000000000000000000" pitchFamily="2" charset="2"/>
            </a:endParaRPr>
          </a:p>
          <a:p>
            <a:pPr marL="171450" lvl="0" indent="-171450" algn="just">
              <a:buFont typeface="Wingdings" panose="05000000000000000000" pitchFamily="2" charset="2"/>
              <a:buChar char="Ø"/>
            </a:pPr>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27872"/>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011533" y="0"/>
            <a:ext cx="1115665" cy="987638"/>
          </a:xfrm>
          <a:prstGeom prst="rect">
            <a:avLst/>
          </a:prstGeom>
        </p:spPr>
      </p:pic>
      <p:pic>
        <p:nvPicPr>
          <p:cNvPr id="8" name="Picture 7"/>
          <p:cNvPicPr>
            <a:picLocks noChangeAspect="1"/>
          </p:cNvPicPr>
          <p:nvPr/>
        </p:nvPicPr>
        <p:blipFill>
          <a:blip r:embed="rId8"/>
          <a:stretch>
            <a:fillRect/>
          </a:stretch>
        </p:blipFill>
        <p:spPr>
          <a:xfrm>
            <a:off x="618227" y="4826565"/>
            <a:ext cx="317518" cy="220882"/>
          </a:xfrm>
          <a:prstGeom prst="rect">
            <a:avLst/>
          </a:prstGeom>
        </p:spPr>
      </p:pic>
    </p:spTree>
    <p:extLst>
      <p:ext uri="{BB962C8B-B14F-4D97-AF65-F5344CB8AC3E}">
        <p14:creationId xmlns:p14="http://schemas.microsoft.com/office/powerpoint/2010/main" val="3315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7753005"/>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832092"/>
          </a:xfrm>
          <a:prstGeom prst="rect">
            <a:avLst/>
          </a:prstGeom>
          <a:noFill/>
        </p:spPr>
        <p:txBody>
          <a:bodyPr wrap="square" rtlCol="0">
            <a:spAutoFit/>
          </a:bodyPr>
          <a:lstStyle/>
          <a:p>
            <a:r>
              <a:rPr lang="fr-FR" sz="1200" b="1" dirty="0" smtClean="0"/>
              <a:t>Objet </a:t>
            </a:r>
            <a:r>
              <a:rPr lang="fr-FR" sz="1100" b="1" dirty="0" smtClean="0"/>
              <a:t>du litige</a:t>
            </a:r>
          </a:p>
          <a:p>
            <a:pPr algn="just"/>
            <a:endParaRPr lang="fr-FR" sz="1100" dirty="0">
              <a:solidFill>
                <a:srgbClr val="385072"/>
              </a:solidFill>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FV, ressortissant </a:t>
            </a:r>
            <a:r>
              <a:rPr lang="fr-FR" sz="1100" dirty="0">
                <a:solidFill>
                  <a:srgbClr val="385072"/>
                </a:solidFill>
                <a:sym typeface="Wingdings" panose="05000000000000000000" pitchFamily="2" charset="2"/>
              </a:rPr>
              <a:t>français travaillant au </a:t>
            </a:r>
            <a:r>
              <a:rPr lang="fr-FR" sz="1100" dirty="0" smtClean="0">
                <a:solidFill>
                  <a:srgbClr val="385072"/>
                </a:solidFill>
                <a:sym typeface="Wingdings" panose="05000000000000000000" pitchFamily="2" charset="2"/>
              </a:rPr>
              <a:t>Luxembourg, réside </a:t>
            </a:r>
            <a:r>
              <a:rPr lang="fr-FR" sz="1100" dirty="0">
                <a:solidFill>
                  <a:srgbClr val="385072"/>
                </a:solidFill>
                <a:sym typeface="Wingdings" panose="05000000000000000000" pitchFamily="2" charset="2"/>
              </a:rPr>
              <a:t>en France avec son épouse GW. Ils ont 3 enfants. L’un d’eux est né d’une précédente union de GW qui détient par ailleurs l’autorité parentale exclusive sur cet enfant. </a:t>
            </a:r>
            <a:endParaRPr lang="fr-FR" sz="1100" dirty="0" smtClean="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Le </a:t>
            </a:r>
            <a:r>
              <a:rPr lang="fr-FR" sz="1100" dirty="0">
                <a:solidFill>
                  <a:srgbClr val="385072"/>
                </a:solidFill>
                <a:sym typeface="Wingdings" panose="05000000000000000000" pitchFamily="2" charset="2"/>
              </a:rPr>
              <a:t>1er août 2016 est entrée en vigueur la loi du 23 juillet 2016 modifiant les articles 269 et 270 du code de la sécurité sociale. </a:t>
            </a:r>
            <a:endParaRPr lang="fr-FR" sz="1100" dirty="0" smtClean="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Jusqu’à </a:t>
            </a:r>
            <a:r>
              <a:rPr lang="fr-FR" sz="1100" dirty="0">
                <a:solidFill>
                  <a:srgbClr val="385072"/>
                </a:solidFill>
                <a:sym typeface="Wingdings" panose="05000000000000000000" pitchFamily="2" charset="2"/>
              </a:rPr>
              <a:t>cette </a:t>
            </a:r>
            <a:r>
              <a:rPr lang="fr-FR" sz="1100" dirty="0" smtClean="0">
                <a:solidFill>
                  <a:srgbClr val="385072"/>
                </a:solidFill>
                <a:sym typeface="Wingdings" panose="05000000000000000000" pitchFamily="2" charset="2"/>
              </a:rPr>
              <a:t>loi, le </a:t>
            </a:r>
            <a:r>
              <a:rPr lang="fr-FR" sz="1100" dirty="0">
                <a:solidFill>
                  <a:srgbClr val="385072"/>
                </a:solidFill>
                <a:sym typeface="Wingdings" panose="05000000000000000000" pitchFamily="2" charset="2"/>
              </a:rPr>
              <a:t>ménage bénéficiait d’allocations familiales pour les 3 enfants car FV a la qualité de travailleur frontalier. </a:t>
            </a:r>
            <a:endParaRPr lang="fr-FR" sz="1100" dirty="0" smtClean="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Or</a:t>
            </a:r>
            <a:r>
              <a:rPr lang="fr-FR" sz="1100" dirty="0">
                <a:solidFill>
                  <a:srgbClr val="385072"/>
                </a:solidFill>
                <a:sym typeface="Wingdings" panose="05000000000000000000" pitchFamily="2" charset="2"/>
              </a:rPr>
              <a:t>, la modification apportée au code de la sécurité sociale exclut désormais de la notion de « membres de la famille » les enfants du conjoint ou du partenaire. </a:t>
            </a:r>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 </a:t>
            </a:r>
            <a:r>
              <a:rPr lang="fr-FR" sz="1100" dirty="0">
                <a:solidFill>
                  <a:srgbClr val="385072"/>
                </a:solidFill>
                <a:sym typeface="Wingdings" panose="05000000000000000000" pitchFamily="2" charset="2"/>
              </a:rPr>
              <a:t>ménage a donc cessé de bénéficier de cette allocation pour l’enfant dont FV n’est pas le père. </a:t>
            </a:r>
            <a:endParaRPr lang="fr-FR" sz="1100" dirty="0" smtClean="0">
              <a:solidFill>
                <a:srgbClr val="385072"/>
              </a:solidFill>
              <a:sym typeface="Wingdings" panose="05000000000000000000" pitchFamily="2" charset="2"/>
            </a:endParaRPr>
          </a:p>
          <a:p>
            <a:pPr algn="just"/>
            <a:endParaRPr lang="fr-FR" sz="1200" dirty="0" smtClean="0">
              <a:solidFill>
                <a:srgbClr val="385072"/>
              </a:solidFill>
              <a:sym typeface="Wingdings" panose="05000000000000000000" pitchFamily="2" charset="2"/>
            </a:endParaRPr>
          </a:p>
          <a:p>
            <a:pPr algn="just"/>
            <a:r>
              <a:rPr lang="fr-FR" sz="1100" b="1" dirty="0" smtClean="0">
                <a:sym typeface="Wingdings" panose="05000000000000000000" pitchFamily="2" charset="2"/>
              </a:rPr>
              <a:t>Questions </a:t>
            </a:r>
            <a:r>
              <a:rPr lang="fr-FR" sz="1100" b="1" dirty="0">
                <a:sym typeface="Wingdings" panose="05000000000000000000" pitchFamily="2" charset="2"/>
              </a:rPr>
              <a:t>préjudicielles </a:t>
            </a:r>
            <a:endParaRPr lang="fr-FR" sz="1100" b="1" dirty="0" smtClean="0">
              <a:sym typeface="Wingdings" panose="05000000000000000000" pitchFamily="2" charset="2"/>
            </a:endParaRPr>
          </a:p>
          <a:p>
            <a:pPr algn="just"/>
            <a:endParaRPr lang="fr-FR" sz="1100" dirty="0">
              <a:solidFill>
                <a:srgbClr val="385072"/>
              </a:solidFill>
              <a:sym typeface="Wingdings" panose="05000000000000000000" pitchFamily="2" charset="2"/>
            </a:endParaRPr>
          </a:p>
          <a:p>
            <a:pPr marL="171450" indent="-171450" algn="just">
              <a:spcBef>
                <a:spcPts val="600"/>
              </a:spcBef>
              <a:buFont typeface="Wingdings" panose="05000000000000000000" pitchFamily="2" charset="2"/>
              <a:buChar char="Ø"/>
            </a:pPr>
            <a:r>
              <a:rPr lang="fr-FR" sz="1100" dirty="0" smtClean="0">
                <a:solidFill>
                  <a:srgbClr val="385072"/>
                </a:solidFill>
                <a:sym typeface="Wingdings" panose="05000000000000000000" pitchFamily="2" charset="2"/>
              </a:rPr>
              <a:t>L’EM </a:t>
            </a:r>
            <a:r>
              <a:rPr lang="fr-FR" sz="1100" dirty="0">
                <a:solidFill>
                  <a:srgbClr val="385072"/>
                </a:solidFill>
                <a:sym typeface="Wingdings" panose="05000000000000000000" pitchFamily="2" charset="2"/>
              </a:rPr>
              <a:t>garde-t-il compétence pour définir les membres de la famille qui ouvrent droit à l’allocation familiale ? </a:t>
            </a: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L’exclusion de l’enfant du conjoint de la définition de membre de la famille peut-elle être considérée comme une discrimination indirecte ?</a:t>
            </a:r>
          </a:p>
          <a:p>
            <a:pPr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27872"/>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70706" y="0"/>
            <a:ext cx="1018120" cy="1018120"/>
          </a:xfrm>
          <a:prstGeom prst="rect">
            <a:avLst/>
          </a:prstGeom>
        </p:spPr>
      </p:pic>
      <p:cxnSp>
        <p:nvCxnSpPr>
          <p:cNvPr id="10" name="Straight Connector 9"/>
          <p:cNvCxnSpPr/>
          <p:nvPr/>
        </p:nvCxnSpPr>
        <p:spPr>
          <a:xfrm>
            <a:off x="618227" y="5391509"/>
            <a:ext cx="3450566" cy="0"/>
          </a:xfrm>
          <a:prstGeom prst="line">
            <a:avLst/>
          </a:prstGeom>
          <a:ln>
            <a:solidFill>
              <a:srgbClr val="79B2C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1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7753005"/>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693319"/>
          </a:xfrm>
          <a:prstGeom prst="rect">
            <a:avLst/>
          </a:prstGeom>
          <a:noFill/>
        </p:spPr>
        <p:txBody>
          <a:bodyPr wrap="square" rtlCol="0">
            <a:spAutoFit/>
          </a:bodyPr>
          <a:lstStyle/>
          <a:p>
            <a:pPr lvl="0"/>
            <a:r>
              <a:rPr lang="fr-FR" sz="1200" b="1" dirty="0" smtClean="0">
                <a:sym typeface="Wingdings" panose="05000000000000000000" pitchFamily="2" charset="2"/>
              </a:rPr>
              <a:t>Raisonnement et position de la Cour </a:t>
            </a:r>
            <a:endParaRPr lang="fr-FR" sz="1200" b="1" dirty="0">
              <a:sym typeface="Wingdings" panose="05000000000000000000" pitchFamily="2" charset="2"/>
            </a:endParaRPr>
          </a:p>
          <a:p>
            <a:pPr lvl="0" algn="just"/>
            <a:endParaRPr lang="fr-FR" sz="1100" dirty="0">
              <a:solidFill>
                <a:srgbClr val="385072"/>
              </a:solidFill>
              <a:sym typeface="Wingdings" panose="05000000000000000000" pitchFamily="2" charset="2"/>
            </a:endParaRPr>
          </a:p>
          <a:p>
            <a:pPr marL="171450" lvl="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Une allocation familiale liée à l’exercice par un travailleur frontalier d’une activité salariée dans un EM = avantage social au sens du règlement 492/2011.</a:t>
            </a:r>
          </a:p>
          <a:p>
            <a:pPr marL="171450" lvl="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Applicabilité du règlement 883/2004</a:t>
            </a:r>
            <a:r>
              <a:rPr lang="fr-FR" sz="1100" dirty="0" smtClean="0">
                <a:solidFill>
                  <a:srgbClr val="385072"/>
                </a:solidFill>
                <a:sym typeface="Wingdings" panose="05000000000000000000" pitchFamily="2" charset="2"/>
              </a:rPr>
              <a:t>.</a:t>
            </a:r>
          </a:p>
          <a:p>
            <a:pPr marL="171450" lvl="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Reconnaissance </a:t>
            </a:r>
            <a:r>
              <a:rPr lang="fr-FR" sz="1100" dirty="0">
                <a:solidFill>
                  <a:srgbClr val="385072"/>
                </a:solidFill>
                <a:sym typeface="Wingdings" panose="05000000000000000000" pitchFamily="2" charset="2"/>
              </a:rPr>
              <a:t>d’une discrimination entre les </a:t>
            </a:r>
            <a:r>
              <a:rPr lang="fr-FR" sz="1100" dirty="0" smtClean="0">
                <a:solidFill>
                  <a:srgbClr val="385072"/>
                </a:solidFill>
                <a:sym typeface="Wingdings" panose="05000000000000000000" pitchFamily="2" charset="2"/>
              </a:rPr>
              <a:t>travailleurs en </a:t>
            </a:r>
            <a:r>
              <a:rPr lang="fr-FR" sz="1100" dirty="0">
                <a:solidFill>
                  <a:srgbClr val="385072"/>
                </a:solidFill>
                <a:sym typeface="Wingdings" panose="05000000000000000000" pitchFamily="2" charset="2"/>
              </a:rPr>
              <a:t>raison de leur résidence : </a:t>
            </a:r>
            <a:endParaRPr lang="fr-FR" sz="1100" dirty="0" smtClean="0">
              <a:solidFill>
                <a:srgbClr val="385072"/>
              </a:solidFill>
              <a:sym typeface="Wingdings" panose="05000000000000000000" pitchFamily="2" charset="2"/>
            </a:endParaRPr>
          </a:p>
          <a:p>
            <a:pPr marL="449263" lvl="0" indent="-182563" algn="just">
              <a:buFont typeface="Arial" panose="020B0604020202020204" pitchFamily="34" charset="0"/>
              <a:buChar char="-"/>
            </a:pPr>
            <a:r>
              <a:rPr lang="fr-FR" sz="1100" dirty="0">
                <a:solidFill>
                  <a:srgbClr val="385072"/>
                </a:solidFill>
                <a:sym typeface="Wingdings" panose="05000000000000000000" pitchFamily="2" charset="2"/>
              </a:rPr>
              <a:t>T</a:t>
            </a:r>
            <a:r>
              <a:rPr lang="fr-FR" sz="1100" dirty="0" smtClean="0">
                <a:solidFill>
                  <a:srgbClr val="385072"/>
                </a:solidFill>
                <a:sym typeface="Wingdings" panose="05000000000000000000" pitchFamily="2" charset="2"/>
              </a:rPr>
              <a:t>ous </a:t>
            </a:r>
            <a:r>
              <a:rPr lang="fr-FR" sz="1100" dirty="0">
                <a:solidFill>
                  <a:srgbClr val="385072"/>
                </a:solidFill>
                <a:sym typeface="Wingdings" panose="05000000000000000000" pitchFamily="2" charset="2"/>
              </a:rPr>
              <a:t>les enfants résidant au Luxembourg peuvent prétendre à ladite allocation familiale = Tous les enfants qui font partie du ménage d’un travailleur résidant au Luxembourg peuvent prétendre à la même allocation, y compris les enfants du conjoint de ce travailleur. </a:t>
            </a:r>
            <a:endParaRPr lang="fr-FR" sz="1100" dirty="0" smtClean="0">
              <a:solidFill>
                <a:srgbClr val="385072"/>
              </a:solidFill>
              <a:sym typeface="Wingdings" panose="05000000000000000000" pitchFamily="2" charset="2"/>
            </a:endParaRPr>
          </a:p>
          <a:p>
            <a:pPr marL="449263" lvl="0" indent="-182563" algn="just">
              <a:spcAft>
                <a:spcPts val="600"/>
              </a:spcAft>
              <a:buFont typeface="Arial" panose="020B0604020202020204" pitchFamily="34" charset="0"/>
              <a:buChar char="-"/>
            </a:pPr>
            <a:r>
              <a:rPr lang="fr-FR" sz="1100" dirty="0" smtClean="0">
                <a:solidFill>
                  <a:srgbClr val="385072"/>
                </a:solidFill>
                <a:sym typeface="Wingdings" panose="05000000000000000000" pitchFamily="2" charset="2"/>
              </a:rPr>
              <a:t>Les </a:t>
            </a:r>
            <a:r>
              <a:rPr lang="fr-FR" sz="1100" dirty="0">
                <a:solidFill>
                  <a:srgbClr val="385072"/>
                </a:solidFill>
                <a:sym typeface="Wingdings" panose="05000000000000000000" pitchFamily="2" charset="2"/>
              </a:rPr>
              <a:t>travailleurs non-résidents ne peuvent y prétendre que pour leurs propres enfants = Exclusion des enfants du conjoint avec lesquels il n’y a pas de lien de filiation. </a:t>
            </a: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 </a:t>
            </a:r>
            <a:r>
              <a:rPr lang="fr-FR" sz="1100" b="1" dirty="0" smtClean="0">
                <a:solidFill>
                  <a:srgbClr val="385072"/>
                </a:solidFill>
                <a:sym typeface="Wingdings" panose="05000000000000000000" pitchFamily="2" charset="2"/>
              </a:rPr>
              <a:t>Cette </a:t>
            </a:r>
            <a:r>
              <a:rPr lang="fr-FR" sz="1100" b="1" dirty="0">
                <a:solidFill>
                  <a:srgbClr val="385072"/>
                </a:solidFill>
                <a:sym typeface="Wingdings" panose="05000000000000000000" pitchFamily="2" charset="2"/>
              </a:rPr>
              <a:t>distinction est constitutive d’une discrimination indirecte fondée sur la nationalité. </a:t>
            </a:r>
          </a:p>
          <a:p>
            <a:pPr marL="17145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Admission de ce type discrimination seulement si objectivement justifiée. </a:t>
            </a: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Rejet des justifications avancées par le Luxembourg </a:t>
            </a:r>
            <a:r>
              <a:rPr lang="fr-FR" sz="1100" dirty="0" smtClean="0">
                <a:solidFill>
                  <a:srgbClr val="385072"/>
                </a:solidFill>
                <a:sym typeface="Wingdings" panose="05000000000000000000" pitchFamily="2" charset="2"/>
              </a:rPr>
              <a:t>: enfant résident reçoit allocation alors que non résident &gt; travailleur. Droit de l’enfant. </a:t>
            </a:r>
            <a:endParaRPr lang="fr-FR" sz="1100" dirty="0">
              <a:solidFill>
                <a:srgbClr val="385072"/>
              </a:solidFill>
              <a:sym typeface="Wingdings" panose="05000000000000000000" pitchFamily="2" charset="2"/>
            </a:endParaRPr>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79333" y="0"/>
            <a:ext cx="1018120" cy="1018120"/>
          </a:xfrm>
          <a:prstGeom prst="rect">
            <a:avLst/>
          </a:prstGeom>
        </p:spPr>
      </p:pic>
    </p:spTree>
    <p:extLst>
      <p:ext uri="{BB962C8B-B14F-4D97-AF65-F5344CB8AC3E}">
        <p14:creationId xmlns:p14="http://schemas.microsoft.com/office/powerpoint/2010/main" val="183330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7753005"/>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031599"/>
          </a:xfrm>
          <a:prstGeom prst="rect">
            <a:avLst/>
          </a:prstGeom>
          <a:noFill/>
        </p:spPr>
        <p:txBody>
          <a:bodyPr wrap="square" rtlCol="0">
            <a:spAutoFit/>
          </a:bodyPr>
          <a:lstStyle/>
          <a:p>
            <a:r>
              <a:rPr lang="fr-FR" sz="1200" b="1" dirty="0" smtClean="0"/>
              <a:t>Conclusion</a:t>
            </a:r>
            <a:endParaRPr lang="fr-FR" sz="1200" b="1" dirty="0"/>
          </a:p>
          <a:p>
            <a:pPr algn="just"/>
            <a:endParaRPr lang="fr-FR" sz="1100" dirty="0">
              <a:solidFill>
                <a:srgbClr val="385072"/>
              </a:solidFill>
            </a:endParaRPr>
          </a:p>
          <a:p>
            <a:pPr marL="171450" indent="-171450" algn="just">
              <a:buFont typeface="Wingdings" panose="05000000000000000000" pitchFamily="2" charset="2"/>
              <a:buChar char="Ø"/>
            </a:pPr>
            <a:r>
              <a:rPr lang="fr-CH" sz="1100" dirty="0" smtClean="0">
                <a:solidFill>
                  <a:srgbClr val="385072"/>
                </a:solidFill>
              </a:rPr>
              <a:t>Au </a:t>
            </a:r>
            <a:r>
              <a:rPr lang="fr-CH" sz="1100" dirty="0">
                <a:solidFill>
                  <a:srgbClr val="385072"/>
                </a:solidFill>
              </a:rPr>
              <a:t>sens de l’article 45 TFUE et du règlement 492/2011 une allocation familiale liée à l’exercice par un travailleur frontalier d’une activité salariée dans un EM constitue un avantage social</a:t>
            </a:r>
            <a:r>
              <a:rPr lang="fr-CH" sz="1100" dirty="0" smtClean="0">
                <a:solidFill>
                  <a:srgbClr val="385072"/>
                </a:solidFill>
              </a:rPr>
              <a:t>.</a:t>
            </a:r>
          </a:p>
          <a:p>
            <a:pPr algn="just"/>
            <a:r>
              <a:rPr lang="fr-CH" sz="1100" dirty="0" smtClean="0">
                <a:solidFill>
                  <a:srgbClr val="385072"/>
                </a:solidFill>
              </a:rPr>
              <a:t> </a:t>
            </a:r>
          </a:p>
          <a:p>
            <a:pPr marL="171450" indent="-171450" algn="just">
              <a:buFont typeface="Wingdings" panose="05000000000000000000" pitchFamily="2" charset="2"/>
              <a:buChar char="Ø"/>
            </a:pPr>
            <a:r>
              <a:rPr lang="fr-CH" sz="1100" dirty="0" smtClean="0">
                <a:solidFill>
                  <a:srgbClr val="385072"/>
                </a:solidFill>
              </a:rPr>
              <a:t>Les </a:t>
            </a:r>
            <a:r>
              <a:rPr lang="fr-CH" sz="1100" dirty="0">
                <a:solidFill>
                  <a:srgbClr val="385072"/>
                </a:solidFill>
              </a:rPr>
              <a:t>règlements 883/2004, 492/2011 et la directive 2004/38/CE s’opposent aux dispositions d’un EM qui empêcheraient un travailleur frontalier de percevoir une allocation familiale pour les enfants de son conjoint avec lesquels il n’a pas de lien d’affiliation mais pour lesquels il pourvoit à l’entretien car les enfants résidant dans ledit EM ont le droit de bénéficier de cette allocation.</a:t>
            </a:r>
            <a:endParaRPr lang="en-GB" sz="1100" dirty="0">
              <a:solidFill>
                <a:srgbClr val="385072"/>
              </a:solidFill>
            </a:endParaRPr>
          </a:p>
          <a:p>
            <a:pPr marL="171450" indent="-171450" algn="just">
              <a:buFont typeface="Wingdings" panose="05000000000000000000" pitchFamily="2" charset="2"/>
              <a:buChar char="Ø"/>
            </a:pPr>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005211" y="0"/>
            <a:ext cx="1018120" cy="1018120"/>
          </a:xfrm>
          <a:prstGeom prst="rect">
            <a:avLst/>
          </a:prstGeom>
        </p:spPr>
      </p:pic>
    </p:spTree>
    <p:extLst>
      <p:ext uri="{BB962C8B-B14F-4D97-AF65-F5344CB8AC3E}">
        <p14:creationId xmlns:p14="http://schemas.microsoft.com/office/powerpoint/2010/main" val="364450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3642001456"/>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108817"/>
          </a:xfrm>
          <a:prstGeom prst="rect">
            <a:avLst/>
          </a:prstGeom>
          <a:noFill/>
        </p:spPr>
        <p:txBody>
          <a:bodyPr wrap="square" rtlCol="0">
            <a:spAutoFit/>
          </a:bodyPr>
          <a:lstStyle/>
          <a:p>
            <a:r>
              <a:rPr lang="fr-FR" sz="1200" b="1" dirty="0" smtClean="0"/>
              <a:t>Objet du litige</a:t>
            </a:r>
            <a:endParaRPr lang="fr-FR" sz="1200" b="1" dirty="0"/>
          </a:p>
          <a:p>
            <a:pPr algn="just"/>
            <a:endParaRPr lang="fr-FR" sz="1100" dirty="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Un avocat italien a, </a:t>
            </a:r>
            <a:r>
              <a:rPr lang="fr-FR" sz="1100" dirty="0">
                <a:solidFill>
                  <a:srgbClr val="385072"/>
                </a:solidFill>
                <a:sym typeface="Wingdings" panose="05000000000000000000" pitchFamily="2" charset="2"/>
              </a:rPr>
              <a:t>lors </a:t>
            </a:r>
            <a:r>
              <a:rPr lang="fr-FR" sz="1100" dirty="0" smtClean="0">
                <a:solidFill>
                  <a:srgbClr val="385072"/>
                </a:solidFill>
                <a:sym typeface="Wingdings" panose="05000000000000000000" pitchFamily="2" charset="2"/>
              </a:rPr>
              <a:t>d’une interview </a:t>
            </a:r>
            <a:r>
              <a:rPr lang="fr-FR" sz="1100" dirty="0">
                <a:solidFill>
                  <a:srgbClr val="385072"/>
                </a:solidFill>
                <a:sym typeface="Wingdings" panose="05000000000000000000" pitchFamily="2" charset="2"/>
              </a:rPr>
              <a:t>radiophonique </a:t>
            </a:r>
            <a:r>
              <a:rPr lang="fr-FR" sz="1100" dirty="0" smtClean="0">
                <a:solidFill>
                  <a:srgbClr val="385072"/>
                </a:solidFill>
                <a:sym typeface="Wingdings" panose="05000000000000000000" pitchFamily="2" charset="2"/>
              </a:rPr>
              <a:t>indiqué qu’il </a:t>
            </a:r>
            <a:r>
              <a:rPr lang="fr-FR" sz="1100" dirty="0">
                <a:solidFill>
                  <a:srgbClr val="385072"/>
                </a:solidFill>
                <a:sym typeface="Wingdings" panose="05000000000000000000" pitchFamily="2" charset="2"/>
              </a:rPr>
              <a:t>ne souhaitait ni recruter ni faire travailler </a:t>
            </a:r>
            <a:r>
              <a:rPr lang="fr-FR" sz="1100" dirty="0" smtClean="0">
                <a:solidFill>
                  <a:srgbClr val="385072"/>
                </a:solidFill>
                <a:sym typeface="Wingdings" panose="05000000000000000000" pitchFamily="2" charset="2"/>
              </a:rPr>
              <a:t>des </a:t>
            </a:r>
            <a:r>
              <a:rPr lang="fr-FR" sz="1100" dirty="0">
                <a:solidFill>
                  <a:srgbClr val="385072"/>
                </a:solidFill>
                <a:sym typeface="Wingdings" panose="05000000000000000000" pitchFamily="2" charset="2"/>
              </a:rPr>
              <a:t>personnes homosexuelles dans son cabinet d’avocats. </a:t>
            </a:r>
            <a:endParaRPr lang="fr-FR" sz="1100" dirty="0" smtClean="0">
              <a:solidFill>
                <a:srgbClr val="385072"/>
              </a:solidFill>
              <a:sym typeface="Wingdings" panose="05000000000000000000" pitchFamily="2" charset="2"/>
            </a:endParaRPr>
          </a:p>
          <a:p>
            <a:pPr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rPr>
              <a:t>Considérant que celui-ci avait tenu des propos constituant une discrimination fondée sur l’orientation sexuelle des travailleurs, une association d’avocats défendant en justice les droits des personnes </a:t>
            </a:r>
            <a:r>
              <a:rPr lang="fr-FR" sz="1100" dirty="0" smtClean="0">
                <a:solidFill>
                  <a:srgbClr val="385072"/>
                </a:solidFill>
              </a:rPr>
              <a:t>LGBTI </a:t>
            </a:r>
            <a:r>
              <a:rPr lang="fr-FR" sz="1100" dirty="0">
                <a:solidFill>
                  <a:srgbClr val="385072"/>
                </a:solidFill>
              </a:rPr>
              <a:t>l’a attrait en justice en vue d’obtenir réparation. </a:t>
            </a:r>
            <a:endParaRPr lang="fr-FR" sz="1100" dirty="0" smtClean="0">
              <a:solidFill>
                <a:srgbClr val="385072"/>
              </a:solidFill>
            </a:endParaRPr>
          </a:p>
          <a:p>
            <a:pPr algn="just"/>
            <a:endParaRPr lang="fr-FR" sz="1100" dirty="0">
              <a:solidFill>
                <a:srgbClr val="385072"/>
              </a:solidFill>
            </a:endParaRPr>
          </a:p>
          <a:p>
            <a:pPr marL="171450" indent="-171450" algn="just">
              <a:buFont typeface="Wingdings" panose="05000000000000000000" pitchFamily="2" charset="2"/>
              <a:buChar char="Ø"/>
            </a:pPr>
            <a:r>
              <a:rPr lang="fr-FR" sz="1100" dirty="0">
                <a:solidFill>
                  <a:srgbClr val="385072"/>
                </a:solidFill>
              </a:rPr>
              <a:t>Le recours ayant été accueilli en première instance et le jugement ayant été confirmé en appel, l’avocat s’est pourvu en cassation, contre l’arrêt rendu en appel, devant la </a:t>
            </a:r>
            <a:r>
              <a:rPr lang="fr-FR" sz="1100" dirty="0" smtClean="0">
                <a:solidFill>
                  <a:srgbClr val="385072"/>
                </a:solidFill>
              </a:rPr>
              <a:t>Cour </a:t>
            </a:r>
            <a:r>
              <a:rPr lang="fr-FR" sz="1100" dirty="0">
                <a:solidFill>
                  <a:srgbClr val="385072"/>
                </a:solidFill>
              </a:rPr>
              <a:t>de </a:t>
            </a:r>
            <a:r>
              <a:rPr lang="fr-FR" sz="1100" dirty="0" smtClean="0">
                <a:solidFill>
                  <a:srgbClr val="385072"/>
                </a:solidFill>
              </a:rPr>
              <a:t>cassation</a:t>
            </a:r>
            <a:r>
              <a:rPr lang="fr-FR" sz="1100" dirty="0">
                <a:solidFill>
                  <a:srgbClr val="385072"/>
                </a:solidFill>
              </a:rPr>
              <a:t> </a:t>
            </a:r>
            <a:r>
              <a:rPr lang="fr-FR" sz="1100" dirty="0" smtClean="0">
                <a:solidFill>
                  <a:srgbClr val="385072"/>
                </a:solidFill>
              </a:rPr>
              <a:t>italienne.</a:t>
            </a:r>
          </a:p>
          <a:p>
            <a:pPr algn="just"/>
            <a:endParaRPr lang="fr-FR" sz="1100" dirty="0" smtClean="0">
              <a:solidFill>
                <a:srgbClr val="385072"/>
              </a:solidFill>
            </a:endParaRPr>
          </a:p>
          <a:p>
            <a:pPr algn="just"/>
            <a:r>
              <a:rPr lang="fr-FR" sz="1200" b="1" dirty="0" smtClean="0"/>
              <a:t>Question </a:t>
            </a:r>
            <a:r>
              <a:rPr lang="fr-FR" sz="1200" b="1" dirty="0"/>
              <a:t>préjudicielle</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Les déclarations litigieuses doivent-elles être considérées comme une opinion exprimée par cette personne en tant que </a:t>
            </a:r>
            <a:r>
              <a:rPr lang="fr-FR" sz="1100" dirty="0" smtClean="0">
                <a:solidFill>
                  <a:srgbClr val="385072"/>
                </a:solidFill>
                <a:sym typeface="Wingdings" panose="05000000000000000000" pitchFamily="2" charset="2"/>
              </a:rPr>
              <a:t>citoyen, détachées </a:t>
            </a:r>
            <a:r>
              <a:rPr lang="fr-FR" sz="1100" dirty="0">
                <a:solidFill>
                  <a:srgbClr val="385072"/>
                </a:solidFill>
                <a:sym typeface="Wingdings" panose="05000000000000000000" pitchFamily="2" charset="2"/>
              </a:rPr>
              <a:t>de tout contexte professionnel </a:t>
            </a:r>
            <a:r>
              <a:rPr lang="fr-FR" sz="1100" dirty="0" smtClean="0">
                <a:solidFill>
                  <a:srgbClr val="385072"/>
                </a:solidFill>
                <a:sym typeface="Wingdings" panose="05000000000000000000" pitchFamily="2" charset="2"/>
              </a:rPr>
              <a:t>effectif, ou </a:t>
            </a:r>
            <a:r>
              <a:rPr lang="fr-FR" sz="1100" dirty="0">
                <a:solidFill>
                  <a:srgbClr val="385072"/>
                </a:solidFill>
                <a:sym typeface="Wingdings" panose="05000000000000000000" pitchFamily="2" charset="2"/>
              </a:rPr>
              <a:t>comme une politique de recrutement relevant de la notion de « conditions d’accès à l’emploi ou au travail tombant sous le champ de la directive? </a:t>
            </a: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70706" y="0"/>
            <a:ext cx="1018120" cy="1018120"/>
          </a:xfrm>
          <a:prstGeom prst="rect">
            <a:avLst/>
          </a:prstGeom>
        </p:spPr>
      </p:pic>
      <p:cxnSp>
        <p:nvCxnSpPr>
          <p:cNvPr id="10" name="Straight Connector 9"/>
          <p:cNvCxnSpPr/>
          <p:nvPr/>
        </p:nvCxnSpPr>
        <p:spPr>
          <a:xfrm>
            <a:off x="618226" y="5072332"/>
            <a:ext cx="3450567" cy="0"/>
          </a:xfrm>
          <a:prstGeom prst="line">
            <a:avLst/>
          </a:prstGeom>
          <a:ln>
            <a:solidFill>
              <a:srgbClr val="79B2C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08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3642001456"/>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293483"/>
          </a:xfrm>
          <a:prstGeom prst="rect">
            <a:avLst/>
          </a:prstGeom>
          <a:noFill/>
        </p:spPr>
        <p:txBody>
          <a:bodyPr wrap="square" rtlCol="0">
            <a:spAutoFit/>
          </a:bodyPr>
          <a:lstStyle/>
          <a:p>
            <a:r>
              <a:rPr lang="fr-FR" sz="1200" b="1" dirty="0" smtClean="0"/>
              <a:t>Raisonnement et position de la Cour</a:t>
            </a:r>
            <a:endParaRPr lang="fr-FR" sz="1200" b="1" dirty="0"/>
          </a:p>
          <a:p>
            <a:pPr algn="just"/>
            <a:endParaRPr lang="fr-FR" sz="1100" dirty="0">
              <a:solidFill>
                <a:srgbClr val="385072"/>
              </a:solidFill>
            </a:endParaRPr>
          </a:p>
          <a:p>
            <a:pPr marL="171450" lvl="0" indent="-171450" algn="just">
              <a:buFont typeface="Wingdings" panose="05000000000000000000" pitchFamily="2" charset="2"/>
              <a:buChar char="Ø"/>
            </a:pPr>
            <a:r>
              <a:rPr lang="fr-FR" sz="1100" dirty="0" smtClean="0">
                <a:solidFill>
                  <a:srgbClr val="385072"/>
                </a:solidFill>
              </a:rPr>
              <a:t>Interprétation </a:t>
            </a:r>
            <a:r>
              <a:rPr lang="fr-FR" sz="1100" dirty="0">
                <a:solidFill>
                  <a:srgbClr val="385072"/>
                </a:solidFill>
              </a:rPr>
              <a:t>autonome et uniforme (≠ interprétation restrictive) de la notion de «conditions d’accès à l’emploi [...] ou au travail». </a:t>
            </a:r>
          </a:p>
          <a:p>
            <a:pPr marL="171450" lvl="0" indent="-171450" algn="just">
              <a:buFont typeface="Wingdings" panose="05000000000000000000" pitchFamily="2" charset="2"/>
              <a:buChar char="Ø"/>
            </a:pPr>
            <a:r>
              <a:rPr lang="fr-FR" sz="1100" dirty="0">
                <a:solidFill>
                  <a:srgbClr val="385072"/>
                </a:solidFill>
              </a:rPr>
              <a:t>Des déclarations suggérant l’existence d’une politique de recrutement homophobe relèvent de la notion de «conditions d’accès à l’emploi [...] ou au travail», même si elles émanent d’une personne qui n’est pas juridiquement capable d’embaucher, pourvu qu’il existe un lien non hypothétique entre ces déclarations et la politique de recrutement de l’employeur. </a:t>
            </a:r>
          </a:p>
          <a:p>
            <a:pPr marL="171450" lvl="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Si </a:t>
            </a:r>
            <a:r>
              <a:rPr lang="fr-FR" sz="1100" dirty="0">
                <a:solidFill>
                  <a:srgbClr val="385072"/>
                </a:solidFill>
                <a:sym typeface="Wingdings" panose="05000000000000000000" pitchFamily="2" charset="2"/>
              </a:rPr>
              <a:t>ces déclarations ne sont pas faites dans le cadre d’une procédure de recrutement en cours, il incombe à la juridiction nationale d’apprécier :</a:t>
            </a:r>
          </a:p>
          <a:p>
            <a:pPr lvl="1" algn="just">
              <a:buFont typeface="Wingdings 3" panose="05040102010807070707" pitchFamily="18" charset="2"/>
              <a:buChar char="&quot;"/>
            </a:pPr>
            <a:r>
              <a:rPr lang="fr-FR" sz="1100" dirty="0">
                <a:solidFill>
                  <a:srgbClr val="385072"/>
                </a:solidFill>
                <a:sym typeface="Wingdings" panose="05000000000000000000" pitchFamily="2" charset="2"/>
              </a:rPr>
              <a:t> Si le lien avec l’accès à l’emploi n’est pas hypothétique en tenant compte du statut et de la qualité de l’auteur des déclarations, de leur nature, leur contenu et leur contexte </a:t>
            </a:r>
            <a:r>
              <a:rPr lang="fr-FR" sz="1100" b="1" u="sng" dirty="0">
                <a:solidFill>
                  <a:srgbClr val="385072"/>
                </a:solidFill>
                <a:sym typeface="Wingdings" panose="05000000000000000000" pitchFamily="2" charset="2"/>
              </a:rPr>
              <a:t>ET</a:t>
            </a:r>
            <a:r>
              <a:rPr lang="fr-FR" sz="1100" dirty="0">
                <a:solidFill>
                  <a:srgbClr val="385072"/>
                </a:solidFill>
                <a:sym typeface="Wingdings" panose="05000000000000000000" pitchFamily="2" charset="2"/>
              </a:rPr>
              <a:t>,</a:t>
            </a:r>
          </a:p>
          <a:p>
            <a:pPr lvl="1" algn="just">
              <a:buFont typeface="Wingdings 3" panose="05040102010807070707" pitchFamily="18" charset="2"/>
              <a:buChar char="&quot;"/>
            </a:pPr>
            <a:r>
              <a:rPr lang="fr-FR" sz="1100" dirty="0">
                <a:solidFill>
                  <a:srgbClr val="385072"/>
                </a:solidFill>
                <a:sym typeface="Wingdings" panose="05000000000000000000" pitchFamily="2" charset="2"/>
              </a:rPr>
              <a:t> De la mesure dans laquelle elles peuvent dissuader des personnes appartenant au groupe protégé de poser leur candidature pour un emploi auprès de l’employeur </a:t>
            </a:r>
            <a:r>
              <a:rPr lang="fr-FR" sz="1100" dirty="0" smtClean="0">
                <a:solidFill>
                  <a:srgbClr val="385072"/>
                </a:solidFill>
                <a:sym typeface="Wingdings" panose="05000000000000000000" pitchFamily="2" charset="2"/>
              </a:rPr>
              <a:t>concerné.</a:t>
            </a:r>
          </a:p>
          <a:p>
            <a:pPr marL="180975" lvl="1" indent="-180975" algn="just">
              <a:buFont typeface="Wingdings" panose="05000000000000000000" pitchFamily="2" charset="2"/>
              <a:buChar char="Ø"/>
            </a:pPr>
            <a:r>
              <a:rPr lang="fr-FR" sz="1100" dirty="0" smtClean="0">
                <a:solidFill>
                  <a:srgbClr val="385072"/>
                </a:solidFill>
                <a:sym typeface="Wingdings" panose="05000000000000000000" pitchFamily="2" charset="2"/>
              </a:rPr>
              <a:t>L’interdiction </a:t>
            </a:r>
            <a:r>
              <a:rPr lang="fr-FR" sz="1100" dirty="0">
                <a:solidFill>
                  <a:srgbClr val="385072"/>
                </a:solidFill>
                <a:sym typeface="Wingdings" panose="05000000000000000000" pitchFamily="2" charset="2"/>
              </a:rPr>
              <a:t>des déclarations qui constituent une discrimination directe en matière d’accès à l’emploi, prévue aux articles 2 et 3 de la directive 2000/78, n’est pas considérée comme une ingérence dans la liberté d’expression.</a:t>
            </a:r>
          </a:p>
          <a:p>
            <a:pPr marL="171450" lvl="0" indent="-171450" algn="just">
              <a:buFont typeface="Wingdings" panose="05000000000000000000" pitchFamily="2" charset="2"/>
              <a:buChar char="Ø"/>
            </a:pPr>
            <a:endParaRPr lang="fr-FR" sz="1200" dirty="0" smtClean="0">
              <a:solidFill>
                <a:srgbClr val="385072"/>
              </a:solidFill>
            </a:endParaRPr>
          </a:p>
          <a:p>
            <a:pPr algn="just"/>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6" y="3036498"/>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74765" y="258"/>
            <a:ext cx="1018120" cy="1018120"/>
          </a:xfrm>
          <a:prstGeom prst="rect">
            <a:avLst/>
          </a:prstGeom>
        </p:spPr>
      </p:pic>
    </p:spTree>
    <p:extLst>
      <p:ext uri="{BB962C8B-B14F-4D97-AF65-F5344CB8AC3E}">
        <p14:creationId xmlns:p14="http://schemas.microsoft.com/office/powerpoint/2010/main" val="32159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4760459" cy="627321"/>
          </a:xfrm>
        </p:spPr>
        <p:txBody>
          <a:bodyPr/>
          <a:lstStyle/>
          <a:p>
            <a:r>
              <a:rPr lang="fr-LU" dirty="0" smtClean="0"/>
              <a:t>Sommaire</a:t>
            </a:r>
            <a:endParaRPr lang="en-GB" sz="3200" dirty="0"/>
          </a:p>
        </p:txBody>
      </p:sp>
      <p:graphicFrame>
        <p:nvGraphicFramePr>
          <p:cNvPr id="3" name="Diagram 2"/>
          <p:cNvGraphicFramePr/>
          <p:nvPr>
            <p:extLst>
              <p:ext uri="{D42A27DB-BD31-4B8C-83A1-F6EECF244321}">
                <p14:modId xmlns:p14="http://schemas.microsoft.com/office/powerpoint/2010/main" val="439588125"/>
              </p:ext>
            </p:extLst>
          </p:nvPr>
        </p:nvGraphicFramePr>
        <p:xfrm>
          <a:off x="854015" y="1816775"/>
          <a:ext cx="7289321" cy="444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466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3642001456"/>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400931"/>
          </a:xfrm>
          <a:prstGeom prst="rect">
            <a:avLst/>
          </a:prstGeom>
          <a:noFill/>
        </p:spPr>
        <p:txBody>
          <a:bodyPr wrap="square" rtlCol="0">
            <a:spAutoFit/>
          </a:bodyPr>
          <a:lstStyle/>
          <a:p>
            <a:r>
              <a:rPr lang="fr-FR" sz="1200" b="1" dirty="0" smtClean="0"/>
              <a:t>Conclusion</a:t>
            </a:r>
            <a:endParaRPr lang="fr-FR" sz="1200" b="1" dirty="0"/>
          </a:p>
          <a:p>
            <a:pPr algn="just"/>
            <a:endParaRPr lang="fr-FR" sz="1100" dirty="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La </a:t>
            </a:r>
            <a:r>
              <a:rPr lang="fr-FR" sz="1100" dirty="0">
                <a:solidFill>
                  <a:srgbClr val="385072"/>
                </a:solidFill>
                <a:sym typeface="Wingdings" panose="05000000000000000000" pitchFamily="2" charset="2"/>
              </a:rPr>
              <a:t>notion de « conditions d’accès à l’emploi [...] ou au travail » de l’article 3§1 a) de la directive 2000/78/CE doit être interprétée en ce sens que </a:t>
            </a:r>
            <a:r>
              <a:rPr lang="fr-FR" sz="1100" b="1" dirty="0">
                <a:solidFill>
                  <a:srgbClr val="385072"/>
                </a:solidFill>
                <a:sym typeface="Wingdings" panose="05000000000000000000" pitchFamily="2" charset="2"/>
              </a:rPr>
              <a:t>relèvent de cette notion des déclarations effectuées par une personne au cours d’une émission audiovisuelle</a:t>
            </a:r>
            <a:r>
              <a:rPr lang="fr-FR" sz="1100" dirty="0">
                <a:solidFill>
                  <a:srgbClr val="385072"/>
                </a:solidFill>
                <a:sym typeface="Wingdings" panose="05000000000000000000" pitchFamily="2" charset="2"/>
              </a:rPr>
              <a:t>, selon lesquelles jamais elle ne recruterait ni ne ferait travailler de personnes d’une certaine orientation sexuelle dans son entreprise.</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La directive 2000/78/CE ne s’oppose pas à ce qu’une association d’avocats ait automatiquement qualité pour engager une procédure juridictionnelle visant à faire respecter les obligations découlant de cette directive et, le cas échéant, obtenir réparation. </a:t>
            </a:r>
          </a:p>
          <a:p>
            <a:pPr marL="171450" lvl="0" indent="-171450" algn="just">
              <a:buFont typeface="Wingdings" panose="05000000000000000000" pitchFamily="2" charset="2"/>
              <a:buChar char="Ø"/>
            </a:pPr>
            <a:endParaRPr lang="fr-FR" sz="1200" dirty="0" smtClean="0">
              <a:solidFill>
                <a:srgbClr val="385072"/>
              </a:solidFill>
            </a:endParaRPr>
          </a:p>
          <a:p>
            <a:pPr algn="just"/>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27872"/>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87959" y="0"/>
            <a:ext cx="1018120" cy="1018120"/>
          </a:xfrm>
          <a:prstGeom prst="rect">
            <a:avLst/>
          </a:prstGeom>
        </p:spPr>
      </p:pic>
    </p:spTree>
    <p:extLst>
      <p:ext uri="{BB962C8B-B14F-4D97-AF65-F5344CB8AC3E}">
        <p14:creationId xmlns:p14="http://schemas.microsoft.com/office/powerpoint/2010/main" val="18564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241092660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3</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724370"/>
          </a:xfrm>
          <a:prstGeom prst="rect">
            <a:avLst/>
          </a:prstGeom>
          <a:noFill/>
        </p:spPr>
        <p:txBody>
          <a:bodyPr wrap="square" rtlCol="0">
            <a:spAutoFit/>
          </a:bodyPr>
          <a:lstStyle/>
          <a:p>
            <a:r>
              <a:rPr lang="fr-FR" sz="1200" b="1" dirty="0" smtClean="0"/>
              <a:t>Objet du litige</a:t>
            </a:r>
            <a:endParaRPr lang="fr-FR" sz="1200" b="1" dirty="0"/>
          </a:p>
          <a:p>
            <a:pPr algn="just"/>
            <a:endParaRPr lang="fr-FR" sz="1100" dirty="0">
              <a:solidFill>
                <a:srgbClr val="385072"/>
              </a:solidFill>
            </a:endParaRPr>
          </a:p>
          <a:p>
            <a:pPr marL="285750" indent="-285750" algn="just">
              <a:buFont typeface="Wingdings" panose="05000000000000000000" pitchFamily="2" charset="2"/>
              <a:buChar char="Ø"/>
            </a:pPr>
            <a:r>
              <a:rPr lang="fr-FR" sz="1100" dirty="0" smtClean="0">
                <a:solidFill>
                  <a:srgbClr val="385072"/>
                </a:solidFill>
                <a:sym typeface="Wingdings" panose="05000000000000000000" pitchFamily="2" charset="2"/>
              </a:rPr>
              <a:t>Une </a:t>
            </a:r>
            <a:r>
              <a:rPr lang="fr-FR" sz="1100" dirty="0">
                <a:solidFill>
                  <a:srgbClr val="385072"/>
                </a:solidFill>
                <a:sym typeface="Wingdings" panose="05000000000000000000" pitchFamily="2" charset="2"/>
              </a:rPr>
              <a:t>enseignante allemande souhaite que soient prises en compte les périodes d’activités antérieures auprès de son employeur établi en France pour le calcul de sa rémunération. </a:t>
            </a:r>
          </a:p>
          <a:p>
            <a:pPr marL="630238" lvl="1" indent="-173038" algn="just">
              <a:buFont typeface="Arial" panose="020B0604020202020204" pitchFamily="34" charset="0"/>
              <a:buChar char="-"/>
            </a:pPr>
            <a:r>
              <a:rPr lang="fr-FR" sz="1100" dirty="0">
                <a:solidFill>
                  <a:srgbClr val="385072"/>
                </a:solidFill>
                <a:sym typeface="Wingdings" panose="05000000000000000000" pitchFamily="2" charset="2"/>
              </a:rPr>
              <a:t> 1997-2014 : Enseignements dispensés de manière ininterrompue dans des collèges et lycées en France. </a:t>
            </a:r>
          </a:p>
          <a:p>
            <a:pPr marL="630238" lvl="1" indent="-173038" algn="just">
              <a:spcAft>
                <a:spcPts val="600"/>
              </a:spcAft>
              <a:buFont typeface="Arial" panose="020B0604020202020204" pitchFamily="34" charset="0"/>
              <a:buChar char="-"/>
            </a:pPr>
            <a:r>
              <a:rPr lang="fr-FR" sz="1100" dirty="0">
                <a:solidFill>
                  <a:srgbClr val="385072"/>
                </a:solidFill>
                <a:sym typeface="Wingdings" panose="05000000000000000000" pitchFamily="2" charset="2"/>
              </a:rPr>
              <a:t> 6 mois après la fin de la précédente activité = recrutée en tant qu’enseignante en Allemagne. </a:t>
            </a:r>
          </a:p>
          <a:p>
            <a:pPr marL="285750" indent="-2857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L’établissement a reconnu son expérience professionnelle comme équivalente aux fins du barème de rémunération. </a:t>
            </a:r>
          </a:p>
          <a:p>
            <a:pPr marL="285750" indent="-2857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MAIS </a:t>
            </a:r>
            <a:r>
              <a:rPr lang="fr-FR" sz="1100" u="sng" dirty="0">
                <a:solidFill>
                  <a:srgbClr val="385072"/>
                </a:solidFill>
                <a:sym typeface="Wingdings" panose="05000000000000000000" pitchFamily="2" charset="2"/>
              </a:rPr>
              <a:t>sur 17 années</a:t>
            </a:r>
            <a:r>
              <a:rPr lang="fr-FR" sz="1100" dirty="0">
                <a:solidFill>
                  <a:srgbClr val="385072"/>
                </a:solidFill>
                <a:sym typeface="Wingdings" panose="05000000000000000000" pitchFamily="2" charset="2"/>
              </a:rPr>
              <a:t> d’activité professionnelle, </a:t>
            </a:r>
            <a:r>
              <a:rPr lang="fr-FR" sz="1100" b="1" dirty="0">
                <a:solidFill>
                  <a:srgbClr val="385072"/>
                </a:solidFill>
                <a:sym typeface="Wingdings" panose="05000000000000000000" pitchFamily="2" charset="2"/>
              </a:rPr>
              <a:t>seulement 3 ont été prises en compte pour le classement salarial de la requérante</a:t>
            </a:r>
            <a:r>
              <a:rPr lang="fr-FR" sz="1100" dirty="0">
                <a:solidFill>
                  <a:srgbClr val="385072"/>
                </a:solidFill>
                <a:sym typeface="Wingdings" panose="05000000000000000000" pitchFamily="2" charset="2"/>
              </a:rPr>
              <a:t> en vertu de la réglementation allemande qui plafonne à 3 ans la prise en compte de l’expérience professionnelle pertinente acquise auprès d’un autre employeur.</a:t>
            </a:r>
          </a:p>
          <a:p>
            <a:pPr marL="285750" indent="-285750" algn="just">
              <a:buFont typeface="Wingdings" panose="05000000000000000000" pitchFamily="2" charset="2"/>
              <a:buChar char="Ø"/>
            </a:pPr>
            <a:r>
              <a:rPr lang="fr-FR" sz="1100" dirty="0">
                <a:solidFill>
                  <a:srgbClr val="385072"/>
                </a:solidFill>
                <a:sym typeface="Wingdings" panose="05000000000000000000" pitchFamily="2" charset="2"/>
              </a:rPr>
              <a:t>La requérante introduit un recours car dans le cadre du classement dans les échelons du régime conventionnel de rémunération il a été choisi l’expérience professionnelle </a:t>
            </a:r>
            <a:r>
              <a:rPr lang="fr-FR" sz="1100" b="1" dirty="0">
                <a:solidFill>
                  <a:srgbClr val="385072"/>
                </a:solidFill>
                <a:sym typeface="Wingdings" panose="05000000000000000000" pitchFamily="2" charset="2"/>
              </a:rPr>
              <a:t>pertinente</a:t>
            </a:r>
            <a:r>
              <a:rPr lang="fr-FR" sz="1100" dirty="0">
                <a:solidFill>
                  <a:srgbClr val="385072"/>
                </a:solidFill>
                <a:sym typeface="Wingdings" panose="05000000000000000000" pitchFamily="2" charset="2"/>
              </a:rPr>
              <a:t> (limitée à 3 ans) au détriment de l’expérience professionnelle </a:t>
            </a:r>
            <a:r>
              <a:rPr lang="fr-FR" sz="1100" b="1" dirty="0">
                <a:solidFill>
                  <a:srgbClr val="385072"/>
                </a:solidFill>
                <a:sym typeface="Wingdings" panose="05000000000000000000" pitchFamily="2" charset="2"/>
              </a:rPr>
              <a:t>acquise</a:t>
            </a:r>
            <a:r>
              <a:rPr lang="fr-FR" sz="1100" dirty="0">
                <a:solidFill>
                  <a:srgbClr val="385072"/>
                </a:solidFill>
                <a:sym typeface="Wingdings" panose="05000000000000000000" pitchFamily="2" charset="2"/>
              </a:rPr>
              <a:t> (pleinement reconnue). </a:t>
            </a:r>
            <a:endParaRPr lang="fr-FR" sz="1100" dirty="0" smtClean="0">
              <a:solidFill>
                <a:srgbClr val="385072"/>
              </a:solidFill>
              <a:sym typeface="Wingdings" panose="05000000000000000000" pitchFamily="2" charset="2"/>
            </a:endParaRPr>
          </a:p>
          <a:p>
            <a:pPr algn="just"/>
            <a:endParaRPr lang="fr-FR" sz="800" dirty="0" smtClean="0">
              <a:solidFill>
                <a:srgbClr val="385072"/>
              </a:solidFill>
              <a:sym typeface="Wingdings" panose="05000000000000000000" pitchFamily="2" charset="2"/>
            </a:endParaRPr>
          </a:p>
          <a:p>
            <a:pPr algn="just"/>
            <a:r>
              <a:rPr lang="fr-FR" sz="1200" b="1" dirty="0">
                <a:sym typeface="Wingdings" panose="05000000000000000000" pitchFamily="2" charset="2"/>
              </a:rPr>
              <a:t>Question </a:t>
            </a:r>
            <a:r>
              <a:rPr lang="fr-FR" sz="1200" b="1" dirty="0" smtClean="0">
                <a:sym typeface="Wingdings" panose="05000000000000000000" pitchFamily="2" charset="2"/>
              </a:rPr>
              <a:t>préjudicielle</a:t>
            </a:r>
          </a:p>
          <a:p>
            <a:pPr algn="just"/>
            <a:endParaRPr lang="fr-FR" sz="1100" b="1" dirty="0">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La réglementation nationale est-elle compatible avec le principe de </a:t>
            </a:r>
            <a:r>
              <a:rPr lang="fr-FR" sz="1100" dirty="0" smtClean="0">
                <a:solidFill>
                  <a:srgbClr val="385072"/>
                </a:solidFill>
                <a:sym typeface="Wingdings" panose="05000000000000000000" pitchFamily="2" charset="2"/>
              </a:rPr>
              <a:t>non-discrimination? </a:t>
            </a:r>
            <a:endParaRPr lang="fr-FR" sz="1100" dirty="0" smtClean="0">
              <a:solidFill>
                <a:srgbClr val="385072"/>
              </a:solidFill>
            </a:endParaRPr>
          </a:p>
          <a:p>
            <a:pPr algn="just"/>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27872"/>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66139" y="0"/>
            <a:ext cx="1018120" cy="1018120"/>
          </a:xfrm>
          <a:prstGeom prst="rect">
            <a:avLst/>
          </a:prstGeom>
        </p:spPr>
      </p:pic>
      <p:cxnSp>
        <p:nvCxnSpPr>
          <p:cNvPr id="10" name="Straight Connector 9"/>
          <p:cNvCxnSpPr/>
          <p:nvPr/>
        </p:nvCxnSpPr>
        <p:spPr>
          <a:xfrm>
            <a:off x="618226" y="5745193"/>
            <a:ext cx="3556958"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43562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241092660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3</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832092"/>
          </a:xfrm>
          <a:prstGeom prst="rect">
            <a:avLst/>
          </a:prstGeom>
          <a:noFill/>
        </p:spPr>
        <p:txBody>
          <a:bodyPr wrap="square" rtlCol="0">
            <a:spAutoFit/>
          </a:bodyPr>
          <a:lstStyle/>
          <a:p>
            <a:r>
              <a:rPr lang="fr-FR" sz="1200" b="1" dirty="0" smtClean="0"/>
              <a:t>Raisonnement et position de la Cour 1/2</a:t>
            </a:r>
            <a:endParaRPr lang="fr-FR" sz="1200" b="1" dirty="0"/>
          </a:p>
          <a:p>
            <a:pPr algn="just"/>
            <a:endParaRPr lang="fr-FR" sz="1100" dirty="0">
              <a:solidFill>
                <a:srgbClr val="385072"/>
              </a:solidFill>
            </a:endParaRPr>
          </a:p>
          <a:p>
            <a:pPr marL="285750" indent="-285750" algn="just">
              <a:buFont typeface="Wingdings" panose="05000000000000000000" pitchFamily="2" charset="2"/>
              <a:buChar char="Ø"/>
            </a:pPr>
            <a:r>
              <a:rPr lang="fr-FR" sz="1100" dirty="0" smtClean="0">
                <a:solidFill>
                  <a:srgbClr val="385072"/>
                </a:solidFill>
                <a:sym typeface="Wingdings" panose="05000000000000000000" pitchFamily="2" charset="2"/>
              </a:rPr>
              <a:t>Deux obstacles </a:t>
            </a:r>
            <a:r>
              <a:rPr lang="fr-FR" sz="1100" dirty="0">
                <a:solidFill>
                  <a:srgbClr val="385072"/>
                </a:solidFill>
                <a:sym typeface="Wingdings" panose="05000000000000000000" pitchFamily="2" charset="2"/>
              </a:rPr>
              <a:t>: </a:t>
            </a:r>
          </a:p>
          <a:p>
            <a:pPr marL="449263" indent="-182563" algn="just">
              <a:buFont typeface="Arial" panose="020B0604020202020204" pitchFamily="34" charset="0"/>
              <a:buChar char="-"/>
            </a:pPr>
            <a:r>
              <a:rPr lang="fr-FR" sz="1100" dirty="0" err="1" smtClean="0">
                <a:solidFill>
                  <a:srgbClr val="385072"/>
                </a:solidFill>
                <a:sym typeface="Wingdings" panose="05000000000000000000" pitchFamily="2" charset="2"/>
              </a:rPr>
              <a:t>ll</a:t>
            </a:r>
            <a:r>
              <a:rPr lang="fr-FR" sz="1100" dirty="0" smtClean="0">
                <a:solidFill>
                  <a:srgbClr val="385072"/>
                </a:solidFill>
                <a:sym typeface="Wingdings" panose="05000000000000000000" pitchFamily="2" charset="2"/>
              </a:rPr>
              <a:t> </a:t>
            </a:r>
            <a:r>
              <a:rPr lang="fr-FR" sz="1100" dirty="0">
                <a:solidFill>
                  <a:srgbClr val="385072"/>
                </a:solidFill>
                <a:sym typeface="Wingdings" panose="05000000000000000000" pitchFamily="2" charset="2"/>
              </a:rPr>
              <a:t>s’agit d’une mesure nationale indistinctement applicable ;</a:t>
            </a:r>
          </a:p>
          <a:p>
            <a:pPr marL="449263" indent="-182563" algn="just">
              <a:buFont typeface="Arial" panose="020B0604020202020204" pitchFamily="34" charset="0"/>
              <a:buChar char="-"/>
            </a:pPr>
            <a:r>
              <a:rPr lang="fr-FR" sz="1100" dirty="0">
                <a:solidFill>
                  <a:srgbClr val="385072"/>
                </a:solidFill>
                <a:sym typeface="Wingdings" panose="05000000000000000000" pitchFamily="2" charset="2"/>
              </a:rPr>
              <a:t>Il est impossible d’envisager toute discrimination fondée sur la nationalité car la requérante est de nationalité allemande. </a:t>
            </a:r>
            <a:endParaRPr lang="fr-FR" sz="1100" dirty="0" smtClean="0">
              <a:solidFill>
                <a:srgbClr val="385072"/>
              </a:solidFill>
              <a:sym typeface="Wingdings" panose="05000000000000000000" pitchFamily="2" charset="2"/>
            </a:endParaRPr>
          </a:p>
          <a:p>
            <a:pPr marL="449263" indent="-182563"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285750" indent="-285750" algn="just">
              <a:buFont typeface="Wingdings" panose="05000000000000000000" pitchFamily="2" charset="2"/>
              <a:buChar char="Ø"/>
            </a:pPr>
            <a:r>
              <a:rPr lang="fr-FR" sz="1100" dirty="0">
                <a:solidFill>
                  <a:srgbClr val="385072"/>
                </a:solidFill>
                <a:sym typeface="Wingdings" panose="05000000000000000000" pitchFamily="2" charset="2"/>
              </a:rPr>
              <a:t>La Cour use de son pouvoir de reformulation et se place sur le terrain plus général de la libre circulation des travailleurs à l’intérieur de </a:t>
            </a:r>
            <a:r>
              <a:rPr lang="fr-FR" sz="1100" dirty="0" smtClean="0">
                <a:solidFill>
                  <a:srgbClr val="385072"/>
                </a:solidFill>
                <a:sym typeface="Wingdings" panose="05000000000000000000" pitchFamily="2" charset="2"/>
              </a:rPr>
              <a:t>l’Union</a:t>
            </a:r>
            <a:endParaRPr lang="fr-FR" sz="1100" dirty="0">
              <a:solidFill>
                <a:srgbClr val="385072"/>
              </a:solidFill>
              <a:sym typeface="Wingdings" panose="05000000000000000000" pitchFamily="2" charset="2"/>
            </a:endParaRPr>
          </a:p>
          <a:p>
            <a:pPr marL="449263" lvl="1" indent="-182563" algn="just">
              <a:buFont typeface="Arial" panose="020B0604020202020204" pitchFamily="34" charset="0"/>
              <a:buChar char="-"/>
            </a:pPr>
            <a:r>
              <a:rPr lang="fr-FR" sz="1100" dirty="0" smtClean="0">
                <a:solidFill>
                  <a:srgbClr val="385072"/>
                </a:solidFill>
                <a:sym typeface="Wingdings" panose="05000000000000000000" pitchFamily="2" charset="2"/>
              </a:rPr>
              <a:t>Il </a:t>
            </a:r>
            <a:r>
              <a:rPr lang="fr-FR" sz="1100" dirty="0">
                <a:solidFill>
                  <a:srgbClr val="385072"/>
                </a:solidFill>
                <a:sym typeface="Wingdings" panose="05000000000000000000" pitchFamily="2" charset="2"/>
              </a:rPr>
              <a:t>est dès lors question de savoir si le fait de ne prendre en compte qu’une partie de l’expérience professionnelle acquise auprès d’employeurs autres que ceux en Allemagne est susceptible de gêner OU de rendre moins attrayant l’exercice par les ressortissants de l’Union de la liberté de circulation des travailleurs. </a:t>
            </a:r>
          </a:p>
          <a:p>
            <a:pPr marL="742950" lvl="1" indent="-285750">
              <a:buFont typeface="Wingdings" panose="05000000000000000000" pitchFamily="2" charset="2"/>
              <a:buChar char="Ø"/>
            </a:pPr>
            <a:endParaRPr lang="fr-FR" sz="1100" dirty="0">
              <a:solidFill>
                <a:srgbClr val="385072"/>
              </a:solidFill>
              <a:sym typeface="Wingdings" panose="05000000000000000000" pitchFamily="2" charset="2"/>
            </a:endParaRPr>
          </a:p>
          <a:p>
            <a:pPr marL="285750" indent="-285750">
              <a:buFont typeface="Wingdings" panose="05000000000000000000" pitchFamily="2" charset="2"/>
              <a:buChar char="Ø"/>
            </a:pPr>
            <a:r>
              <a:rPr lang="fr-FR" sz="1100" dirty="0">
                <a:solidFill>
                  <a:srgbClr val="385072"/>
                </a:solidFill>
                <a:sym typeface="Wingdings" panose="05000000000000000000" pitchFamily="2" charset="2"/>
              </a:rPr>
              <a:t>La Cour distingue donc selon que l’expérience antérieure soit ou non </a:t>
            </a:r>
            <a:r>
              <a:rPr lang="fr-FR" sz="1100" dirty="0" smtClean="0">
                <a:solidFill>
                  <a:srgbClr val="385072"/>
                </a:solidFill>
                <a:sym typeface="Wingdings" panose="05000000000000000000" pitchFamily="2" charset="2"/>
              </a:rPr>
              <a:t>équivalente. </a:t>
            </a:r>
            <a:r>
              <a:rPr lang="fr-FR" sz="1100" b="1" dirty="0" smtClean="0">
                <a:solidFill>
                  <a:srgbClr val="385072"/>
                </a:solidFill>
                <a:sym typeface="Wingdings" panose="05000000000000000000" pitchFamily="2" charset="2"/>
              </a:rPr>
              <a:t>Si </a:t>
            </a:r>
            <a:r>
              <a:rPr lang="fr-FR" sz="1100" b="1" dirty="0">
                <a:solidFill>
                  <a:srgbClr val="385072"/>
                </a:solidFill>
                <a:sym typeface="Wingdings" panose="05000000000000000000" pitchFamily="2" charset="2"/>
              </a:rPr>
              <a:t>équivalence = l’absence de prise en compte intégrale dissuade les travailleurs migrants de quitter leur EM d’origine pour se rendre dans un autre </a:t>
            </a:r>
            <a:r>
              <a:rPr lang="fr-FR" sz="1100" b="1" dirty="0" smtClean="0">
                <a:solidFill>
                  <a:srgbClr val="385072"/>
                </a:solidFill>
                <a:sym typeface="Wingdings" panose="05000000000000000000" pitchFamily="2" charset="2"/>
              </a:rPr>
              <a:t>EM. </a:t>
            </a:r>
          </a:p>
          <a:p>
            <a:pPr indent="266700"/>
            <a:r>
              <a:rPr lang="fr-FR" sz="1100" b="1" dirty="0" smtClean="0">
                <a:solidFill>
                  <a:srgbClr val="385072"/>
                </a:solidFill>
                <a:latin typeface="Arial" panose="020B0604020202020204" pitchFamily="34" charset="0"/>
                <a:cs typeface="Arial" panose="020B0604020202020204" pitchFamily="34" charset="0"/>
                <a:sym typeface="Wingdings" panose="05000000000000000000" pitchFamily="2" charset="2"/>
              </a:rPr>
              <a:t>► </a:t>
            </a:r>
            <a:r>
              <a:rPr lang="fr-FR" sz="1100" dirty="0" smtClean="0">
                <a:solidFill>
                  <a:srgbClr val="385072"/>
                </a:solidFill>
                <a:sym typeface="Wingdings" panose="05000000000000000000" pitchFamily="2" charset="2"/>
              </a:rPr>
              <a:t>En </a:t>
            </a:r>
            <a:r>
              <a:rPr lang="fr-FR" sz="1100" dirty="0">
                <a:solidFill>
                  <a:srgbClr val="385072"/>
                </a:solidFill>
                <a:sym typeface="Wingdings" panose="05000000000000000000" pitchFamily="2" charset="2"/>
              </a:rPr>
              <a:t>l’espèce : L’expérience professionnelle équivalente de la requérante en France est acquise.</a:t>
            </a:r>
            <a:endParaRPr lang="fr-FR" sz="1100" b="1" u="sng" dirty="0">
              <a:solidFill>
                <a:srgbClr val="385072"/>
              </a:solidFill>
              <a:sym typeface="Wingdings" panose="05000000000000000000" pitchFamily="2" charset="2"/>
            </a:endParaRPr>
          </a:p>
          <a:p>
            <a:pPr marL="449263" indent="-182563" algn="just">
              <a:buFont typeface="Arial" panose="020B0604020202020204" pitchFamily="34" charset="0"/>
              <a:buChar char="-"/>
            </a:pPr>
            <a:endParaRPr lang="fr-FR" sz="1200" dirty="0">
              <a:solidFill>
                <a:srgbClr val="385072"/>
              </a:solidFill>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endParaRPr>
          </a:p>
          <a:p>
            <a:pPr algn="just"/>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87959" y="0"/>
            <a:ext cx="1018120" cy="1018120"/>
          </a:xfrm>
          <a:prstGeom prst="rect">
            <a:avLst/>
          </a:prstGeom>
        </p:spPr>
      </p:pic>
    </p:spTree>
    <p:extLst>
      <p:ext uri="{BB962C8B-B14F-4D97-AF65-F5344CB8AC3E}">
        <p14:creationId xmlns:p14="http://schemas.microsoft.com/office/powerpoint/2010/main" val="17906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 – Egalité de traitement</a:t>
            </a:r>
            <a:endParaRPr lang="en-GB" sz="3200" dirty="0"/>
          </a:p>
        </p:txBody>
      </p:sp>
      <p:graphicFrame>
        <p:nvGraphicFramePr>
          <p:cNvPr id="6" name="Diagram 5"/>
          <p:cNvGraphicFramePr/>
          <p:nvPr>
            <p:extLst>
              <p:ext uri="{D42A27DB-BD31-4B8C-83A1-F6EECF244321}">
                <p14:modId xmlns:p14="http://schemas.microsoft.com/office/powerpoint/2010/main" val="241092660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fr-FR" b="1" dirty="0" smtClean="0">
                <a:solidFill>
                  <a:srgbClr val="385072"/>
                </a:solidFill>
                <a:latin typeface="Calibri" pitchFamily="34" charset="0"/>
                <a:cs typeface="Arial" charset="0"/>
              </a:rPr>
              <a:t>3</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616648"/>
          </a:xfrm>
          <a:prstGeom prst="rect">
            <a:avLst/>
          </a:prstGeom>
          <a:noFill/>
        </p:spPr>
        <p:txBody>
          <a:bodyPr wrap="square" rtlCol="0">
            <a:spAutoFit/>
          </a:bodyPr>
          <a:lstStyle/>
          <a:p>
            <a:r>
              <a:rPr lang="fr-FR" sz="1200" b="1" dirty="0" smtClean="0"/>
              <a:t>Raisonnement et position de la Cour 2/2</a:t>
            </a:r>
            <a:endParaRPr lang="fr-FR" sz="1200" b="1" dirty="0"/>
          </a:p>
          <a:p>
            <a:pPr algn="just"/>
            <a:endParaRPr lang="fr-FR" sz="1100" dirty="0">
              <a:solidFill>
                <a:srgbClr val="385072"/>
              </a:solidFill>
            </a:endParaRPr>
          </a:p>
          <a:p>
            <a:pPr marL="285750" indent="-285750" algn="just">
              <a:buFont typeface="Wingdings" panose="05000000000000000000" pitchFamily="2" charset="2"/>
              <a:buChar char="Ø"/>
            </a:pPr>
            <a:r>
              <a:rPr lang="fr-FR" sz="1100" dirty="0" smtClean="0">
                <a:solidFill>
                  <a:srgbClr val="385072"/>
                </a:solidFill>
                <a:sym typeface="Wingdings" panose="05000000000000000000" pitchFamily="2" charset="2"/>
              </a:rPr>
              <a:t>La </a:t>
            </a:r>
            <a:r>
              <a:rPr lang="fr-FR" sz="1100" dirty="0">
                <a:solidFill>
                  <a:srgbClr val="385072"/>
                </a:solidFill>
                <a:sym typeface="Wingdings" panose="05000000000000000000" pitchFamily="2" charset="2"/>
              </a:rPr>
              <a:t>réglementation nationale allemande est donc susceptible de rendre moins attrayante la liberté de circulation des travailleurs = constitutif d’une entrave à cette liberté. </a:t>
            </a:r>
          </a:p>
          <a:p>
            <a:pPr marL="285750" indent="-2857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285750" indent="-285750" algn="just">
              <a:buFont typeface="Wingdings" panose="05000000000000000000" pitchFamily="2" charset="2"/>
              <a:buChar char="Ø"/>
            </a:pPr>
            <a:r>
              <a:rPr lang="fr-FR" sz="1100" dirty="0" smtClean="0">
                <a:solidFill>
                  <a:srgbClr val="385072"/>
                </a:solidFill>
                <a:sym typeface="Wingdings" panose="05000000000000000000" pitchFamily="2" charset="2"/>
              </a:rPr>
              <a:t>Cette </a:t>
            </a:r>
            <a:r>
              <a:rPr lang="fr-FR" sz="1100" dirty="0">
                <a:solidFill>
                  <a:srgbClr val="385072"/>
                </a:solidFill>
                <a:sym typeface="Wingdings" panose="05000000000000000000" pitchFamily="2" charset="2"/>
              </a:rPr>
              <a:t>entrave est admise si :</a:t>
            </a:r>
          </a:p>
          <a:p>
            <a:pPr marL="449263" indent="-182563" algn="just">
              <a:buFont typeface="Arial" panose="020B0604020202020204" pitchFamily="34" charset="0"/>
              <a:buChar char="-"/>
            </a:pPr>
            <a:r>
              <a:rPr lang="fr-FR" sz="1100" dirty="0">
                <a:solidFill>
                  <a:srgbClr val="385072"/>
                </a:solidFill>
                <a:sym typeface="Wingdings" panose="05000000000000000000" pitchFamily="2" charset="2"/>
              </a:rPr>
              <a:t>Elle poursuit un des objectifs légitimes du TFUE ou,</a:t>
            </a:r>
          </a:p>
          <a:p>
            <a:pPr marL="449263" indent="-182563" algn="just">
              <a:buFont typeface="Arial" panose="020B0604020202020204" pitchFamily="34" charset="0"/>
              <a:buChar char="-"/>
            </a:pPr>
            <a:r>
              <a:rPr lang="fr-FR" sz="1100" dirty="0" smtClean="0">
                <a:solidFill>
                  <a:srgbClr val="385072"/>
                </a:solidFill>
                <a:sym typeface="Wingdings" panose="05000000000000000000" pitchFamily="2" charset="2"/>
              </a:rPr>
              <a:t>est </a:t>
            </a:r>
            <a:r>
              <a:rPr lang="fr-FR" sz="1100" dirty="0">
                <a:solidFill>
                  <a:srgbClr val="385072"/>
                </a:solidFill>
                <a:sym typeface="Wingdings" panose="05000000000000000000" pitchFamily="2" charset="2"/>
              </a:rPr>
              <a:t>justifiée par des raisons impérieuses d’intérêt général et, </a:t>
            </a:r>
          </a:p>
          <a:p>
            <a:pPr marL="449263" indent="-182563" algn="just">
              <a:buFont typeface="Arial" panose="020B0604020202020204" pitchFamily="34" charset="0"/>
              <a:buChar char="-"/>
            </a:pPr>
            <a:r>
              <a:rPr lang="fr-FR" sz="1100" dirty="0">
                <a:solidFill>
                  <a:srgbClr val="385072"/>
                </a:solidFill>
                <a:sym typeface="Wingdings" panose="05000000000000000000" pitchFamily="2" charset="2"/>
              </a:rPr>
              <a:t>Si elle respecte le principe de nécessité</a:t>
            </a:r>
            <a:r>
              <a:rPr lang="fr-FR" sz="1100" dirty="0" smtClean="0">
                <a:solidFill>
                  <a:srgbClr val="385072"/>
                </a:solidFill>
                <a:sym typeface="Wingdings" panose="05000000000000000000" pitchFamily="2" charset="2"/>
              </a:rPr>
              <a:t>.</a:t>
            </a:r>
          </a:p>
          <a:p>
            <a:pPr marL="266700" algn="just"/>
            <a:endParaRPr lang="fr-FR" sz="1100" dirty="0">
              <a:solidFill>
                <a:srgbClr val="385072"/>
              </a:solidFill>
              <a:sym typeface="Wingdings" panose="05000000000000000000" pitchFamily="2" charset="2"/>
            </a:endParaRPr>
          </a:p>
          <a:p>
            <a:pPr algn="just"/>
            <a:r>
              <a:rPr lang="fr-FR" sz="1200" b="1" dirty="0" smtClean="0">
                <a:sym typeface="Wingdings" panose="05000000000000000000" pitchFamily="2" charset="2"/>
              </a:rPr>
              <a:t>Conclusion</a:t>
            </a:r>
            <a:r>
              <a:rPr lang="fr-FR" sz="1200" dirty="0" smtClean="0">
                <a:solidFill>
                  <a:srgbClr val="385072"/>
                </a:solidFill>
                <a:sym typeface="Wingdings" panose="05000000000000000000" pitchFamily="2" charset="2"/>
              </a:rPr>
              <a:t> </a:t>
            </a:r>
            <a:endParaRPr lang="fr-FR" sz="1200" dirty="0">
              <a:solidFill>
                <a:srgbClr val="385072"/>
              </a:solidFill>
              <a:sym typeface="Wingdings" panose="05000000000000000000" pitchFamily="2" charset="2"/>
            </a:endParaRPr>
          </a:p>
          <a:p>
            <a:pPr algn="just"/>
            <a:endParaRPr lang="fr-FR" sz="11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 TFUE </a:t>
            </a:r>
            <a:r>
              <a:rPr lang="fr-FR" sz="1100" dirty="0">
                <a:solidFill>
                  <a:srgbClr val="385072"/>
                </a:solidFill>
                <a:sym typeface="Wingdings" panose="05000000000000000000" pitchFamily="2" charset="2"/>
              </a:rPr>
              <a:t>s'oppose à une réglementation nationale qui, aux fins de la détermination du montant de la rémunération d'un travailleur en qualité d'enseignant d'école auprès d'une collectivité territoriale, plafonne à 3 années maximum les périodes antérieures d'activité accomplies par ledit travailleur auprès d'un employeur autre que cette collectivité situé dans un autre EM, lorsque cette activité est équivalente à celle que ce travailleur est tenu d'exercer dans le cadre de ladite fonction d'enseignant d'école</a:t>
            </a:r>
            <a:r>
              <a:rPr lang="fr-FR" sz="1100" dirty="0" smtClean="0">
                <a:solidFill>
                  <a:srgbClr val="385072"/>
                </a:solidFill>
                <a:sym typeface="Wingdings" panose="05000000000000000000" pitchFamily="2" charset="2"/>
              </a:rPr>
              <a:t>.</a:t>
            </a: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Sauf raison impérieuse d’intérêt général, la prise en compte de l’expérience professionnelle acquise antérieurement ne saurait distinguer selon d’autres critères que l’équivalence de l’</a:t>
            </a:r>
            <a:r>
              <a:rPr lang="fr-FR" sz="1100" dirty="0" err="1" smtClean="0">
                <a:solidFill>
                  <a:srgbClr val="385072"/>
                </a:solidFill>
                <a:sym typeface="Wingdings" panose="05000000000000000000" pitchFamily="2" charset="2"/>
              </a:rPr>
              <a:t>expér</a:t>
            </a:r>
            <a:r>
              <a:rPr lang="fr-FR" sz="1100" dirty="0" smtClean="0">
                <a:solidFill>
                  <a:srgbClr val="385072"/>
                </a:solidFill>
                <a:sym typeface="Wingdings" panose="05000000000000000000" pitchFamily="2" charset="2"/>
              </a:rPr>
              <a:t>. </a:t>
            </a:r>
            <a:r>
              <a:rPr lang="fr-FR" sz="1100" dirty="0" err="1" smtClean="0">
                <a:solidFill>
                  <a:srgbClr val="385072"/>
                </a:solidFill>
                <a:sym typeface="Wingdings" panose="05000000000000000000" pitchFamily="2" charset="2"/>
              </a:rPr>
              <a:t>antér</a:t>
            </a:r>
            <a:r>
              <a:rPr lang="fr-FR" sz="1100" dirty="0" smtClean="0">
                <a:solidFill>
                  <a:srgbClr val="385072"/>
                </a:solidFill>
                <a:sym typeface="Wingdings" panose="05000000000000000000" pitchFamily="2" charset="2"/>
              </a:rPr>
              <a:t>. par rapport à la fonction considérée. </a:t>
            </a:r>
            <a:endParaRPr lang="fr-FR" sz="1100" dirty="0">
              <a:solidFill>
                <a:srgbClr val="385072"/>
              </a:solidFill>
              <a:sym typeface="Wingdings" panose="05000000000000000000" pitchFamily="2" charset="2"/>
            </a:endParaRPr>
          </a:p>
          <a:p>
            <a:pPr algn="just"/>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27872"/>
            <a:ext cx="3450566" cy="0"/>
          </a:xfrm>
          <a:prstGeom prst="line">
            <a:avLst/>
          </a:prstGeom>
          <a:ln>
            <a:solidFill>
              <a:srgbClr val="79B2C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618226" y="3634434"/>
            <a:ext cx="323116" cy="225572"/>
          </a:xfrm>
          <a:prstGeom prst="rect">
            <a:avLst/>
          </a:prstGeom>
        </p:spPr>
      </p:pic>
      <p:pic>
        <p:nvPicPr>
          <p:cNvPr id="8" name="Picture 7"/>
          <p:cNvPicPr>
            <a:picLocks noChangeAspect="1"/>
          </p:cNvPicPr>
          <p:nvPr/>
        </p:nvPicPr>
        <p:blipFill>
          <a:blip r:embed="rId8"/>
          <a:stretch>
            <a:fillRect/>
          </a:stretch>
        </p:blipFill>
        <p:spPr>
          <a:xfrm>
            <a:off x="8005211" y="0"/>
            <a:ext cx="1018120" cy="1018120"/>
          </a:xfrm>
          <a:prstGeom prst="rect">
            <a:avLst/>
          </a:prstGeom>
        </p:spPr>
      </p:pic>
      <p:cxnSp>
        <p:nvCxnSpPr>
          <p:cNvPr id="12" name="Straight Connector 11"/>
          <p:cNvCxnSpPr/>
          <p:nvPr/>
        </p:nvCxnSpPr>
        <p:spPr>
          <a:xfrm>
            <a:off x="618226" y="4718649"/>
            <a:ext cx="3450566" cy="0"/>
          </a:xfrm>
          <a:prstGeom prst="line">
            <a:avLst/>
          </a:prstGeom>
          <a:ln>
            <a:solidFill>
              <a:srgbClr val="79B2C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394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III – Congés</a:t>
            </a:r>
            <a:endParaRPr lang="en-GB" sz="3200" dirty="0"/>
          </a:p>
        </p:txBody>
      </p:sp>
      <p:graphicFrame>
        <p:nvGraphicFramePr>
          <p:cNvPr id="6" name="Diagram 5"/>
          <p:cNvGraphicFramePr/>
          <p:nvPr>
            <p:extLst>
              <p:ext uri="{D42A27DB-BD31-4B8C-83A1-F6EECF244321}">
                <p14:modId xmlns:p14="http://schemas.microsoft.com/office/powerpoint/2010/main" val="281313653"/>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939266"/>
          </a:xfrm>
          <a:prstGeom prst="rect">
            <a:avLst/>
          </a:prstGeom>
          <a:noFill/>
        </p:spPr>
        <p:txBody>
          <a:bodyPr wrap="square" rtlCol="0">
            <a:spAutoFit/>
          </a:bodyPr>
          <a:lstStyle/>
          <a:p>
            <a:r>
              <a:rPr lang="fr-FR" sz="1200" b="1" dirty="0" smtClean="0"/>
              <a:t>Objet du litige </a:t>
            </a:r>
          </a:p>
          <a:p>
            <a:pPr algn="just"/>
            <a:endParaRPr lang="fr-FR" sz="11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rPr>
              <a:t>Employée d’une école bulgare et une salariée d’un établissement de crédit italien ont été réintégrées dans leurs emplois suite à l’annulation judiciaire de leurs licenciements jugés illégaux. </a:t>
            </a:r>
          </a:p>
          <a:p>
            <a:pPr marL="171450" indent="-171450" algn="just">
              <a:buFont typeface="Wingdings" panose="05000000000000000000" pitchFamily="2" charset="2"/>
              <a:buChar char="Ø"/>
            </a:pPr>
            <a:endParaRPr lang="fr-FR" sz="1100" dirty="0" smtClean="0">
              <a:solidFill>
                <a:srgbClr val="385072"/>
              </a:solidFill>
            </a:endParaRPr>
          </a:p>
          <a:p>
            <a:pPr marL="171450" indent="-171450" algn="just">
              <a:buFont typeface="Wingdings" panose="05000000000000000000" pitchFamily="2" charset="2"/>
              <a:buChar char="Ø"/>
            </a:pPr>
            <a:r>
              <a:rPr lang="fr-FR" sz="1100" dirty="0">
                <a:solidFill>
                  <a:srgbClr val="385072"/>
                </a:solidFill>
              </a:rPr>
              <a:t>Requérantes avaient demandé en vain la condamnation de leurs employeurs respectifs au paiement d’une indemnité au titre des congés payés non utilisés pour la période &lt; &gt; entre leur licenciement et leur réintégration, même si elles n’avaient pas presté pour leur employeur durant cette période. </a:t>
            </a:r>
          </a:p>
          <a:p>
            <a:pPr marL="171450" indent="-171450" algn="just">
              <a:buFont typeface="Wingdings" panose="05000000000000000000" pitchFamily="2" charset="2"/>
              <a:buChar char="Ø"/>
            </a:pPr>
            <a:endParaRPr lang="fr-FR" sz="1100" dirty="0"/>
          </a:p>
          <a:p>
            <a:r>
              <a:rPr lang="fr-FR" sz="1200" b="1" dirty="0"/>
              <a:t>Question préjudicielle</a:t>
            </a:r>
          </a:p>
          <a:p>
            <a:pPr algn="just"/>
            <a:endParaRPr lang="fr-FR" sz="1100" dirty="0" smtClean="0"/>
          </a:p>
          <a:p>
            <a:pPr marL="171450" indent="-171450" algn="just">
              <a:buFont typeface="Wingdings" panose="05000000000000000000" pitchFamily="2" charset="2"/>
              <a:buChar char="Ø"/>
            </a:pPr>
            <a:r>
              <a:rPr lang="fr-FR" sz="1100" dirty="0">
                <a:solidFill>
                  <a:srgbClr val="385072"/>
                </a:solidFill>
              </a:rPr>
              <a:t>Un travailleur </a:t>
            </a:r>
            <a:r>
              <a:rPr lang="fr-FR" sz="1100" dirty="0" err="1">
                <a:solidFill>
                  <a:srgbClr val="385072"/>
                </a:solidFill>
              </a:rPr>
              <a:t>a-t-il</a:t>
            </a:r>
            <a:r>
              <a:rPr lang="fr-FR" sz="1100" dirty="0">
                <a:solidFill>
                  <a:srgbClr val="385072"/>
                </a:solidFill>
              </a:rPr>
              <a:t> droit à un congé annuel payé pour la période comprise entre la date de son licenciement et la date de la réintégration dans son emploi, lorsqu'il est établi que ce licenciement était illégal ? </a:t>
            </a:r>
          </a:p>
          <a:p>
            <a:endParaRPr lang="fr-FR" sz="1100" b="1" dirty="0" smtClean="0"/>
          </a:p>
          <a:p>
            <a:endParaRPr lang="fr-FR" sz="1100" dirty="0" smtClean="0"/>
          </a:p>
          <a:p>
            <a:endParaRPr lang="en-GB" dirty="0"/>
          </a:p>
        </p:txBody>
      </p:sp>
      <p:cxnSp>
        <p:nvCxnSpPr>
          <p:cNvPr id="11" name="Straight Connector 10"/>
          <p:cNvCxnSpPr/>
          <p:nvPr/>
        </p:nvCxnSpPr>
        <p:spPr>
          <a:xfrm>
            <a:off x="618227" y="3036498"/>
            <a:ext cx="3450566" cy="0"/>
          </a:xfrm>
          <a:prstGeom prst="line">
            <a:avLst/>
          </a:prstGeom>
          <a:ln>
            <a:solidFill>
              <a:srgbClr val="43B8D5"/>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27485" y="0"/>
            <a:ext cx="1299713" cy="976522"/>
          </a:xfrm>
          <a:prstGeom prst="rect">
            <a:avLst/>
          </a:prstGeom>
        </p:spPr>
      </p:pic>
      <p:cxnSp>
        <p:nvCxnSpPr>
          <p:cNvPr id="14" name="Straight Connector 13"/>
          <p:cNvCxnSpPr/>
          <p:nvPr/>
        </p:nvCxnSpPr>
        <p:spPr>
          <a:xfrm>
            <a:off x="618226" y="4572000"/>
            <a:ext cx="3556959" cy="0"/>
          </a:xfrm>
          <a:prstGeom prst="line">
            <a:avLst/>
          </a:prstGeom>
          <a:ln>
            <a:solidFill>
              <a:srgbClr val="43B8D5"/>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0861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III – Congés</a:t>
            </a:r>
            <a:endParaRPr lang="en-GB" sz="3200" dirty="0"/>
          </a:p>
        </p:txBody>
      </p:sp>
      <p:graphicFrame>
        <p:nvGraphicFramePr>
          <p:cNvPr id="6" name="Diagram 5"/>
          <p:cNvGraphicFramePr/>
          <p:nvPr>
            <p:extLst>
              <p:ext uri="{D42A27DB-BD31-4B8C-83A1-F6EECF244321}">
                <p14:modId xmlns:p14="http://schemas.microsoft.com/office/powerpoint/2010/main" val="330591602"/>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093428"/>
          </a:xfrm>
          <a:prstGeom prst="rect">
            <a:avLst/>
          </a:prstGeom>
          <a:noFill/>
        </p:spPr>
        <p:txBody>
          <a:bodyPr wrap="square" rtlCol="0">
            <a:spAutoFit/>
          </a:bodyPr>
          <a:lstStyle/>
          <a:p>
            <a:pPr algn="just"/>
            <a:r>
              <a:rPr lang="fr-FR" sz="1100" b="1" dirty="0"/>
              <a:t>Raisonnement et position de la Cour </a:t>
            </a:r>
          </a:p>
          <a:p>
            <a:pPr algn="just"/>
            <a:endParaRPr lang="fr-FR" sz="1200" dirty="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rPr>
              <a:t>Principe essentiel du droit social de l’UE : tout travailleur a droit à un congé annuel d’au moins 4 </a:t>
            </a:r>
            <a:r>
              <a:rPr lang="fr-FR" sz="1100" dirty="0" smtClean="0">
                <a:solidFill>
                  <a:srgbClr val="385072"/>
                </a:solidFill>
              </a:rPr>
              <a:t>semaines. </a:t>
            </a:r>
            <a:endParaRPr lang="fr-FR" sz="1100" dirty="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rPr>
              <a:t>Finalité du droit au congé annuel payé </a:t>
            </a:r>
            <a:r>
              <a:rPr lang="fr-FR" sz="1100" dirty="0" smtClean="0">
                <a:solidFill>
                  <a:srgbClr val="385072"/>
                </a:solidFill>
              </a:rPr>
              <a:t>= permettre </a:t>
            </a:r>
            <a:r>
              <a:rPr lang="fr-FR" sz="1100" dirty="0">
                <a:solidFill>
                  <a:srgbClr val="385072"/>
                </a:solidFill>
              </a:rPr>
              <a:t>au travailleur de se reposer par rapport à l’exécution des tâches qui lui reviennent dans son contrat de </a:t>
            </a:r>
            <a:r>
              <a:rPr lang="fr-FR" sz="1100" dirty="0" smtClean="0">
                <a:solidFill>
                  <a:srgbClr val="385072"/>
                </a:solidFill>
              </a:rPr>
              <a:t>travail + disposer </a:t>
            </a:r>
            <a:r>
              <a:rPr lang="fr-FR" sz="1100" dirty="0">
                <a:solidFill>
                  <a:srgbClr val="385072"/>
                </a:solidFill>
              </a:rPr>
              <a:t>d’une période de détente et de loisirs</a:t>
            </a:r>
            <a:r>
              <a:rPr lang="fr-FR" sz="1100" dirty="0" smtClean="0">
                <a:solidFill>
                  <a:srgbClr val="385072"/>
                </a:solidFill>
              </a:rPr>
              <a:t>.</a:t>
            </a:r>
            <a:endParaRPr lang="fr-FR" sz="1100" dirty="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rPr>
              <a:t> Postulat selon lequel le travailleur a bien travaillé au cours de la période de référence. </a:t>
            </a:r>
            <a:endParaRPr lang="fr-FR" sz="1100" dirty="0" smtClean="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rPr>
              <a:t>Cour reconnait l’existence de certaines </a:t>
            </a:r>
            <a:r>
              <a:rPr lang="fr-FR" sz="1100" b="1" dirty="0">
                <a:solidFill>
                  <a:srgbClr val="385072"/>
                </a:solidFill>
              </a:rPr>
              <a:t>circonstances indépendantes de la volonté du travailleur</a:t>
            </a:r>
            <a:r>
              <a:rPr lang="fr-FR" sz="1100" dirty="0">
                <a:solidFill>
                  <a:srgbClr val="385072"/>
                </a:solidFill>
              </a:rPr>
              <a:t> dans lesquelles le droit au congé annuel payé ne peut être subordonné à l’obligation d’avoir effectivement travaillé. (</a:t>
            </a:r>
            <a:r>
              <a:rPr lang="fr-FR" sz="1100" dirty="0" err="1">
                <a:solidFill>
                  <a:srgbClr val="385072"/>
                </a:solidFill>
              </a:rPr>
              <a:t>e.g</a:t>
            </a:r>
            <a:r>
              <a:rPr lang="fr-FR" sz="1100" dirty="0">
                <a:solidFill>
                  <a:srgbClr val="385072"/>
                </a:solidFill>
              </a:rPr>
              <a:t>., congé maladie ou maternité</a:t>
            </a:r>
            <a:r>
              <a:rPr lang="fr-FR" sz="1100" dirty="0" smtClean="0">
                <a:solidFill>
                  <a:srgbClr val="385072"/>
                </a:solidFill>
              </a:rPr>
              <a:t>). </a:t>
            </a:r>
            <a:endParaRPr lang="fr-FR" sz="1100" dirty="0">
              <a:solidFill>
                <a:srgbClr val="385072"/>
              </a:solidFill>
            </a:endParaRPr>
          </a:p>
          <a:p>
            <a:pPr marL="171450" indent="-171450" algn="just">
              <a:buFont typeface="Wingdings" panose="05000000000000000000" pitchFamily="2" charset="2"/>
              <a:buChar char="Ø"/>
            </a:pPr>
            <a:r>
              <a:rPr lang="fr-FR" sz="1100" dirty="0">
                <a:solidFill>
                  <a:srgbClr val="385072"/>
                </a:solidFill>
              </a:rPr>
              <a:t>Conditions d’application de cette exception : </a:t>
            </a:r>
            <a:r>
              <a:rPr lang="fr-FR" sz="1100" b="1" dirty="0">
                <a:solidFill>
                  <a:srgbClr val="385072"/>
                </a:solidFill>
              </a:rPr>
              <a:t>Imprévisibilité + Motifs indépendants de la volonté du travailleur</a:t>
            </a:r>
            <a:r>
              <a:rPr lang="fr-FR" sz="1100" dirty="0">
                <a:solidFill>
                  <a:srgbClr val="385072"/>
                </a:solidFill>
              </a:rPr>
              <a:t>. </a:t>
            </a:r>
          </a:p>
          <a:p>
            <a:pPr marL="361950" indent="-180975" algn="just">
              <a:spcAft>
                <a:spcPts val="600"/>
              </a:spcAft>
              <a:buFont typeface="Arial" panose="020B0604020202020204" pitchFamily="34" charset="0"/>
              <a:buChar char="-"/>
            </a:pPr>
            <a:r>
              <a:rPr lang="fr-FR" sz="1100" dirty="0">
                <a:solidFill>
                  <a:srgbClr val="385072"/>
                </a:solidFill>
              </a:rPr>
              <a:t>C</a:t>
            </a:r>
            <a:r>
              <a:rPr lang="fr-FR" sz="1100" dirty="0" smtClean="0">
                <a:solidFill>
                  <a:srgbClr val="385072"/>
                </a:solidFill>
              </a:rPr>
              <a:t>ritères remplis en l’espèce </a:t>
            </a:r>
            <a:r>
              <a:rPr lang="fr-FR" sz="1100" dirty="0">
                <a:solidFill>
                  <a:srgbClr val="385072"/>
                </a:solidFill>
              </a:rPr>
              <a:t>lorsque travailleur est licencié illégalement puis réintégré dans son emploi par une décision de justice. T</a:t>
            </a:r>
            <a:r>
              <a:rPr lang="fr-FR" sz="1100" dirty="0" smtClean="0">
                <a:solidFill>
                  <a:srgbClr val="385072"/>
                </a:solidFill>
              </a:rPr>
              <a:t>ravailleur </a:t>
            </a:r>
            <a:r>
              <a:rPr lang="fr-FR" sz="1100" dirty="0">
                <a:solidFill>
                  <a:srgbClr val="385072"/>
                </a:solidFill>
              </a:rPr>
              <a:t>n</a:t>
            </a:r>
            <a:r>
              <a:rPr lang="fr-FR" sz="1100" dirty="0" smtClean="0">
                <a:solidFill>
                  <a:srgbClr val="385072"/>
                </a:solidFill>
              </a:rPr>
              <a:t>’a </a:t>
            </a:r>
            <a:r>
              <a:rPr lang="fr-FR" sz="1100" dirty="0">
                <a:solidFill>
                  <a:srgbClr val="385072"/>
                </a:solidFill>
              </a:rPr>
              <a:t>pas à subir de préjudice. </a:t>
            </a:r>
          </a:p>
          <a:p>
            <a:pPr marL="171450" indent="-171450" algn="just">
              <a:buFont typeface="Wingdings" panose="05000000000000000000" pitchFamily="2" charset="2"/>
              <a:buChar char="Ø"/>
            </a:pPr>
            <a:r>
              <a:rPr lang="fr-FR" sz="1100" dirty="0">
                <a:solidFill>
                  <a:srgbClr val="385072"/>
                </a:solidFill>
              </a:rPr>
              <a:t>T</a:t>
            </a:r>
            <a:r>
              <a:rPr lang="fr-FR" sz="1100" dirty="0" smtClean="0">
                <a:solidFill>
                  <a:srgbClr val="385072"/>
                </a:solidFill>
              </a:rPr>
              <a:t>ravailleur </a:t>
            </a:r>
            <a:r>
              <a:rPr lang="fr-FR" sz="1100" dirty="0">
                <a:solidFill>
                  <a:srgbClr val="385072"/>
                </a:solidFill>
              </a:rPr>
              <a:t>qui n'a pas pu exercer son droit au congé annuel payé avant la fin de la relation de travail donne lieu au calcul d’une indemnité financière qui le replace dans une situation comparable à celle dans laquelle il aurait été s'il avait exercé ledit droit pendant la durée de sa relation de travail. </a:t>
            </a:r>
          </a:p>
          <a:p>
            <a:pPr marL="361950" indent="-180975" algn="just">
              <a:buFont typeface="Arial" panose="020B0604020202020204" pitchFamily="34" charset="0"/>
              <a:buChar char="-"/>
            </a:pPr>
            <a:r>
              <a:rPr lang="fr-FR" sz="1100" dirty="0">
                <a:solidFill>
                  <a:srgbClr val="385072"/>
                </a:solidFill>
              </a:rPr>
              <a:t>Ce droit à une indemnité financière au titre de congés annuels non pris lors de la cessation de la relation de </a:t>
            </a:r>
            <a:r>
              <a:rPr lang="fr-FR" sz="1100" dirty="0" smtClean="0">
                <a:solidFill>
                  <a:srgbClr val="385072"/>
                </a:solidFill>
              </a:rPr>
              <a:t>travail est </a:t>
            </a:r>
            <a:r>
              <a:rPr lang="fr-FR" sz="1100" dirty="0">
                <a:solidFill>
                  <a:srgbClr val="385072"/>
                </a:solidFill>
              </a:rPr>
              <a:t>consubstantiel au droit au congé annuel « payé ».</a:t>
            </a:r>
          </a:p>
          <a:p>
            <a:pPr marL="171450" indent="-171450" algn="just">
              <a:buFont typeface="Wingdings" panose="05000000000000000000" pitchFamily="2" charset="2"/>
              <a:buChar char="Ø"/>
            </a:pPr>
            <a:endParaRPr lang="fr-FR" sz="1100" dirty="0">
              <a:solidFill>
                <a:srgbClr val="385072"/>
              </a:solidFill>
            </a:endParaRPr>
          </a:p>
          <a:p>
            <a:endParaRPr lang="fr-FR" dirty="0" smtClean="0"/>
          </a:p>
          <a:p>
            <a:endParaRPr lang="en-GB" dirty="0"/>
          </a:p>
        </p:txBody>
      </p:sp>
      <p:cxnSp>
        <p:nvCxnSpPr>
          <p:cNvPr id="11" name="Straight Connector 10"/>
          <p:cNvCxnSpPr/>
          <p:nvPr/>
        </p:nvCxnSpPr>
        <p:spPr>
          <a:xfrm>
            <a:off x="618226" y="3027872"/>
            <a:ext cx="3450566" cy="0"/>
          </a:xfrm>
          <a:prstGeom prst="line">
            <a:avLst/>
          </a:prstGeom>
          <a:ln>
            <a:solidFill>
              <a:srgbClr val="43B8D5"/>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27485" y="0"/>
            <a:ext cx="1299713" cy="976522"/>
          </a:xfrm>
          <a:prstGeom prst="rect">
            <a:avLst/>
          </a:prstGeom>
        </p:spPr>
      </p:pic>
    </p:spTree>
    <p:extLst>
      <p:ext uri="{BB962C8B-B14F-4D97-AF65-F5344CB8AC3E}">
        <p14:creationId xmlns:p14="http://schemas.microsoft.com/office/powerpoint/2010/main" val="16479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III – Congés</a:t>
            </a:r>
            <a:endParaRPr lang="en-GB" sz="3200" dirty="0"/>
          </a:p>
        </p:txBody>
      </p:sp>
      <p:graphicFrame>
        <p:nvGraphicFramePr>
          <p:cNvPr id="6" name="Diagram 5"/>
          <p:cNvGraphicFramePr/>
          <p:nvPr>
            <p:extLst>
              <p:ext uri="{D42A27DB-BD31-4B8C-83A1-F6EECF244321}">
                <p14:modId xmlns:p14="http://schemas.microsoft.com/office/powerpoint/2010/main" val="2583312797"/>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1384995"/>
          </a:xfrm>
          <a:prstGeom prst="rect">
            <a:avLst/>
          </a:prstGeom>
          <a:noFill/>
        </p:spPr>
        <p:txBody>
          <a:bodyPr wrap="square" rtlCol="0">
            <a:spAutoFit/>
          </a:bodyPr>
          <a:lstStyle/>
          <a:p>
            <a:r>
              <a:rPr lang="fr-FR" sz="1200" b="1" dirty="0" smtClean="0"/>
              <a:t>Conclusion</a:t>
            </a:r>
            <a:endParaRPr lang="fr-FR" sz="1100" dirty="0" smtClean="0"/>
          </a:p>
          <a:p>
            <a:endParaRPr lang="fr-FR" sz="1100" dirty="0" smtClean="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rPr>
              <a:t>Salarié a </a:t>
            </a:r>
            <a:r>
              <a:rPr lang="fr-FR" sz="1100" b="1" dirty="0">
                <a:solidFill>
                  <a:srgbClr val="385072"/>
                </a:solidFill>
              </a:rPr>
              <a:t>droit dans ce cas au paiement de ses congés</a:t>
            </a:r>
            <a:r>
              <a:rPr lang="fr-FR" sz="1100" dirty="0">
                <a:solidFill>
                  <a:srgbClr val="385072"/>
                </a:solidFill>
              </a:rPr>
              <a:t>. I</a:t>
            </a:r>
            <a:r>
              <a:rPr lang="fr-FR" sz="1100" dirty="0" smtClean="0">
                <a:solidFill>
                  <a:srgbClr val="385072"/>
                </a:solidFill>
              </a:rPr>
              <a:t>ndemnité </a:t>
            </a:r>
            <a:r>
              <a:rPr lang="fr-FR" sz="1100" dirty="0">
                <a:solidFill>
                  <a:srgbClr val="385072"/>
                </a:solidFill>
              </a:rPr>
              <a:t>pécuniaire couvrira donc la </a:t>
            </a:r>
            <a:r>
              <a:rPr lang="fr-FR" sz="1100" dirty="0" smtClean="0">
                <a:solidFill>
                  <a:srgbClr val="385072"/>
                </a:solidFill>
              </a:rPr>
              <a:t>période &lt; &gt; </a:t>
            </a:r>
            <a:r>
              <a:rPr lang="fr-FR" sz="1100" dirty="0">
                <a:solidFill>
                  <a:srgbClr val="385072"/>
                </a:solidFill>
              </a:rPr>
              <a:t>entre la date du licenciement illégal et la date de réintégration </a:t>
            </a:r>
            <a:r>
              <a:rPr lang="fr-FR" sz="1100" dirty="0" smtClean="0">
                <a:solidFill>
                  <a:srgbClr val="385072"/>
                </a:solidFill>
              </a:rPr>
              <a:t>dans </a:t>
            </a:r>
            <a:r>
              <a:rPr lang="fr-FR" sz="1100" dirty="0">
                <a:solidFill>
                  <a:srgbClr val="385072"/>
                </a:solidFill>
              </a:rPr>
              <a:t>son emploi.</a:t>
            </a:r>
          </a:p>
          <a:p>
            <a:pPr marL="171450" indent="-171450" algn="just">
              <a:spcAft>
                <a:spcPts val="600"/>
              </a:spcAft>
              <a:buFont typeface="Wingdings" panose="05000000000000000000" pitchFamily="2" charset="2"/>
              <a:buChar char="Ø"/>
            </a:pPr>
            <a:endParaRPr lang="fr-FR" sz="1100" dirty="0">
              <a:solidFill>
                <a:srgbClr val="385072"/>
              </a:solidFill>
            </a:endParaRPr>
          </a:p>
          <a:p>
            <a:endParaRPr lang="en-GB" dirty="0"/>
          </a:p>
        </p:txBody>
      </p:sp>
      <p:cxnSp>
        <p:nvCxnSpPr>
          <p:cNvPr id="11" name="Straight Connector 10"/>
          <p:cNvCxnSpPr/>
          <p:nvPr/>
        </p:nvCxnSpPr>
        <p:spPr>
          <a:xfrm>
            <a:off x="618226" y="3036498"/>
            <a:ext cx="3450566" cy="0"/>
          </a:xfrm>
          <a:prstGeom prst="line">
            <a:avLst/>
          </a:prstGeom>
          <a:ln>
            <a:solidFill>
              <a:srgbClr val="43B8D5"/>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27485" y="0"/>
            <a:ext cx="1299713" cy="976522"/>
          </a:xfrm>
          <a:prstGeom prst="rect">
            <a:avLst/>
          </a:prstGeom>
        </p:spPr>
      </p:pic>
    </p:spTree>
    <p:extLst>
      <p:ext uri="{BB962C8B-B14F-4D97-AF65-F5344CB8AC3E}">
        <p14:creationId xmlns:p14="http://schemas.microsoft.com/office/powerpoint/2010/main" val="50648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III – Congés</a:t>
            </a:r>
            <a:endParaRPr lang="en-GB" sz="3200" dirty="0"/>
          </a:p>
        </p:txBody>
      </p:sp>
      <p:graphicFrame>
        <p:nvGraphicFramePr>
          <p:cNvPr id="6" name="Diagram 5"/>
          <p:cNvGraphicFramePr/>
          <p:nvPr>
            <p:extLst>
              <p:ext uri="{D42A27DB-BD31-4B8C-83A1-F6EECF244321}">
                <p14:modId xmlns:p14="http://schemas.microsoft.com/office/powerpoint/2010/main" val="2823115473"/>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b-LU" sz="1800" b="1" i="0" u="none" strike="noStrike" kern="1200" cap="none" spc="0" normalizeH="0" baseline="0" noProof="0" dirty="0">
                <a:ln>
                  <a:noFill/>
                </a:ln>
                <a:solidFill>
                  <a:srgbClr val="385072"/>
                </a:solidFill>
                <a:effectLst/>
                <a:uLnTx/>
                <a:uFillTx/>
                <a:latin typeface="Calibri" pitchFamily="34" charset="0"/>
                <a:ea typeface="+mn-ea"/>
                <a:cs typeface="Arial" charset="0"/>
              </a:rPr>
              <a:t>2</a:t>
            </a:r>
            <a:endParaRPr kumimoji="0" lang="en-GB" sz="1800" b="1" i="0" u="none" strike="noStrike" kern="1200" cap="none" spc="0" normalizeH="0" baseline="0" noProof="0" dirty="0">
              <a:ln>
                <a:noFill/>
              </a:ln>
              <a:solidFill>
                <a:srgbClr val="385072"/>
              </a:solidFill>
              <a:effectLst/>
              <a:uLnTx/>
              <a:uFillTx/>
              <a:latin typeface="Calibri" pitchFamily="34" charset="0"/>
              <a:ea typeface="+mn-ea"/>
              <a:cs typeface="Arial" charset="0"/>
            </a:endParaRPr>
          </a:p>
        </p:txBody>
      </p:sp>
      <p:sp>
        <p:nvSpPr>
          <p:cNvPr id="9" name="TextBox 8"/>
          <p:cNvSpPr txBox="1"/>
          <p:nvPr/>
        </p:nvSpPr>
        <p:spPr>
          <a:xfrm>
            <a:off x="618227" y="2778507"/>
            <a:ext cx="7620000"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333333"/>
                </a:solidFill>
                <a:effectLst/>
                <a:uLnTx/>
                <a:uFillTx/>
                <a:latin typeface="Arial"/>
                <a:ea typeface="+mn-ea"/>
                <a:cs typeface="+mn-cs"/>
              </a:rPr>
              <a:t>Objet du litige</a:t>
            </a:r>
          </a:p>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dirty="0" smtClean="0">
              <a:ln>
                <a:noFill/>
              </a:ln>
              <a:solidFill>
                <a:srgbClr val="333333"/>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Le père d’un enfant né a demandé de bénéficier d’un congé destiné aux travailleuses élevant elles-mêmes leur enfant à l’expiration d’un congé de maternité et prévu par une Convention Collective nationale française.</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La Caisse primaire d’assurance maladie (CPAM) de la Moselle en France a refusé ce congé au motif que celui-ci était </a:t>
            </a:r>
            <a:r>
              <a:rPr kumimoji="0" lang="fr-FR" sz="1100" b="0" i="0" u="sng" strike="noStrike" kern="1200" cap="none" spc="0" normalizeH="0" baseline="0" noProof="0" dirty="0" smtClean="0">
                <a:ln>
                  <a:noFill/>
                </a:ln>
                <a:solidFill>
                  <a:srgbClr val="385072"/>
                </a:solidFill>
                <a:effectLst/>
                <a:uLnTx/>
                <a:uFillTx/>
                <a:latin typeface="Arial"/>
                <a:ea typeface="+mn-ea"/>
                <a:cs typeface="+mn-cs"/>
              </a:rPr>
              <a:t>uniquement prévu pour les travailleuses de sexe féminin</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Le syndicat CFTC a demandé que l’avantage soit étendu aux travailleurs de sexes masculins en invoquant l’existence d’une discrimination fondée sur le sexe.</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fr-FR" sz="1100" dirty="0">
              <a:solidFill>
                <a:srgbClr val="385072"/>
              </a:solidFill>
              <a:latin typeface="Arial"/>
            </a:endParaRPr>
          </a:p>
          <a:p>
            <a:pPr lvl="0">
              <a:defRPr/>
            </a:pPr>
            <a:r>
              <a:rPr lang="fr-FR" sz="1200" b="1" dirty="0">
                <a:solidFill>
                  <a:srgbClr val="333333"/>
                </a:solidFill>
              </a:rPr>
              <a:t>Question préjudicielle </a:t>
            </a:r>
          </a:p>
          <a:p>
            <a:pPr lvl="0" algn="just">
              <a:defRPr/>
            </a:pPr>
            <a:endParaRPr lang="fr-FR" sz="1200" dirty="0">
              <a:solidFill>
                <a:srgbClr val="385072"/>
              </a:solidFill>
            </a:endParaRPr>
          </a:p>
          <a:p>
            <a:pPr marL="171450" lvl="0" indent="-171450" algn="just">
              <a:spcAft>
                <a:spcPts val="600"/>
              </a:spcAft>
              <a:buFont typeface="Wingdings" panose="05000000000000000000" pitchFamily="2" charset="2"/>
              <a:buChar char="Ø"/>
              <a:defRPr/>
            </a:pPr>
            <a:r>
              <a:rPr lang="fr-FR" sz="1100" dirty="0" smtClean="0">
                <a:solidFill>
                  <a:srgbClr val="385072"/>
                </a:solidFill>
              </a:rPr>
              <a:t>Une </a:t>
            </a:r>
            <a:r>
              <a:rPr lang="fr-FR" sz="1100" dirty="0">
                <a:solidFill>
                  <a:srgbClr val="385072"/>
                </a:solidFill>
              </a:rPr>
              <a:t>telle disposition est-elle conforme à la Directive en matière d’égalité de traitement entre hommes et femmes en matière d’emploi et de travail et aux principes généraux du droit de l’UE d’égalité de traitement et de non-discrimination?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100" b="0" i="0" u="none" strike="noStrike" kern="1200" cap="none" spc="0" normalizeH="0" baseline="0" noProof="0" dirty="0" smtClean="0">
              <a:ln>
                <a:noFill/>
              </a:ln>
              <a:solidFill>
                <a:srgbClr val="385072"/>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fr-FR" sz="1100" dirty="0">
              <a:solidFill>
                <a:srgbClr val="385072"/>
              </a:solidFill>
              <a:latin typeface="Arial"/>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100" b="0" i="0" u="none" strike="noStrike" kern="1200" cap="none" spc="0" normalizeH="0" baseline="0" noProof="0" dirty="0" smtClean="0">
              <a:ln>
                <a:noFill/>
              </a:ln>
              <a:solidFill>
                <a:srgbClr val="385072"/>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fr-FR" sz="1100" dirty="0">
              <a:solidFill>
                <a:srgbClr val="385072"/>
              </a:solidFill>
              <a:latin typeface="Arial"/>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100" b="0" i="0" u="none" strike="noStrike" kern="1200" cap="none" spc="0" normalizeH="0" baseline="0" noProof="0" dirty="0" smtClean="0">
              <a:ln>
                <a:noFill/>
              </a:ln>
              <a:solidFill>
                <a:srgbClr val="385072"/>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 </a:t>
            </a:r>
          </a:p>
        </p:txBody>
      </p:sp>
      <p:cxnSp>
        <p:nvCxnSpPr>
          <p:cNvPr id="11" name="Straight Connector 10"/>
          <p:cNvCxnSpPr/>
          <p:nvPr/>
        </p:nvCxnSpPr>
        <p:spPr>
          <a:xfrm>
            <a:off x="618226" y="3036498"/>
            <a:ext cx="3450566" cy="0"/>
          </a:xfrm>
          <a:prstGeom prst="line">
            <a:avLst/>
          </a:prstGeom>
          <a:ln>
            <a:solidFill>
              <a:srgbClr val="43B8D5"/>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27485" y="0"/>
            <a:ext cx="1299713" cy="976522"/>
          </a:xfrm>
          <a:prstGeom prst="rect">
            <a:avLst/>
          </a:prstGeom>
        </p:spPr>
      </p:pic>
      <p:cxnSp>
        <p:nvCxnSpPr>
          <p:cNvPr id="12" name="Straight Connector 11"/>
          <p:cNvCxnSpPr/>
          <p:nvPr/>
        </p:nvCxnSpPr>
        <p:spPr>
          <a:xfrm>
            <a:off x="618226" y="4887751"/>
            <a:ext cx="3450566" cy="0"/>
          </a:xfrm>
          <a:prstGeom prst="line">
            <a:avLst/>
          </a:prstGeom>
          <a:ln>
            <a:solidFill>
              <a:srgbClr val="43B8D5"/>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894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III – Congés</a:t>
            </a:r>
            <a:endParaRPr lang="en-GB" sz="3200" dirty="0"/>
          </a:p>
        </p:txBody>
      </p:sp>
      <p:graphicFrame>
        <p:nvGraphicFramePr>
          <p:cNvPr id="6" name="Diagram 5"/>
          <p:cNvGraphicFramePr/>
          <p:nvPr>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b-LU" sz="1800" b="1" i="0" u="none" strike="noStrike" kern="1200" cap="none" spc="0" normalizeH="0" baseline="0" noProof="0" dirty="0">
                <a:ln>
                  <a:noFill/>
                </a:ln>
                <a:solidFill>
                  <a:srgbClr val="385072"/>
                </a:solidFill>
                <a:effectLst/>
                <a:uLnTx/>
                <a:uFillTx/>
                <a:latin typeface="Calibri" pitchFamily="34" charset="0"/>
                <a:ea typeface="+mn-ea"/>
                <a:cs typeface="Arial" charset="0"/>
              </a:rPr>
              <a:t>2</a:t>
            </a:r>
            <a:endParaRPr kumimoji="0" lang="en-GB" sz="1800" b="1" i="0" u="none" strike="noStrike" kern="1200" cap="none" spc="0" normalizeH="0" baseline="0" noProof="0" dirty="0">
              <a:ln>
                <a:noFill/>
              </a:ln>
              <a:solidFill>
                <a:srgbClr val="385072"/>
              </a:solidFill>
              <a:effectLst/>
              <a:uLnTx/>
              <a:uFillTx/>
              <a:latin typeface="Calibri" pitchFamily="34" charset="0"/>
              <a:ea typeface="+mn-ea"/>
              <a:cs typeface="Arial" charset="0"/>
            </a:endParaRPr>
          </a:p>
        </p:txBody>
      </p:sp>
      <p:sp>
        <p:nvSpPr>
          <p:cNvPr id="9" name="TextBox 8"/>
          <p:cNvSpPr txBox="1"/>
          <p:nvPr/>
        </p:nvSpPr>
        <p:spPr>
          <a:xfrm>
            <a:off x="618227" y="2778507"/>
            <a:ext cx="7620000"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333333"/>
                </a:solidFill>
                <a:effectLst/>
                <a:uLnTx/>
                <a:uFillTx/>
                <a:latin typeface="Arial"/>
                <a:ea typeface="+mn-ea"/>
                <a:cs typeface="+mn-cs"/>
              </a:rPr>
              <a:t>Raisonnement et position de la Cour </a:t>
            </a:r>
          </a:p>
          <a:p>
            <a:pPr marR="0" lvl="0" algn="just" defTabSz="914400" rtl="0" eaLnBrk="1" fontAlgn="auto" latinLnBrk="0" hangingPunct="1">
              <a:lnSpc>
                <a:spcPct val="100000"/>
              </a:lnSpc>
              <a:spcBef>
                <a:spcPts val="0"/>
              </a:spcBef>
              <a:spcAft>
                <a:spcPts val="0"/>
              </a:spcAft>
              <a:buClrTx/>
              <a:buSzTx/>
              <a:tabLst/>
              <a:defRPr/>
            </a:pPr>
            <a:endParaRPr kumimoji="0" lang="fr-FR" sz="1100" b="0" i="0" u="none" strike="noStrike" kern="1200" cap="none" spc="0" normalizeH="0" baseline="0" noProof="0" dirty="0" smtClean="0">
              <a:ln>
                <a:noFill/>
              </a:ln>
              <a:solidFill>
                <a:srgbClr val="333333"/>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Principe d’égalité de traitement = interdiction de toute discrimination directe ou indirecte fondée sur le sexe en ce qui concerne les conditions d’emploi et de travail.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La Directive ne fait pas obstacle aux dispositions relatives à la protection de la femme en ce qui concerne la grossesse et la maternité.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La Convention collective institue une différence de traitement entre hommes et femmes.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Mais le droit national peut réserver à la mère de l’enfant un congé supplémentaire après l’expiration du congé de maternité lorsque ce congé vise la femme, non pas en qualité de parent, mais au regard des </a:t>
            </a:r>
            <a:r>
              <a:rPr kumimoji="0" lang="fr-FR" sz="1100" b="0" i="0" u="sng" strike="noStrike" kern="1200" cap="none" spc="0" normalizeH="0" baseline="0" noProof="0" dirty="0" smtClean="0">
                <a:ln>
                  <a:noFill/>
                </a:ln>
                <a:solidFill>
                  <a:srgbClr val="385072"/>
                </a:solidFill>
                <a:effectLst/>
                <a:uLnTx/>
                <a:uFillTx/>
                <a:latin typeface="Arial"/>
                <a:ea typeface="+mn-ea"/>
                <a:cs typeface="+mn-cs"/>
              </a:rPr>
              <a:t>conséquences de la grossesse et de la maternité</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a:t>
            </a:r>
            <a:r>
              <a:rPr kumimoji="0" lang="fr-FR" sz="1100" b="0" i="0" u="sng" strike="noStrike" kern="1200" cap="none" spc="0" normalizeH="0" baseline="0" noProof="0" dirty="0" smtClean="0">
                <a:ln>
                  <a:noFill/>
                </a:ln>
                <a:solidFill>
                  <a:srgbClr val="385072"/>
                </a:solidFill>
                <a:effectLst/>
                <a:uLnTx/>
                <a:uFillTx/>
                <a:latin typeface="Arial"/>
                <a:ea typeface="+mn-ea"/>
                <a:cs typeface="+mn-cs"/>
              </a:rPr>
              <a:t>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L’objectif d’une telle disposition doit être de d’assurer la </a:t>
            </a:r>
            <a:r>
              <a:rPr kumimoji="0" lang="fr-FR" sz="1100" b="1" i="0" u="none" strike="noStrike" kern="1200" cap="none" spc="0" normalizeH="0" baseline="0" noProof="0" dirty="0" smtClean="0">
                <a:ln>
                  <a:noFill/>
                </a:ln>
                <a:solidFill>
                  <a:srgbClr val="385072"/>
                </a:solidFill>
                <a:effectLst/>
                <a:uLnTx/>
                <a:uFillTx/>
                <a:latin typeface="Arial"/>
                <a:ea typeface="+mn-ea"/>
                <a:cs typeface="+mn-cs"/>
              </a:rPr>
              <a:t>protection de la condition biologique de la femme </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ainsi que des </a:t>
            </a:r>
            <a:r>
              <a:rPr kumimoji="0" lang="fr-FR" sz="1100" b="1" i="0" u="none" strike="noStrike" kern="1200" cap="none" spc="0" normalizeH="0" baseline="0" noProof="0" dirty="0" smtClean="0">
                <a:ln>
                  <a:noFill/>
                </a:ln>
                <a:solidFill>
                  <a:srgbClr val="385072"/>
                </a:solidFill>
                <a:effectLst/>
                <a:uLnTx/>
                <a:uFillTx/>
                <a:latin typeface="Arial"/>
                <a:ea typeface="+mn-ea"/>
                <a:cs typeface="+mn-cs"/>
              </a:rPr>
              <a:t>rapports particuliers qu’elle entretient avec son enfant au cours de la période postérieure à l’accouchement</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 </a:t>
            </a:r>
            <a:endParaRPr kumimoji="0" lang="fr-FR" sz="1100" b="0" i="0" u="none" strike="noStrike" kern="1200" cap="none" spc="0" normalizeH="0" baseline="0" noProof="0" dirty="0" smtClean="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cxnSp>
        <p:nvCxnSpPr>
          <p:cNvPr id="11" name="Straight Connector 10"/>
          <p:cNvCxnSpPr/>
          <p:nvPr/>
        </p:nvCxnSpPr>
        <p:spPr>
          <a:xfrm>
            <a:off x="618227" y="3036498"/>
            <a:ext cx="3450566" cy="0"/>
          </a:xfrm>
          <a:prstGeom prst="line">
            <a:avLst/>
          </a:prstGeom>
          <a:ln>
            <a:solidFill>
              <a:srgbClr val="43B8D5"/>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27485" y="0"/>
            <a:ext cx="1299713" cy="976522"/>
          </a:xfrm>
          <a:prstGeom prst="rect">
            <a:avLst/>
          </a:prstGeom>
        </p:spPr>
      </p:pic>
    </p:spTree>
    <p:extLst>
      <p:ext uri="{BB962C8B-B14F-4D97-AF65-F5344CB8AC3E}">
        <p14:creationId xmlns:p14="http://schemas.microsoft.com/office/powerpoint/2010/main" val="27776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III – Congés</a:t>
            </a:r>
            <a:endParaRPr lang="en-GB" sz="3200" dirty="0"/>
          </a:p>
        </p:txBody>
      </p:sp>
      <p:graphicFrame>
        <p:nvGraphicFramePr>
          <p:cNvPr id="6" name="Diagram 5"/>
          <p:cNvGraphicFramePr/>
          <p:nvPr>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b-LU" sz="1800" b="1" i="0" u="none" strike="noStrike" kern="1200" cap="none" spc="0" normalizeH="0" baseline="0" noProof="0" dirty="0">
                <a:ln>
                  <a:noFill/>
                </a:ln>
                <a:solidFill>
                  <a:srgbClr val="385072"/>
                </a:solidFill>
                <a:effectLst/>
                <a:uLnTx/>
                <a:uFillTx/>
                <a:latin typeface="Calibri" pitchFamily="34" charset="0"/>
                <a:ea typeface="+mn-ea"/>
                <a:cs typeface="Arial" charset="0"/>
              </a:rPr>
              <a:t>2</a:t>
            </a:r>
            <a:endParaRPr kumimoji="0" lang="en-GB" sz="1800" b="1" i="0" u="none" strike="noStrike" kern="1200" cap="none" spc="0" normalizeH="0" baseline="0" noProof="0" dirty="0">
              <a:ln>
                <a:noFill/>
              </a:ln>
              <a:solidFill>
                <a:srgbClr val="385072"/>
              </a:solidFill>
              <a:effectLst/>
              <a:uLnTx/>
              <a:uFillTx/>
              <a:latin typeface="Calibri" pitchFamily="34" charset="0"/>
              <a:ea typeface="+mn-ea"/>
              <a:cs typeface="Arial" charset="0"/>
            </a:endParaRPr>
          </a:p>
        </p:txBody>
      </p:sp>
      <p:sp>
        <p:nvSpPr>
          <p:cNvPr id="9" name="TextBox 8"/>
          <p:cNvSpPr txBox="1"/>
          <p:nvPr/>
        </p:nvSpPr>
        <p:spPr>
          <a:xfrm>
            <a:off x="618227" y="2778507"/>
            <a:ext cx="7620000"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333333"/>
                </a:solidFill>
                <a:effectLst/>
                <a:uLnTx/>
                <a:uFillTx/>
                <a:latin typeface="Arial"/>
                <a:ea typeface="+mn-ea"/>
                <a:cs typeface="+mn-cs"/>
              </a:rPr>
              <a:t>Conclusion </a:t>
            </a:r>
            <a:endParaRPr kumimoji="0" lang="fr-FR" sz="1200" b="0" i="0" u="none" strike="noStrike" kern="1200" cap="none" spc="0" normalizeH="0" baseline="0" noProof="0" dirty="0" smtClean="0">
              <a:ln>
                <a:noFill/>
              </a:ln>
              <a:solidFill>
                <a:srgbClr val="385072"/>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100" b="0" i="0" u="none" strike="noStrike" kern="1200" cap="none" spc="0" normalizeH="0" baseline="0" noProof="0" dirty="0" smtClean="0">
              <a:ln>
                <a:noFill/>
              </a:ln>
              <a:solidFill>
                <a:srgbClr val="385072"/>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Le droit de l’Union ne s’oppose pas à une telle disposition en droit national.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100" b="0" i="0" u="none" strike="noStrike" kern="1200" cap="none" spc="0" normalizeH="0" baseline="0" noProof="0" dirty="0" smtClean="0">
              <a:ln>
                <a:noFill/>
              </a:ln>
              <a:solidFill>
                <a:srgbClr val="385072"/>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Il appartient toutefois aux EM de s’assurer que le congé supplémentaire vise à protéger les travailleuses au regard des </a:t>
            </a:r>
            <a:r>
              <a:rPr kumimoji="0" lang="fr-FR" sz="1100" b="1" i="0" u="none" strike="noStrike" kern="1200" cap="none" spc="0" normalizeH="0" baseline="0" noProof="0" dirty="0" smtClean="0">
                <a:ln>
                  <a:noFill/>
                </a:ln>
                <a:solidFill>
                  <a:srgbClr val="385072"/>
                </a:solidFill>
                <a:effectLst/>
                <a:uLnTx/>
                <a:uFillTx/>
                <a:latin typeface="Arial"/>
                <a:ea typeface="+mn-ea"/>
                <a:cs typeface="+mn-cs"/>
              </a:rPr>
              <a:t>conséquences de la grossesse </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et </a:t>
            </a:r>
            <a:r>
              <a:rPr kumimoji="0" lang="fr-FR" sz="1100" b="1" i="0" u="none" strike="noStrike" kern="1200" cap="none" spc="0" normalizeH="0" baseline="0" noProof="0" dirty="0" smtClean="0">
                <a:ln>
                  <a:noFill/>
                </a:ln>
                <a:solidFill>
                  <a:srgbClr val="385072"/>
                </a:solidFill>
                <a:effectLst/>
                <a:uLnTx/>
                <a:uFillTx/>
                <a:latin typeface="Arial"/>
                <a:ea typeface="+mn-ea"/>
                <a:cs typeface="+mn-cs"/>
              </a:rPr>
              <a:t>des conditions de maternité</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100" b="0" i="0" u="none" strike="noStrike" kern="1200" cap="none" spc="0" normalizeH="0" baseline="0" noProof="0" dirty="0" smtClean="0">
              <a:ln>
                <a:noFill/>
              </a:ln>
              <a:solidFill>
                <a:srgbClr val="385072"/>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100" b="0" i="0" u="none" strike="noStrike" kern="1200" cap="none" spc="0" normalizeH="0" baseline="0" noProof="0" dirty="0">
                <a:ln>
                  <a:noFill/>
                </a:ln>
                <a:solidFill>
                  <a:srgbClr val="385072"/>
                </a:solidFill>
                <a:effectLst/>
                <a:uLnTx/>
                <a:uFillTx/>
                <a:latin typeface="Arial"/>
                <a:ea typeface="+mn-ea"/>
                <a:cs typeface="+mn-cs"/>
              </a:rPr>
              <a:t>Le seul fait qu’un congé suive immédiatement le congé légal de maternité ne suffit pas pour considérer qu’il peut être réserver uniquement aux travailleuses. </a:t>
            </a:r>
            <a:endParaRPr lang="en-GB" sz="1100" dirty="0">
              <a:solidFill>
                <a:srgbClr val="385072"/>
              </a:solidFill>
              <a:latin typeface="Arial"/>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dirty="0">
              <a:ln>
                <a:noFill/>
              </a:ln>
              <a:solidFill>
                <a:srgbClr val="385072"/>
              </a:solidFill>
              <a:effectLst/>
              <a:uLnTx/>
              <a:uFillTx/>
              <a:latin typeface="Arial"/>
              <a:ea typeface="+mn-ea"/>
              <a:cs typeface="+mn-cs"/>
            </a:endParaRPr>
          </a:p>
          <a:p>
            <a:pPr marL="171450" marR="0" lvl="0" indent="9525"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dirty="0">
                <a:solidFill>
                  <a:srgbClr val="385072"/>
                </a:solidFill>
                <a:latin typeface="Arial"/>
              </a:rPr>
              <a:t> </a:t>
            </a:r>
            <a:r>
              <a:rPr lang="en-GB" sz="1100" dirty="0" smtClean="0">
                <a:solidFill>
                  <a:srgbClr val="385072"/>
                </a:solidFill>
                <a:latin typeface="Arial"/>
              </a:rPr>
              <a:t>  </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Critères à prendre en compte : </a:t>
            </a:r>
          </a:p>
          <a:p>
            <a:pPr marL="715963" marR="0" lvl="1" indent="-258763"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Conditions d’octroi du congé</a:t>
            </a:r>
          </a:p>
          <a:p>
            <a:pPr marL="715963" marR="0" lvl="1" indent="-258763"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Modalités et durée du congé </a:t>
            </a:r>
          </a:p>
          <a:p>
            <a:pPr marL="715963" marR="0" lvl="1" indent="-258763"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Niveau de protection afférent </a:t>
            </a:r>
            <a:endParaRPr kumimoji="0" lang="fr-FR" sz="1100" b="0" i="0" u="none" strike="noStrike" kern="1200" cap="none" spc="0" normalizeH="0" baseline="0" noProof="0" dirty="0">
              <a:ln>
                <a:noFill/>
              </a:ln>
              <a:solidFill>
                <a:srgbClr val="333333"/>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200" b="0" i="0" u="none" strike="noStrike" kern="1200" cap="none" spc="0" normalizeH="0" baseline="0" noProof="0" dirty="0" smtClean="0">
              <a:ln>
                <a:noFill/>
              </a:ln>
              <a:solidFill>
                <a:srgbClr val="333333"/>
              </a:solidFill>
              <a:effectLst/>
              <a:uLnTx/>
              <a:uFillTx/>
              <a:latin typeface="Arial"/>
              <a:ea typeface="+mn-ea"/>
              <a:cs typeface="+mn-cs"/>
            </a:endParaRPr>
          </a:p>
        </p:txBody>
      </p:sp>
      <p:cxnSp>
        <p:nvCxnSpPr>
          <p:cNvPr id="11" name="Straight Connector 10"/>
          <p:cNvCxnSpPr/>
          <p:nvPr/>
        </p:nvCxnSpPr>
        <p:spPr>
          <a:xfrm>
            <a:off x="618226" y="3036498"/>
            <a:ext cx="3450566" cy="0"/>
          </a:xfrm>
          <a:prstGeom prst="line">
            <a:avLst/>
          </a:prstGeom>
          <a:ln>
            <a:solidFill>
              <a:srgbClr val="43B8D5"/>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27485" y="0"/>
            <a:ext cx="1299713" cy="976522"/>
          </a:xfrm>
          <a:prstGeom prst="rect">
            <a:avLst/>
          </a:prstGeom>
        </p:spPr>
      </p:pic>
      <p:pic>
        <p:nvPicPr>
          <p:cNvPr id="10" name="Picture 9"/>
          <p:cNvPicPr>
            <a:picLocks noChangeAspect="1"/>
          </p:cNvPicPr>
          <p:nvPr/>
        </p:nvPicPr>
        <p:blipFill>
          <a:blip r:embed="rId8"/>
          <a:stretch>
            <a:fillRect/>
          </a:stretch>
        </p:blipFill>
        <p:spPr>
          <a:xfrm>
            <a:off x="618226" y="4461189"/>
            <a:ext cx="465396" cy="324900"/>
          </a:xfrm>
          <a:prstGeom prst="rect">
            <a:avLst/>
          </a:prstGeom>
        </p:spPr>
      </p:pic>
    </p:spTree>
    <p:extLst>
      <p:ext uri="{BB962C8B-B14F-4D97-AF65-F5344CB8AC3E}">
        <p14:creationId xmlns:p14="http://schemas.microsoft.com/office/powerpoint/2010/main" val="5571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4760459" cy="627321"/>
          </a:xfrm>
        </p:spPr>
        <p:txBody>
          <a:bodyPr/>
          <a:lstStyle/>
          <a:p>
            <a:r>
              <a:rPr lang="fr-LU" dirty="0" smtClean="0"/>
              <a:t>Sommaire</a:t>
            </a:r>
            <a:endParaRPr lang="en-GB" sz="3200" dirty="0"/>
          </a:p>
        </p:txBody>
      </p:sp>
      <p:graphicFrame>
        <p:nvGraphicFramePr>
          <p:cNvPr id="3" name="Diagram 2"/>
          <p:cNvGraphicFramePr/>
          <p:nvPr>
            <p:extLst>
              <p:ext uri="{D42A27DB-BD31-4B8C-83A1-F6EECF244321}">
                <p14:modId xmlns:p14="http://schemas.microsoft.com/office/powerpoint/2010/main" val="54578815"/>
              </p:ext>
            </p:extLst>
          </p:nvPr>
        </p:nvGraphicFramePr>
        <p:xfrm>
          <a:off x="854015" y="1894412"/>
          <a:ext cx="7289321" cy="444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906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IV – Contrat à durée déterminée</a:t>
            </a:r>
            <a:endParaRPr lang="en-GB" sz="3200" dirty="0"/>
          </a:p>
        </p:txBody>
      </p:sp>
      <p:graphicFrame>
        <p:nvGraphicFramePr>
          <p:cNvPr id="6" name="Diagram 5"/>
          <p:cNvGraphicFramePr/>
          <p:nvPr>
            <p:extLst>
              <p:ext uri="{D42A27DB-BD31-4B8C-83A1-F6EECF244321}">
                <p14:modId xmlns:p14="http://schemas.microsoft.com/office/powerpoint/2010/main" val="1907565871"/>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447098"/>
          </a:xfrm>
          <a:prstGeom prst="rect">
            <a:avLst/>
          </a:prstGeom>
          <a:noFill/>
        </p:spPr>
        <p:txBody>
          <a:bodyPr wrap="square" rtlCol="0">
            <a:spAutoFit/>
          </a:bodyPr>
          <a:lstStyle/>
          <a:p>
            <a:r>
              <a:rPr lang="fr-FR" sz="1200" b="1" dirty="0" smtClean="0"/>
              <a:t>Objet du litige</a:t>
            </a:r>
          </a:p>
          <a:p>
            <a:pPr algn="just"/>
            <a:endParaRPr lang="fr-FR" sz="1100" dirty="0" smtClean="0">
              <a:solidFill>
                <a:srgbClr val="385072"/>
              </a:solidFill>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Plusieurs </a:t>
            </a:r>
            <a:r>
              <a:rPr lang="fr-FR" sz="1100" dirty="0">
                <a:solidFill>
                  <a:srgbClr val="385072"/>
                </a:solidFill>
                <a:sym typeface="Wingdings" panose="05000000000000000000" pitchFamily="2" charset="2"/>
              </a:rPr>
              <a:t>personnes sont employées de longue date dans le cadre de relations de travail à durée déterminée au sein du service de santé de la communauté de Madrid. </a:t>
            </a:r>
          </a:p>
          <a:p>
            <a:pPr marL="17145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Les travailleurs ont demandé la reconnaissance de leur qualité de m</a:t>
            </a:r>
            <a:r>
              <a:rPr lang="fr-FR" sz="1100" dirty="0" smtClean="0">
                <a:solidFill>
                  <a:srgbClr val="385072"/>
                </a:solidFill>
                <a:sym typeface="Wingdings" panose="05000000000000000000" pitchFamily="2" charset="2"/>
              </a:rPr>
              <a:t>embres </a:t>
            </a:r>
            <a:r>
              <a:rPr lang="fr-FR" sz="1100" dirty="0">
                <a:solidFill>
                  <a:srgbClr val="385072"/>
                </a:solidFill>
                <a:sym typeface="Wingdings" panose="05000000000000000000" pitchFamily="2" charset="2"/>
              </a:rPr>
              <a:t>du personnel statutaire fixe </a:t>
            </a:r>
            <a:r>
              <a:rPr lang="fr-FR" sz="1100" dirty="0" smtClean="0">
                <a:solidFill>
                  <a:srgbClr val="385072"/>
                </a:solidFill>
                <a:sym typeface="Wingdings" panose="05000000000000000000" pitchFamily="2" charset="2"/>
              </a:rPr>
              <a:t>ou</a:t>
            </a:r>
            <a:r>
              <a:rPr lang="fr-FR" sz="1100" dirty="0">
                <a:solidFill>
                  <a:srgbClr val="385072"/>
                </a:solidFill>
                <a:sym typeface="Wingdings" panose="05000000000000000000" pitchFamily="2" charset="2"/>
              </a:rPr>
              <a:t> </a:t>
            </a:r>
            <a:r>
              <a:rPr lang="fr-FR" sz="1100" dirty="0" smtClean="0">
                <a:solidFill>
                  <a:srgbClr val="385072"/>
                </a:solidFill>
                <a:sym typeface="Wingdings" panose="05000000000000000000" pitchFamily="2" charset="2"/>
              </a:rPr>
              <a:t>d’agents </a:t>
            </a:r>
            <a:r>
              <a:rPr lang="fr-FR" sz="1100" dirty="0">
                <a:solidFill>
                  <a:srgbClr val="385072"/>
                </a:solidFill>
                <a:sym typeface="Wingdings" panose="05000000000000000000" pitchFamily="2" charset="2"/>
              </a:rPr>
              <a:t>publics bénéficiant d’un statut </a:t>
            </a:r>
            <a:r>
              <a:rPr lang="fr-FR" sz="1100" dirty="0" smtClean="0">
                <a:solidFill>
                  <a:srgbClr val="385072"/>
                </a:solidFill>
                <a:sym typeface="Wingdings" panose="05000000000000000000" pitchFamily="2" charset="2"/>
              </a:rPr>
              <a:t>similaire, ce que la </a:t>
            </a:r>
            <a:r>
              <a:rPr lang="fr-FR" sz="1100" dirty="0">
                <a:solidFill>
                  <a:srgbClr val="385072"/>
                </a:solidFill>
                <a:sym typeface="Wingdings" panose="05000000000000000000" pitchFamily="2" charset="2"/>
              </a:rPr>
              <a:t>communauté de Madrid leur a refusé. </a:t>
            </a:r>
            <a:endParaRPr lang="fr-FR" sz="1100" dirty="0" smtClean="0">
              <a:solidFill>
                <a:srgbClr val="385072"/>
              </a:solidFill>
              <a:sym typeface="Wingdings" panose="05000000000000000000" pitchFamily="2" charset="2"/>
            </a:endParaRPr>
          </a:p>
          <a:p>
            <a:pPr algn="just">
              <a:spcAft>
                <a:spcPts val="600"/>
              </a:spcAft>
            </a:pPr>
            <a:endParaRPr lang="fr-FR" sz="1100" dirty="0" smtClean="0">
              <a:solidFill>
                <a:srgbClr val="385072"/>
              </a:solidFill>
              <a:sym typeface="Wingdings" panose="05000000000000000000" pitchFamily="2" charset="2"/>
            </a:endParaRPr>
          </a:p>
          <a:p>
            <a:pPr algn="just">
              <a:spcAft>
                <a:spcPts val="600"/>
              </a:spcAft>
            </a:pPr>
            <a:endParaRPr lang="fr-FR" sz="1100" dirty="0" smtClean="0">
              <a:solidFill>
                <a:srgbClr val="385072"/>
              </a:solidFill>
              <a:sym typeface="Wingdings" panose="05000000000000000000" pitchFamily="2" charset="2"/>
            </a:endParaRPr>
          </a:p>
          <a:p>
            <a:pPr>
              <a:spcAft>
                <a:spcPts val="600"/>
              </a:spcAft>
            </a:pPr>
            <a:r>
              <a:rPr lang="fr-FR" sz="1200" b="1" dirty="0" smtClean="0">
                <a:sym typeface="Wingdings" panose="05000000000000000000" pitchFamily="2" charset="2"/>
              </a:rPr>
              <a:t>Questions préjudicielles</a:t>
            </a:r>
          </a:p>
          <a:p>
            <a:pPr>
              <a:spcAft>
                <a:spcPts val="600"/>
              </a:spcAft>
            </a:pPr>
            <a:endParaRPr lang="fr-FR" sz="800" b="1" dirty="0">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Le </a:t>
            </a:r>
            <a:r>
              <a:rPr lang="fr-FR" sz="1100" dirty="0" smtClean="0">
                <a:solidFill>
                  <a:srgbClr val="385072"/>
                </a:solidFill>
                <a:sym typeface="Wingdings" panose="05000000000000000000" pitchFamily="2" charset="2"/>
              </a:rPr>
              <a:t>fait que le travailleur concerné </a:t>
            </a:r>
            <a:r>
              <a:rPr lang="fr-FR" sz="1100" dirty="0">
                <a:solidFill>
                  <a:srgbClr val="385072"/>
                </a:solidFill>
                <a:sym typeface="Wingdings" panose="05000000000000000000" pitchFamily="2" charset="2"/>
              </a:rPr>
              <a:t>à l’établissement des </a:t>
            </a:r>
            <a:r>
              <a:rPr lang="fr-FR" sz="1100" dirty="0" smtClean="0">
                <a:solidFill>
                  <a:srgbClr val="385072"/>
                </a:solidFill>
                <a:sym typeface="Wingdings" panose="05000000000000000000" pitchFamily="2" charset="2"/>
              </a:rPr>
              <a:t>CDD successifs </a:t>
            </a:r>
            <a:r>
              <a:rPr lang="fr-FR" sz="1100" dirty="0">
                <a:solidFill>
                  <a:srgbClr val="385072"/>
                </a:solidFill>
                <a:sym typeface="Wingdings" panose="05000000000000000000" pitchFamily="2" charset="2"/>
              </a:rPr>
              <a:t>est-il </a:t>
            </a:r>
            <a:r>
              <a:rPr lang="fr-FR" sz="1100" dirty="0" smtClean="0">
                <a:solidFill>
                  <a:srgbClr val="385072"/>
                </a:solidFill>
                <a:sym typeface="Wingdings" panose="05000000000000000000" pitchFamily="2" charset="2"/>
              </a:rPr>
              <a:t>de nature à ôter tout caractère abusif au comportement de son employeur? </a:t>
            </a:r>
            <a:endParaRPr lang="fr-FR" sz="1200" b="1" dirty="0" smtClean="0"/>
          </a:p>
          <a:p>
            <a:endParaRPr lang="fr-FR" sz="1200" b="1" dirty="0" smtClean="0"/>
          </a:p>
          <a:p>
            <a:endParaRPr lang="fr-FR" dirty="0" smtClean="0"/>
          </a:p>
          <a:p>
            <a:endParaRPr lang="en-GB" dirty="0"/>
          </a:p>
        </p:txBody>
      </p:sp>
      <p:cxnSp>
        <p:nvCxnSpPr>
          <p:cNvPr id="11" name="Straight Connector 10"/>
          <p:cNvCxnSpPr/>
          <p:nvPr/>
        </p:nvCxnSpPr>
        <p:spPr>
          <a:xfrm>
            <a:off x="618227" y="3036498"/>
            <a:ext cx="3450566" cy="0"/>
          </a:xfrm>
          <a:prstGeom prst="line">
            <a:avLst/>
          </a:prstGeom>
          <a:ln>
            <a:solidFill>
              <a:srgbClr val="16C5E1"/>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67291" y="66770"/>
            <a:ext cx="1213872" cy="858376"/>
          </a:xfrm>
          <a:prstGeom prst="rect">
            <a:avLst/>
          </a:prstGeom>
        </p:spPr>
      </p:pic>
      <p:cxnSp>
        <p:nvCxnSpPr>
          <p:cNvPr id="12" name="Straight Connector 11"/>
          <p:cNvCxnSpPr/>
          <p:nvPr/>
        </p:nvCxnSpPr>
        <p:spPr>
          <a:xfrm flipV="1">
            <a:off x="618226" y="4727276"/>
            <a:ext cx="3450567" cy="8626"/>
          </a:xfrm>
          <a:prstGeom prst="line">
            <a:avLst/>
          </a:prstGeom>
          <a:ln>
            <a:solidFill>
              <a:srgbClr val="16C5E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706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IV – Contrat à durée déterminée</a:t>
            </a:r>
            <a:endParaRPr lang="en-GB" sz="3200" dirty="0"/>
          </a:p>
        </p:txBody>
      </p:sp>
      <p:graphicFrame>
        <p:nvGraphicFramePr>
          <p:cNvPr id="6" name="Diagram 5"/>
          <p:cNvGraphicFramePr/>
          <p:nvPr>
            <p:extLst>
              <p:ext uri="{D42A27DB-BD31-4B8C-83A1-F6EECF244321}">
                <p14:modId xmlns:p14="http://schemas.microsoft.com/office/powerpoint/2010/main" val="3488151484"/>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493538"/>
          </a:xfrm>
          <a:prstGeom prst="rect">
            <a:avLst/>
          </a:prstGeom>
          <a:noFill/>
        </p:spPr>
        <p:txBody>
          <a:bodyPr wrap="square" rtlCol="0">
            <a:spAutoFit/>
          </a:bodyPr>
          <a:lstStyle/>
          <a:p>
            <a:r>
              <a:rPr lang="fr-FR" sz="1200" b="1" dirty="0" smtClean="0"/>
              <a:t>Raisonnement et position de la Cour</a:t>
            </a:r>
          </a:p>
          <a:p>
            <a:pPr algn="just"/>
            <a:endParaRPr lang="fr-FR" sz="11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Objectif </a:t>
            </a:r>
            <a:r>
              <a:rPr lang="fr-FR" sz="1100" dirty="0">
                <a:solidFill>
                  <a:srgbClr val="385072"/>
                </a:solidFill>
                <a:sym typeface="Wingdings" panose="05000000000000000000" pitchFamily="2" charset="2"/>
              </a:rPr>
              <a:t>accord-cadre : encadrer le recours successif aux </a:t>
            </a:r>
            <a:r>
              <a:rPr lang="fr-FR" sz="1100" dirty="0" smtClean="0">
                <a:solidFill>
                  <a:srgbClr val="385072"/>
                </a:solidFill>
                <a:sym typeface="Wingdings" panose="05000000000000000000" pitchFamily="2" charset="2"/>
              </a:rPr>
              <a:t>CDD car </a:t>
            </a:r>
            <a:r>
              <a:rPr lang="fr-FR" sz="1100" dirty="0">
                <a:solidFill>
                  <a:srgbClr val="385072"/>
                </a:solidFill>
                <a:sym typeface="Wingdings" panose="05000000000000000000" pitchFamily="2" charset="2"/>
              </a:rPr>
              <a:t>cela peut être une source potentielle d’abus au détriment des travailleurs. </a:t>
            </a:r>
            <a:r>
              <a:rPr lang="fr-FR" sz="1100" dirty="0" smtClean="0">
                <a:solidFill>
                  <a:srgbClr val="385072"/>
                </a:solidFill>
                <a:sym typeface="Wingdings" panose="05000000000000000000" pitchFamily="2" charset="2"/>
              </a:rPr>
              <a:t>-&gt; revient </a:t>
            </a:r>
            <a:r>
              <a:rPr lang="fr-FR" sz="1100" dirty="0">
                <a:solidFill>
                  <a:srgbClr val="385072"/>
                </a:solidFill>
                <a:sym typeface="Wingdings" panose="05000000000000000000" pitchFamily="2" charset="2"/>
              </a:rPr>
              <a:t>aux EM et/ou partenaires sociaux de déterminer sous quelles conditions ces </a:t>
            </a:r>
            <a:r>
              <a:rPr lang="fr-FR" sz="1100" dirty="0" smtClean="0">
                <a:solidFill>
                  <a:srgbClr val="385072"/>
                </a:solidFill>
                <a:sym typeface="Wingdings" panose="05000000000000000000" pitchFamily="2" charset="2"/>
              </a:rPr>
              <a:t>CDD sont </a:t>
            </a:r>
            <a:r>
              <a:rPr lang="fr-FR" sz="1100" dirty="0">
                <a:solidFill>
                  <a:srgbClr val="385072"/>
                </a:solidFill>
                <a:sym typeface="Wingdings" panose="05000000000000000000" pitchFamily="2" charset="2"/>
              </a:rPr>
              <a:t>considérés comme successifs. </a:t>
            </a:r>
          </a:p>
          <a:p>
            <a:pPr lvl="1"/>
            <a:endParaRPr lang="fr-FR" sz="1100" dirty="0">
              <a:solidFill>
                <a:srgbClr val="385072"/>
              </a:solidFill>
              <a:sym typeface="Wingdings" panose="05000000000000000000" pitchFamily="2" charset="2"/>
            </a:endParaRPr>
          </a:p>
          <a:p>
            <a:pPr marL="628650" lvl="1" indent="-171450">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buFont typeface="Wingdings" panose="05000000000000000000" pitchFamily="2" charset="2"/>
              <a:buChar char="Ø"/>
            </a:pPr>
            <a:endParaRPr lang="fr-FR" sz="1100" dirty="0">
              <a:solidFill>
                <a:srgbClr val="385072"/>
              </a:solidFill>
              <a:sym typeface="Wingdings" panose="05000000000000000000" pitchFamily="2" charset="2"/>
            </a:endParaRPr>
          </a:p>
          <a:p>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En </a:t>
            </a:r>
            <a:r>
              <a:rPr lang="fr-FR" sz="1100" dirty="0">
                <a:solidFill>
                  <a:srgbClr val="385072"/>
                </a:solidFill>
                <a:sym typeface="Wingdings" panose="05000000000000000000" pitchFamily="2" charset="2"/>
              </a:rPr>
              <a:t>l’espèce : les nominations successives des travailleurs concernés ne répondaient pas à de simples besoins provisoires du service de santé de la communauté de Madrid, mais visaient à satisfaire des besoins permanents et durables en matière de personnel au sein du service de santé. </a:t>
            </a:r>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endParaRPr lang="fr-FR" sz="1100" dirty="0">
              <a:solidFill>
                <a:srgbClr val="385072"/>
              </a:solidFill>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Le </a:t>
            </a:r>
            <a:r>
              <a:rPr lang="fr-FR" sz="1100" dirty="0" smtClean="0">
                <a:solidFill>
                  <a:srgbClr val="385072"/>
                </a:solidFill>
                <a:sym typeface="Wingdings" panose="05000000000000000000" pitchFamily="2" charset="2"/>
              </a:rPr>
              <a:t>travailleur est susceptible </a:t>
            </a:r>
            <a:r>
              <a:rPr lang="fr-FR" sz="1100" dirty="0">
                <a:solidFill>
                  <a:srgbClr val="385072"/>
                </a:solidFill>
                <a:sym typeface="Wingdings" panose="05000000000000000000" pitchFamily="2" charset="2"/>
              </a:rPr>
              <a:t>d’être la victime d’un recours </a:t>
            </a:r>
            <a:r>
              <a:rPr lang="fr-FR" sz="1100" dirty="0" smtClean="0">
                <a:solidFill>
                  <a:srgbClr val="385072"/>
                </a:solidFill>
                <a:sym typeface="Wingdings" panose="05000000000000000000" pitchFamily="2" charset="2"/>
              </a:rPr>
              <a:t>abusif par l’employeur à des CDD successifs </a:t>
            </a:r>
            <a:r>
              <a:rPr lang="fr-FR" sz="1100" dirty="0">
                <a:solidFill>
                  <a:srgbClr val="385072"/>
                </a:solidFill>
                <a:sym typeface="Wingdings" panose="05000000000000000000" pitchFamily="2" charset="2"/>
              </a:rPr>
              <a:t>et ce, quand bien même l’établissement et le renouvellement de ces relations de travail seraient librement consentis.</a:t>
            </a:r>
          </a:p>
          <a:p>
            <a:pPr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C</a:t>
            </a:r>
            <a:r>
              <a:rPr lang="fr-FR" sz="1100" dirty="0" smtClean="0">
                <a:solidFill>
                  <a:srgbClr val="385072"/>
                </a:solidFill>
                <a:sym typeface="Wingdings" panose="05000000000000000000" pitchFamily="2" charset="2"/>
              </a:rPr>
              <a:t>lause </a:t>
            </a:r>
            <a:r>
              <a:rPr lang="fr-FR" sz="1100" dirty="0">
                <a:solidFill>
                  <a:srgbClr val="385072"/>
                </a:solidFill>
                <a:sym typeface="Wingdings" panose="05000000000000000000" pitchFamily="2" charset="2"/>
              </a:rPr>
              <a:t>5 de l’accord-cadre serait </a:t>
            </a:r>
            <a:r>
              <a:rPr lang="fr-FR" sz="1100" b="1" dirty="0">
                <a:solidFill>
                  <a:srgbClr val="385072"/>
                </a:solidFill>
                <a:sym typeface="Wingdings" panose="05000000000000000000" pitchFamily="2" charset="2"/>
              </a:rPr>
              <a:t>dénuée de tout effet </a:t>
            </a:r>
            <a:r>
              <a:rPr lang="fr-FR" sz="1100" b="1" dirty="0" smtClean="0">
                <a:solidFill>
                  <a:srgbClr val="385072"/>
                </a:solidFill>
                <a:sym typeface="Wingdings" panose="05000000000000000000" pitchFamily="2" charset="2"/>
              </a:rPr>
              <a:t>utile </a:t>
            </a:r>
            <a:r>
              <a:rPr lang="fr-FR" sz="1100" dirty="0">
                <a:solidFill>
                  <a:srgbClr val="385072"/>
                </a:solidFill>
                <a:sym typeface="Wingdings" panose="05000000000000000000" pitchFamily="2" charset="2"/>
              </a:rPr>
              <a:t>si les travailleurs à durée déterminée étaient privés de la protection qu’elle leur garantit au seul motif qu’ils ont consenti librement à la conclusion </a:t>
            </a:r>
            <a:r>
              <a:rPr lang="fr-FR" sz="1100" dirty="0" smtClean="0">
                <a:solidFill>
                  <a:srgbClr val="385072"/>
                </a:solidFill>
                <a:sym typeface="Wingdings" panose="05000000000000000000" pitchFamily="2" charset="2"/>
              </a:rPr>
              <a:t>de CDD successifs. </a:t>
            </a: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endParaRPr lang="fr-FR" sz="1200" b="1" dirty="0" smtClean="0"/>
          </a:p>
          <a:p>
            <a:endParaRPr lang="fr-FR" sz="1200" b="1" dirty="0" smtClean="0"/>
          </a:p>
          <a:p>
            <a:endParaRPr lang="fr-FR" dirty="0" smtClean="0"/>
          </a:p>
          <a:p>
            <a:endParaRPr lang="en-GB" dirty="0"/>
          </a:p>
        </p:txBody>
      </p:sp>
      <p:cxnSp>
        <p:nvCxnSpPr>
          <p:cNvPr id="11" name="Straight Connector 10"/>
          <p:cNvCxnSpPr/>
          <p:nvPr/>
        </p:nvCxnSpPr>
        <p:spPr>
          <a:xfrm>
            <a:off x="618227" y="3027871"/>
            <a:ext cx="3450566" cy="0"/>
          </a:xfrm>
          <a:prstGeom prst="line">
            <a:avLst/>
          </a:prstGeom>
          <a:ln>
            <a:solidFill>
              <a:srgbClr val="16C5E1"/>
            </a:solidFill>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618227" y="3740024"/>
            <a:ext cx="7620001"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fr-FR" sz="1050" b="1" dirty="0">
                <a:solidFill>
                  <a:srgbClr val="385072"/>
                </a:solidFill>
                <a:sym typeface="Wingdings" panose="05000000000000000000" pitchFamily="2" charset="2"/>
              </a:rPr>
              <a:t>Clause 5</a:t>
            </a:r>
            <a:r>
              <a:rPr lang="fr-FR" sz="1050" dirty="0">
                <a:solidFill>
                  <a:srgbClr val="385072"/>
                </a:solidFill>
                <a:sym typeface="Wingdings" panose="05000000000000000000" pitchFamily="2" charset="2"/>
              </a:rPr>
              <a:t> de </a:t>
            </a:r>
            <a:r>
              <a:rPr lang="fr-FR" sz="1050" dirty="0" smtClean="0">
                <a:solidFill>
                  <a:srgbClr val="385072"/>
                </a:solidFill>
                <a:sym typeface="Wingdings" panose="05000000000000000000" pitchFamily="2" charset="2"/>
              </a:rPr>
              <a:t>l’accord-cadre = s’oppose </a:t>
            </a:r>
            <a:r>
              <a:rPr lang="fr-FR" sz="1050" dirty="0">
                <a:solidFill>
                  <a:srgbClr val="385072"/>
                </a:solidFill>
                <a:sym typeface="Wingdings" panose="05000000000000000000" pitchFamily="2" charset="2"/>
              </a:rPr>
              <a:t>à une législation et à une </a:t>
            </a:r>
            <a:r>
              <a:rPr lang="fr-FR" sz="1050" dirty="0" smtClean="0">
                <a:solidFill>
                  <a:srgbClr val="385072"/>
                </a:solidFill>
                <a:sym typeface="Wingdings" panose="05000000000000000000" pitchFamily="2" charset="2"/>
              </a:rPr>
              <a:t>JP </a:t>
            </a:r>
            <a:r>
              <a:rPr lang="fr-FR" sz="1050" dirty="0">
                <a:solidFill>
                  <a:srgbClr val="385072"/>
                </a:solidFill>
                <a:sym typeface="Wingdings" panose="05000000000000000000" pitchFamily="2" charset="2"/>
              </a:rPr>
              <a:t>nationales en vertu desquelles le renouvellement successif de relations de travail à </a:t>
            </a:r>
            <a:r>
              <a:rPr lang="fr-FR" sz="1050" dirty="0" smtClean="0">
                <a:solidFill>
                  <a:srgbClr val="385072"/>
                </a:solidFill>
                <a:sym typeface="Wingdings" panose="05000000000000000000" pitchFamily="2" charset="2"/>
              </a:rPr>
              <a:t>DD </a:t>
            </a:r>
            <a:r>
              <a:rPr lang="fr-FR" sz="1050" dirty="0">
                <a:solidFill>
                  <a:srgbClr val="385072"/>
                </a:solidFill>
                <a:sym typeface="Wingdings" panose="05000000000000000000" pitchFamily="2" charset="2"/>
              </a:rPr>
              <a:t>est considéré comme </a:t>
            </a:r>
            <a:r>
              <a:rPr lang="fr-FR" sz="1050" dirty="0" smtClean="0">
                <a:solidFill>
                  <a:srgbClr val="385072"/>
                </a:solidFill>
                <a:sym typeface="Wingdings" panose="05000000000000000000" pitchFamily="2" charset="2"/>
              </a:rPr>
              <a:t>justifié pour </a:t>
            </a:r>
            <a:r>
              <a:rPr lang="fr-FR" sz="1050" dirty="0">
                <a:solidFill>
                  <a:srgbClr val="385072"/>
                </a:solidFill>
                <a:sym typeface="Wingdings" panose="05000000000000000000" pitchFamily="2" charset="2"/>
              </a:rPr>
              <a:t>des « raisons objectives » car rien n’empêche l’employeur concerné de répondre, en pratique, par de tels renouvellements, à des besoins permanents et durables en personnel. </a:t>
            </a:r>
          </a:p>
        </p:txBody>
      </p:sp>
      <p:pic>
        <p:nvPicPr>
          <p:cNvPr id="3" name="Picture 2"/>
          <p:cNvPicPr>
            <a:picLocks noChangeAspect="1"/>
          </p:cNvPicPr>
          <p:nvPr/>
        </p:nvPicPr>
        <p:blipFill>
          <a:blip r:embed="rId7"/>
          <a:stretch>
            <a:fillRect/>
          </a:stretch>
        </p:blipFill>
        <p:spPr>
          <a:xfrm>
            <a:off x="7867291" y="66782"/>
            <a:ext cx="1213209" cy="859611"/>
          </a:xfrm>
          <a:prstGeom prst="rect">
            <a:avLst/>
          </a:prstGeom>
        </p:spPr>
      </p:pic>
    </p:spTree>
    <p:extLst>
      <p:ext uri="{BB962C8B-B14F-4D97-AF65-F5344CB8AC3E}">
        <p14:creationId xmlns:p14="http://schemas.microsoft.com/office/powerpoint/2010/main" val="132338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IV – Contrat à durée déterminée</a:t>
            </a:r>
            <a:endParaRPr lang="en-GB" sz="3200" dirty="0"/>
          </a:p>
        </p:txBody>
      </p:sp>
      <p:graphicFrame>
        <p:nvGraphicFramePr>
          <p:cNvPr id="6" name="Diagram 5"/>
          <p:cNvGraphicFramePr/>
          <p:nvPr>
            <p:extLst>
              <p:ext uri="{D42A27DB-BD31-4B8C-83A1-F6EECF244321}">
                <p14:modId xmlns:p14="http://schemas.microsoft.com/office/powerpoint/2010/main" val="616633578"/>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739211"/>
          </a:xfrm>
          <a:prstGeom prst="rect">
            <a:avLst/>
          </a:prstGeom>
          <a:noFill/>
        </p:spPr>
        <p:txBody>
          <a:bodyPr wrap="square" rtlCol="0">
            <a:spAutoFit/>
          </a:bodyPr>
          <a:lstStyle/>
          <a:p>
            <a:r>
              <a:rPr lang="fr-FR" sz="1200" b="1" dirty="0" smtClean="0"/>
              <a:t>Conclusion </a:t>
            </a:r>
          </a:p>
          <a:p>
            <a:pPr algn="just"/>
            <a:endParaRPr lang="fr-FR" sz="12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Les </a:t>
            </a:r>
            <a:r>
              <a:rPr lang="fr-FR" sz="1100" dirty="0">
                <a:solidFill>
                  <a:srgbClr val="385072"/>
                </a:solidFill>
                <a:sym typeface="Wingdings" panose="05000000000000000000" pitchFamily="2" charset="2"/>
              </a:rPr>
              <a:t>EM ne peuvent exclure de la notion de « relations de travail à durée déterminée successives », prévue à la clause 5 de l'accord-cadre, une situation d’un travailleur engagé sur la </a:t>
            </a:r>
            <a:r>
              <a:rPr lang="fr-FR" sz="1100" dirty="0" smtClean="0">
                <a:solidFill>
                  <a:srgbClr val="385072"/>
                </a:solidFill>
                <a:sym typeface="Wingdings" panose="05000000000000000000" pitchFamily="2" charset="2"/>
              </a:rPr>
              <a:t>base d’un CDD jusqu'à </a:t>
            </a:r>
            <a:r>
              <a:rPr lang="fr-FR" sz="1100" dirty="0">
                <a:solidFill>
                  <a:srgbClr val="385072"/>
                </a:solidFill>
                <a:sym typeface="Wingdings" panose="05000000000000000000" pitchFamily="2" charset="2"/>
              </a:rPr>
              <a:t>ce que le poste vacant dans lequel il est engagé soit pourvu de manière </a:t>
            </a:r>
            <a:r>
              <a:rPr lang="fr-FR" sz="1100" dirty="0" smtClean="0">
                <a:solidFill>
                  <a:srgbClr val="385072"/>
                </a:solidFill>
                <a:sym typeface="Wingdings" panose="05000000000000000000" pitchFamily="2" charset="2"/>
              </a:rPr>
              <a:t>définitive. </a:t>
            </a:r>
          </a:p>
          <a:p>
            <a:pPr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En cas de recours abusif, par un employeur public, à des </a:t>
            </a:r>
            <a:r>
              <a:rPr lang="fr-FR" sz="1100" dirty="0" smtClean="0">
                <a:solidFill>
                  <a:srgbClr val="385072"/>
                </a:solidFill>
                <a:sym typeface="Wingdings" panose="05000000000000000000" pitchFamily="2" charset="2"/>
              </a:rPr>
              <a:t>CDD successifs</a:t>
            </a:r>
            <a:r>
              <a:rPr lang="fr-FR" sz="1100" dirty="0">
                <a:solidFill>
                  <a:srgbClr val="385072"/>
                </a:solidFill>
                <a:sym typeface="Wingdings" panose="05000000000000000000" pitchFamily="2" charset="2"/>
              </a:rPr>
              <a:t>, le fait que le travailleur concerné a consenti à l'établissement et/ou au renouvellement de ces relations de travail </a:t>
            </a:r>
            <a:r>
              <a:rPr lang="fr-FR" sz="1100" b="1" dirty="0">
                <a:solidFill>
                  <a:srgbClr val="385072"/>
                </a:solidFill>
                <a:sym typeface="Wingdings" panose="05000000000000000000" pitchFamily="2" charset="2"/>
              </a:rPr>
              <a:t>n'est pas de nature à ôter, de ce point de vue, tout caractère abusif au comportement de cet employeur, de sorte que cet accord-cadre ne serait applicable à la situation de ce travailleur</a:t>
            </a:r>
            <a:r>
              <a:rPr lang="fr-FR" sz="1100" dirty="0">
                <a:solidFill>
                  <a:srgbClr val="385072"/>
                </a:solidFill>
                <a:sym typeface="Wingdings" panose="05000000000000000000" pitchFamily="2" charset="2"/>
              </a:rPr>
              <a:t>.</a:t>
            </a:r>
          </a:p>
          <a:p>
            <a:pPr marL="171450" indent="-171450" algn="just">
              <a:buFont typeface="Wingdings" panose="05000000000000000000" pitchFamily="2" charset="2"/>
              <a:buChar char="Ø"/>
            </a:pPr>
            <a:endParaRPr lang="fr-FR" sz="1200" b="1" dirty="0" smtClean="0"/>
          </a:p>
          <a:p>
            <a:endParaRPr lang="fr-FR" sz="1200" b="1" dirty="0" smtClean="0"/>
          </a:p>
          <a:p>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16C5E1"/>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67291" y="62158"/>
            <a:ext cx="1213209" cy="859611"/>
          </a:xfrm>
          <a:prstGeom prst="rect">
            <a:avLst/>
          </a:prstGeom>
        </p:spPr>
      </p:pic>
    </p:spTree>
    <p:extLst>
      <p:ext uri="{BB962C8B-B14F-4D97-AF65-F5344CB8AC3E}">
        <p14:creationId xmlns:p14="http://schemas.microsoft.com/office/powerpoint/2010/main" val="17226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IV – Contrat à durée déterminée</a:t>
            </a:r>
            <a:endParaRPr lang="en-GB" sz="3200" dirty="0"/>
          </a:p>
        </p:txBody>
      </p:sp>
      <p:graphicFrame>
        <p:nvGraphicFramePr>
          <p:cNvPr id="6" name="Diagram 5"/>
          <p:cNvGraphicFramePr/>
          <p:nvPr>
            <p:extLst>
              <p:ext uri="{D42A27DB-BD31-4B8C-83A1-F6EECF244321}">
                <p14:modId xmlns:p14="http://schemas.microsoft.com/office/powerpoint/2010/main" val="247898426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908489"/>
          </a:xfrm>
          <a:prstGeom prst="rect">
            <a:avLst/>
          </a:prstGeom>
          <a:noFill/>
        </p:spPr>
        <p:txBody>
          <a:bodyPr wrap="square" rtlCol="0">
            <a:spAutoFit/>
          </a:bodyPr>
          <a:lstStyle/>
          <a:p>
            <a:r>
              <a:rPr lang="fr-FR" sz="1200" b="1" dirty="0" smtClean="0"/>
              <a:t>Objet du litige </a:t>
            </a:r>
          </a:p>
          <a:p>
            <a:pPr algn="just"/>
            <a:endParaRPr lang="fr-FR" sz="12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Une juge de paix italienne dénonce le fait que le juge de paix, en service honoraire, exclut tout droit à des congés payés, à la différence des magistrats ordinaires qui bénéficient de 30 jours de congés payés / an. </a:t>
            </a:r>
          </a:p>
          <a:p>
            <a:pPr algn="just"/>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L’intéressée saisit le juge de paix italien d’une demande d’injonction de payer dirigée contre le gouvernement italien pour le traitement du mois d’août 2018. </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algn="just"/>
            <a:r>
              <a:rPr lang="fr-FR" sz="1200" b="1" dirty="0">
                <a:sym typeface="Wingdings" panose="05000000000000000000" pitchFamily="2" charset="2"/>
              </a:rPr>
              <a:t>Questions préjudicielles</a:t>
            </a:r>
          </a:p>
          <a:p>
            <a:pPr algn="just"/>
            <a:endParaRPr lang="fr-FR" sz="1200" b="1" dirty="0" smtClean="0"/>
          </a:p>
          <a:p>
            <a:pPr marL="171450" indent="-171450" algn="just">
              <a:buFont typeface="Wingdings" panose="05000000000000000000" pitchFamily="2" charset="2"/>
              <a:buChar char="Ø"/>
            </a:pPr>
            <a:r>
              <a:rPr lang="fr-FR" sz="1100" dirty="0" smtClean="0">
                <a:solidFill>
                  <a:srgbClr val="385072"/>
                </a:solidFill>
              </a:rPr>
              <a:t>Les juges </a:t>
            </a:r>
            <a:r>
              <a:rPr lang="fr-FR" sz="1100" dirty="0">
                <a:solidFill>
                  <a:srgbClr val="385072"/>
                </a:solidFill>
              </a:rPr>
              <a:t>de paix </a:t>
            </a:r>
            <a:r>
              <a:rPr lang="fr-FR" sz="1100" dirty="0" smtClean="0">
                <a:solidFill>
                  <a:srgbClr val="385072"/>
                </a:solidFill>
              </a:rPr>
              <a:t>peuvent-ils </a:t>
            </a:r>
            <a:r>
              <a:rPr lang="fr-FR" sz="1100" dirty="0">
                <a:solidFill>
                  <a:srgbClr val="385072"/>
                </a:solidFill>
              </a:rPr>
              <a:t>être </a:t>
            </a:r>
            <a:r>
              <a:rPr lang="fr-FR" sz="1100" dirty="0" smtClean="0">
                <a:solidFill>
                  <a:srgbClr val="385072"/>
                </a:solidFill>
              </a:rPr>
              <a:t>considérés </a:t>
            </a:r>
            <a:r>
              <a:rPr lang="fr-FR" sz="1100" dirty="0">
                <a:solidFill>
                  <a:srgbClr val="385072"/>
                </a:solidFill>
              </a:rPr>
              <a:t>comme </a:t>
            </a:r>
            <a:r>
              <a:rPr lang="fr-FR" sz="1100" dirty="0" smtClean="0">
                <a:solidFill>
                  <a:srgbClr val="385072"/>
                </a:solidFill>
              </a:rPr>
              <a:t>des « travailleurs à durée déterminée »? </a:t>
            </a:r>
          </a:p>
          <a:p>
            <a:pPr marL="171450" indent="-171450" algn="just">
              <a:buFont typeface="Wingdings" panose="05000000000000000000" pitchFamily="2" charset="2"/>
              <a:buChar char="Ø"/>
            </a:pPr>
            <a:endParaRPr lang="fr-FR" sz="11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rPr>
              <a:t>Subissent-ils une différence de traitement en matière de congés payés par rapport aux magistrats ordinaires? </a:t>
            </a:r>
            <a:endParaRPr lang="fr-FR" sz="1100" dirty="0">
              <a:solidFill>
                <a:srgbClr val="385072"/>
              </a:solidFill>
            </a:endParaRPr>
          </a:p>
          <a:p>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16C5E1"/>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67291" y="62158"/>
            <a:ext cx="1213209" cy="859611"/>
          </a:xfrm>
          <a:prstGeom prst="rect">
            <a:avLst/>
          </a:prstGeom>
        </p:spPr>
      </p:pic>
      <p:cxnSp>
        <p:nvCxnSpPr>
          <p:cNvPr id="10" name="Straight Connector 9"/>
          <p:cNvCxnSpPr/>
          <p:nvPr/>
        </p:nvCxnSpPr>
        <p:spPr>
          <a:xfrm>
            <a:off x="618226" y="4408098"/>
            <a:ext cx="3450566" cy="0"/>
          </a:xfrm>
          <a:prstGeom prst="line">
            <a:avLst/>
          </a:prstGeom>
          <a:ln>
            <a:solidFill>
              <a:srgbClr val="16C5E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397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IV – Contrat à durée déterminée</a:t>
            </a:r>
            <a:endParaRPr lang="en-GB" sz="3200" dirty="0"/>
          </a:p>
        </p:txBody>
      </p:sp>
      <p:graphicFrame>
        <p:nvGraphicFramePr>
          <p:cNvPr id="6" name="Diagram 5"/>
          <p:cNvGraphicFramePr/>
          <p:nvPr>
            <p:extLst>
              <p:ext uri="{D42A27DB-BD31-4B8C-83A1-F6EECF244321}">
                <p14:modId xmlns:p14="http://schemas.microsoft.com/office/powerpoint/2010/main" val="247898426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939540"/>
          </a:xfrm>
          <a:prstGeom prst="rect">
            <a:avLst/>
          </a:prstGeom>
          <a:noFill/>
        </p:spPr>
        <p:txBody>
          <a:bodyPr wrap="square" rtlCol="0">
            <a:spAutoFit/>
          </a:bodyPr>
          <a:lstStyle/>
          <a:p>
            <a:r>
              <a:rPr lang="fr-FR" sz="1200" b="1" dirty="0" smtClean="0"/>
              <a:t>Raisonnement et position de la Cour </a:t>
            </a:r>
          </a:p>
          <a:p>
            <a:pPr algn="just"/>
            <a:endParaRPr lang="fr-FR" sz="11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Travailleur = « toute personne qui exerce des activités réelles et effectives, à l’exclusion d’activités réellement réduites qu’elles présentent comme purement marginales ou accessoires » (CJUE</a:t>
            </a:r>
            <a:r>
              <a:rPr lang="fr-FR" sz="1100" dirty="0">
                <a:solidFill>
                  <a:srgbClr val="385072"/>
                </a:solidFill>
                <a:sym typeface="Wingdings" panose="05000000000000000000" pitchFamily="2" charset="2"/>
              </a:rPr>
              <a:t>, 26/03/2015, </a:t>
            </a:r>
            <a:r>
              <a:rPr lang="fr-FR" sz="1100" dirty="0" err="1">
                <a:solidFill>
                  <a:srgbClr val="385072"/>
                </a:solidFill>
                <a:sym typeface="Wingdings" panose="05000000000000000000" pitchFamily="2" charset="2"/>
              </a:rPr>
              <a:t>Fenoll</a:t>
            </a:r>
            <a:r>
              <a:rPr lang="fr-FR" sz="1100" dirty="0">
                <a:solidFill>
                  <a:srgbClr val="385072"/>
                </a:solidFill>
                <a:sym typeface="Wingdings" panose="05000000000000000000" pitchFamily="2" charset="2"/>
              </a:rPr>
              <a:t>, </a:t>
            </a:r>
            <a:r>
              <a:rPr lang="fr-FR" sz="1100" dirty="0" smtClean="0">
                <a:solidFill>
                  <a:srgbClr val="385072"/>
                </a:solidFill>
                <a:sym typeface="Wingdings" panose="05000000000000000000" pitchFamily="2" charset="2"/>
              </a:rPr>
              <a:t>C-316/13) + </a:t>
            </a:r>
          </a:p>
          <a:p>
            <a:pPr marL="180975" algn="just"/>
            <a:r>
              <a:rPr lang="fr-FR" sz="1100" dirty="0" smtClean="0">
                <a:solidFill>
                  <a:srgbClr val="385072"/>
                </a:solidFill>
                <a:sym typeface="Wingdings" panose="05000000000000000000" pitchFamily="2" charset="2"/>
              </a:rPr>
              <a:t>« personne qui accomplit, pendant un certain temps, en faveur d’une autre et sous la direction de celle-ci, des prestations en contrepartie desquelles elle reçoit une rémunération ». </a:t>
            </a:r>
          </a:p>
          <a:p>
            <a:pPr marL="180975" algn="just"/>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Juges de paix perçoivent des indemnités pour chaque prestation qu’ils effectuent (audience, apposition de scellés), pour frais de formation et autres frais généraux de la fonction. </a:t>
            </a: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 critère d’une rémunération contre prestation rempli.</a:t>
            </a:r>
          </a:p>
          <a:p>
            <a:pPr algn="just"/>
            <a:endPar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Nouveau critère de la Cour : juge national doit vérifier si « les montants perçus par la requérante présentent un </a:t>
            </a:r>
            <a:r>
              <a:rPr lang="fr-FR" sz="1100" b="1" dirty="0" smtClean="0">
                <a:solidFill>
                  <a:srgbClr val="385072"/>
                </a:solidFill>
                <a:latin typeface="Arial" panose="020B0604020202020204" pitchFamily="34" charset="0"/>
                <a:cs typeface="Arial" panose="020B0604020202020204" pitchFamily="34" charset="0"/>
                <a:sym typeface="Wingdings" panose="05000000000000000000" pitchFamily="2" charset="2"/>
              </a:rPr>
              <a:t>caractère rémunératoire </a:t>
            </a: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de nature à procurer à celle-ci un avantage matériel et lui assurent sa subsistance ». ►critère pourrait être rempli en l’espèce mais portée incertaine </a:t>
            </a:r>
          </a:p>
          <a:p>
            <a:pPr marL="630238" lvl="1" indent="-173038" algn="just">
              <a:buFont typeface="Wingdings" panose="05000000000000000000" pitchFamily="2" charset="2"/>
              <a:buChar char="à"/>
            </a:pP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juge de </a:t>
            </a:r>
            <a:r>
              <a:rPr lang="fr-FR" sz="1100" dirty="0">
                <a:solidFill>
                  <a:srgbClr val="385072"/>
                </a:solidFill>
                <a:latin typeface="Arial" panose="020B0604020202020204" pitchFamily="34" charset="0"/>
                <a:cs typeface="Arial" panose="020B0604020202020204" pitchFamily="34" charset="0"/>
                <a:sym typeface="Wingdings" panose="05000000000000000000" pitchFamily="2" charset="2"/>
              </a:rPr>
              <a:t>paix</a:t>
            </a:r>
            <a:r>
              <a:rPr lang="fr-FR" sz="1100" dirty="0">
                <a:solidFill>
                  <a:srgbClr val="385072"/>
                </a:solidFill>
                <a:latin typeface="Arial" panose="020B0604020202020204" pitchFamily="34" charset="0"/>
                <a:cs typeface="Arial" panose="020B0604020202020204" pitchFamily="34" charset="0"/>
              </a:rPr>
              <a:t> </a:t>
            </a:r>
            <a:r>
              <a:rPr lang="fr-FR" sz="1100" dirty="0" smtClean="0">
                <a:solidFill>
                  <a:srgbClr val="385072"/>
                </a:solidFill>
                <a:latin typeface="Arial" panose="020B0604020202020204" pitchFamily="34" charset="0"/>
                <a:cs typeface="Arial" panose="020B0604020202020204" pitchFamily="34" charset="0"/>
              </a:rPr>
              <a:t>qui effectue </a:t>
            </a:r>
            <a:r>
              <a:rPr lang="fr-FR" sz="1100" dirty="0">
                <a:solidFill>
                  <a:srgbClr val="385072"/>
                </a:solidFill>
                <a:latin typeface="Arial" panose="020B0604020202020204" pitchFamily="34" charset="0"/>
                <a:cs typeface="Arial" panose="020B0604020202020204" pitchFamily="34" charset="0"/>
              </a:rPr>
              <a:t>des prestations réelles et effectives, qui ne sont ni purement marginales ni accessoires, et pour lesquelles il perçoit des indemnités présentant un caractère rémunératoire, peut relever de la notion de « travailleur</a:t>
            </a:r>
            <a:r>
              <a:rPr lang="fr-FR" sz="1100" dirty="0">
                <a:solidFill>
                  <a:srgbClr val="385072"/>
                </a:solidFill>
                <a:latin typeface="Arial" panose="020B0604020202020204" pitchFamily="34" charset="0"/>
                <a:cs typeface="Arial" panose="020B0604020202020204" pitchFamily="34" charset="0"/>
                <a:sym typeface="Wingdings" panose="05000000000000000000" pitchFamily="2" charset="2"/>
              </a:rPr>
              <a:t> à DD » conformément à l’accord-cadre sur le travail à DD puisque son mandat max ≤ 4 ans renouvelable. </a:t>
            </a:r>
          </a:p>
          <a:p>
            <a:pPr lvl="1" algn="just"/>
            <a:endPar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endParaRPr>
          </a:p>
          <a:p>
            <a:pPr marL="180975" lvl="1" indent="-180975" algn="just">
              <a:buFont typeface="Wingdings" panose="05000000000000000000" pitchFamily="2" charset="2"/>
              <a:buChar char="Ø"/>
            </a:pPr>
            <a:r>
              <a:rPr lang="fr-FR" sz="1100" dirty="0" err="1" smtClean="0">
                <a:solidFill>
                  <a:srgbClr val="385072"/>
                </a:solidFill>
                <a:latin typeface="Arial" panose="020B0604020202020204" pitchFamily="34" charset="0"/>
                <a:cs typeface="Arial" panose="020B0604020202020204" pitchFamily="34" charset="0"/>
                <a:sym typeface="Wingdings" panose="05000000000000000000" pitchFamily="2" charset="2"/>
              </a:rPr>
              <a:t>Qt</a:t>
            </a:r>
            <a:r>
              <a:rPr lang="fr-FR" sz="1100" dirty="0">
                <a:solidFill>
                  <a:srgbClr val="385072"/>
                </a:solidFill>
                <a:latin typeface="Arial" panose="020B0604020202020204" pitchFamily="34" charset="0"/>
                <a:cs typeface="Arial" panose="020B0604020202020204" pitchFamily="34" charset="0"/>
                <a:sym typeface="Wingdings" panose="05000000000000000000" pitchFamily="2" charset="2"/>
              </a:rPr>
              <a:t>°</a:t>
            </a: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 de l’=té de traitement avec les magistrats ordinaires travaillant à DD : à supposer qu’une ≠ de traitement soit constatée entre travailleurs comparables, justification objective pourrait être admise en raison des différences d’exercice professionnel (qualification ≠</a:t>
            </a:r>
            <a:r>
              <a:rPr lang="fr-FR" sz="1100" dirty="0">
                <a:solidFill>
                  <a:srgbClr val="385072"/>
                </a:solidFill>
                <a:latin typeface="Arial" panose="020B0604020202020204" pitchFamily="34" charset="0"/>
                <a:cs typeface="Arial" panose="020B0604020202020204" pitchFamily="34" charset="0"/>
                <a:sym typeface="Wingdings" panose="05000000000000000000" pitchFamily="2" charset="2"/>
              </a:rPr>
              <a:t> </a:t>
            </a: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(magistrats concours≠ juges de paix). </a:t>
            </a:r>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16C5E1"/>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67291" y="62158"/>
            <a:ext cx="1213209" cy="859611"/>
          </a:xfrm>
          <a:prstGeom prst="rect">
            <a:avLst/>
          </a:prstGeom>
        </p:spPr>
      </p:pic>
    </p:spTree>
    <p:extLst>
      <p:ext uri="{BB962C8B-B14F-4D97-AF65-F5344CB8AC3E}">
        <p14:creationId xmlns:p14="http://schemas.microsoft.com/office/powerpoint/2010/main" val="21985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IV – Contrat à durée déterminée</a:t>
            </a:r>
            <a:endParaRPr lang="en-GB" sz="3200" dirty="0"/>
          </a:p>
        </p:txBody>
      </p:sp>
      <p:graphicFrame>
        <p:nvGraphicFramePr>
          <p:cNvPr id="6" name="Diagram 5"/>
          <p:cNvGraphicFramePr/>
          <p:nvPr>
            <p:extLst>
              <p:ext uri="{D42A27DB-BD31-4B8C-83A1-F6EECF244321}">
                <p14:modId xmlns:p14="http://schemas.microsoft.com/office/powerpoint/2010/main" val="247898426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092881"/>
          </a:xfrm>
          <a:prstGeom prst="rect">
            <a:avLst/>
          </a:prstGeom>
          <a:noFill/>
        </p:spPr>
        <p:txBody>
          <a:bodyPr wrap="square" rtlCol="0">
            <a:spAutoFit/>
          </a:bodyPr>
          <a:lstStyle/>
          <a:p>
            <a:r>
              <a:rPr lang="fr-FR" sz="1200" b="1" dirty="0" smtClean="0"/>
              <a:t>Conclusion  </a:t>
            </a:r>
          </a:p>
          <a:p>
            <a:pPr algn="just"/>
            <a:endParaRPr lang="fr-FR" sz="12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Les juges de paix italiens peuvent être </a:t>
            </a:r>
            <a:r>
              <a:rPr lang="fr-FR" sz="1100" b="1" dirty="0" smtClean="0">
                <a:solidFill>
                  <a:srgbClr val="385072"/>
                </a:solidFill>
                <a:sym typeface="Wingdings" panose="05000000000000000000" pitchFamily="2" charset="2"/>
              </a:rPr>
              <a:t>considérés comme des travailleurs </a:t>
            </a:r>
            <a:r>
              <a:rPr lang="fr-FR" sz="1100" dirty="0" smtClean="0">
                <a:solidFill>
                  <a:srgbClr val="385072"/>
                </a:solidFill>
                <a:sym typeface="Wingdings" panose="05000000000000000000" pitchFamily="2" charset="2"/>
              </a:rPr>
              <a:t>à durée déterminée. La différence de traitement en matière de congés payés qu’ils subissent comparativement aux magistrats ordinaires pourrait cependant être justifiée par une différence d’exercice professionnel. </a:t>
            </a:r>
          </a:p>
          <a:p>
            <a:pPr algn="just"/>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N</a:t>
            </a:r>
            <a:r>
              <a:rPr lang="fr-FR" sz="1100" dirty="0" smtClean="0">
                <a:solidFill>
                  <a:srgbClr val="385072"/>
                </a:solidFill>
                <a:sym typeface="Wingdings" panose="05000000000000000000" pitchFamily="2" charset="2"/>
              </a:rPr>
              <a:t>otion de travailleur à durée déterminée appréciée de manière large et recours au critère du caractère rémunératoire des montants perçus en contrepartie du travail. </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Nécessité de clarifier la portée de ce critère et le rapport avec l’absence de droit à des congés payés. </a:t>
            </a:r>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16C5E1"/>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67291" y="62158"/>
            <a:ext cx="1213209" cy="859611"/>
          </a:xfrm>
          <a:prstGeom prst="rect">
            <a:avLst/>
          </a:prstGeom>
        </p:spPr>
      </p:pic>
    </p:spTree>
    <p:extLst>
      <p:ext uri="{BB962C8B-B14F-4D97-AF65-F5344CB8AC3E}">
        <p14:creationId xmlns:p14="http://schemas.microsoft.com/office/powerpoint/2010/main" val="17843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smtClean="0"/>
              <a:t>V – Travail intérimaire</a:t>
            </a:r>
            <a:endParaRPr lang="en-GB" sz="3200" dirty="0"/>
          </a:p>
        </p:txBody>
      </p:sp>
      <p:graphicFrame>
        <p:nvGraphicFramePr>
          <p:cNvPr id="6" name="Diagram 5"/>
          <p:cNvGraphicFramePr/>
          <p:nvPr>
            <p:extLst>
              <p:ext uri="{D42A27DB-BD31-4B8C-83A1-F6EECF244321}">
                <p14:modId xmlns:p14="http://schemas.microsoft.com/office/powerpoint/2010/main" val="2235002274"/>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185761"/>
          </a:xfrm>
          <a:prstGeom prst="rect">
            <a:avLst/>
          </a:prstGeom>
          <a:noFill/>
        </p:spPr>
        <p:txBody>
          <a:bodyPr wrap="square" rtlCol="0">
            <a:spAutoFit/>
          </a:bodyPr>
          <a:lstStyle/>
          <a:p>
            <a:r>
              <a:rPr lang="fr-FR" sz="1200" b="1" dirty="0"/>
              <a:t>Objet du litige </a:t>
            </a:r>
          </a:p>
          <a:p>
            <a:pPr algn="just"/>
            <a:endParaRPr lang="fr-FR" sz="12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Un employé d’une entreprise de travail intérimaire a été affecté à une même entreprise utilisatrice de manière ininterrompue pendant plus de 2,5 ans sur base de 8 contrats de missions et 17 prorogations. </a:t>
            </a:r>
          </a:p>
          <a:p>
            <a:pPr algn="just"/>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Travailleur intérimaire saisit le tribunal italien pour dénoncer l’illégalité des ses contrats de missions </a:t>
            </a:r>
            <a:r>
              <a:rPr lang="fr-FR" sz="1100" dirty="0" smtClean="0">
                <a:solidFill>
                  <a:srgbClr val="385072"/>
                </a:solidFill>
                <a:sym typeface="Wingdings" panose="05000000000000000000" pitchFamily="2" charset="2"/>
              </a:rPr>
              <a:t>successives </a:t>
            </a:r>
            <a:r>
              <a:rPr lang="fr-FR" sz="1100" dirty="0">
                <a:solidFill>
                  <a:srgbClr val="385072"/>
                </a:solidFill>
                <a:sym typeface="Wingdings" panose="05000000000000000000" pitchFamily="2" charset="2"/>
              </a:rPr>
              <a:t>et demander leur requalification en CDI. </a:t>
            </a:r>
            <a:endParaRPr lang="fr-FR" sz="1100" dirty="0" smtClean="0">
              <a:solidFill>
                <a:srgbClr val="385072"/>
              </a:solidFill>
              <a:sym typeface="Wingdings" panose="05000000000000000000" pitchFamily="2" charset="2"/>
            </a:endParaRPr>
          </a:p>
          <a:p>
            <a:pPr algn="just"/>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A l’époque, règlementation italienne ne comportait plus de mesure d’encadrement du recours à l’intérim, ni motivation du recours ni nombre maximal de contrats de missions successifs. </a:t>
            </a:r>
          </a:p>
          <a:p>
            <a:pPr indent="-171450">
              <a:buFont typeface="Wingdings" panose="05000000000000000000" pitchFamily="2" charset="2"/>
              <a:buChar char="Ø"/>
            </a:pPr>
            <a:endParaRPr lang="fr-FR" sz="1200" b="1" dirty="0">
              <a:sym typeface="Wingdings" panose="05000000000000000000" pitchFamily="2" charset="2"/>
            </a:endParaRPr>
          </a:p>
          <a:p>
            <a:r>
              <a:rPr lang="fr-FR" sz="1200" b="1" dirty="0">
                <a:sym typeface="Wingdings" panose="05000000000000000000" pitchFamily="2" charset="2"/>
              </a:rPr>
              <a:t>Question préjudicielle</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La directive 2008/104 sur le travail intérimaire permet-elle de fonder une demande en justice motivée par la lutte contre l’abus des contrats de missions intérimaires successifs ? </a:t>
            </a:r>
          </a:p>
          <a:p>
            <a:pPr marL="180975" algn="just"/>
            <a:r>
              <a:rPr lang="fr-FR" sz="1100" dirty="0" smtClean="0">
                <a:solidFill>
                  <a:srgbClr val="385072"/>
                </a:solidFill>
                <a:sym typeface="Wingdings" panose="05000000000000000000" pitchFamily="2" charset="2"/>
              </a:rPr>
              <a:t>Plus précisément, la directive s’oppose-t-elle à une législation nationale qui ne limite pas le nombre de missions qu’un même travailleur intérimaire peut effectuer auprès de la même entreprise utilisatrice ni ne subordonne la licéité du recours au travail intérimaire à l’indication de raisons de caractère technique ou tenant à des impératifs de production, d’organisation ou de remplacement justifiant ce recours? </a:t>
            </a:r>
            <a:endParaRPr lang="fr-FR" sz="1100" dirty="0">
              <a:solidFill>
                <a:srgbClr val="385072"/>
              </a:solidFill>
            </a:endParaRPr>
          </a:p>
          <a:p>
            <a:endParaRPr lang="fr-FR" sz="1200" b="1" dirty="0" smtClean="0"/>
          </a:p>
          <a:p>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00B8C8"/>
            </a:solidFill>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a:off x="618226" y="4925683"/>
            <a:ext cx="3450566" cy="0"/>
          </a:xfrm>
          <a:prstGeom prst="line">
            <a:avLst/>
          </a:prstGeom>
          <a:ln>
            <a:solidFill>
              <a:srgbClr val="00B8C8"/>
            </a:solidFill>
          </a:ln>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7"/>
          <a:stretch>
            <a:fillRect/>
          </a:stretch>
        </p:blipFill>
        <p:spPr>
          <a:xfrm>
            <a:off x="8069833" y="0"/>
            <a:ext cx="1074167" cy="1074167"/>
          </a:xfrm>
          <a:prstGeom prst="rect">
            <a:avLst/>
          </a:prstGeom>
        </p:spPr>
      </p:pic>
    </p:spTree>
    <p:extLst>
      <p:ext uri="{BB962C8B-B14F-4D97-AF65-F5344CB8AC3E}">
        <p14:creationId xmlns:p14="http://schemas.microsoft.com/office/powerpoint/2010/main" val="2172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 – Travail intérimaire</a:t>
            </a:r>
            <a:endParaRPr lang="en-GB" sz="3200" dirty="0"/>
          </a:p>
        </p:txBody>
      </p:sp>
      <p:graphicFrame>
        <p:nvGraphicFramePr>
          <p:cNvPr id="6" name="Diagram 5"/>
          <p:cNvGraphicFramePr/>
          <p:nvPr>
            <p:extLst>
              <p:ext uri="{D42A27DB-BD31-4B8C-83A1-F6EECF244321}">
                <p14:modId xmlns:p14="http://schemas.microsoft.com/office/powerpoint/2010/main" val="2235002274"/>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908762"/>
          </a:xfrm>
          <a:prstGeom prst="rect">
            <a:avLst/>
          </a:prstGeom>
          <a:noFill/>
        </p:spPr>
        <p:txBody>
          <a:bodyPr wrap="square" rtlCol="0">
            <a:spAutoFit/>
          </a:bodyPr>
          <a:lstStyle/>
          <a:p>
            <a:r>
              <a:rPr lang="fr-FR" sz="1200" b="1" dirty="0"/>
              <a:t>Raisonnement et position de la Cour </a:t>
            </a:r>
          </a:p>
          <a:p>
            <a:pPr algn="just"/>
            <a:endParaRPr lang="fr-FR" sz="1200" dirty="0" smtClean="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L’article 5§5 1</a:t>
            </a:r>
            <a:r>
              <a:rPr lang="fr-FR" sz="1100" baseline="30000" dirty="0" smtClean="0">
                <a:solidFill>
                  <a:srgbClr val="385072"/>
                </a:solidFill>
                <a:sym typeface="Wingdings" panose="05000000000000000000" pitchFamily="2" charset="2"/>
              </a:rPr>
              <a:t>re</a:t>
            </a:r>
            <a:r>
              <a:rPr lang="fr-FR" sz="1100" dirty="0" smtClean="0">
                <a:solidFill>
                  <a:srgbClr val="385072"/>
                </a:solidFill>
                <a:sym typeface="Wingdings" panose="05000000000000000000" pitchFamily="2" charset="2"/>
              </a:rPr>
              <a:t> phrase de la directive a pour but d’éviter que par l’attribution de missions successives, les entreprises puissent contourner les dispositions de la directive en rentrant de façon injustifiée dans le cadre des dérogations admises à la règles de l’égalité de traitement </a:t>
            </a:r>
            <a:r>
              <a:rPr lang="fr-FR" sz="1100" u="sng" dirty="0" smtClean="0">
                <a:solidFill>
                  <a:srgbClr val="385072"/>
                </a:solidFill>
                <a:sym typeface="Wingdings" panose="05000000000000000000" pitchFamily="2" charset="2"/>
              </a:rPr>
              <a:t>MAIS</a:t>
            </a:r>
            <a:r>
              <a:rPr lang="fr-FR" sz="1100" dirty="0" smtClean="0">
                <a:solidFill>
                  <a:srgbClr val="385072"/>
                </a:solidFill>
                <a:sym typeface="Wingdings" panose="05000000000000000000" pitchFamily="2" charset="2"/>
              </a:rPr>
              <a:t> n’impose pas aux EM de limiter le nombre de recours aux missions d’intérim ni de subordonner le travail intérimaire à l’indication des raisons du recours à cette forme de travail. (≠ JP relative à la clause 5 de l’accord-cadre sur le travail à DD impose aux EM de prendre des mesures anti-abus). </a:t>
            </a:r>
          </a:p>
          <a:p>
            <a:pPr algn="just"/>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Interprétation extensive de cet article par la Cour : sur base du considérant 15 (l’emploi à DD est la forme générale du travail), de l’article 6 (encourage l’accès des travailleurs intérimaires à un emploi permanent dans l’entreprise) et des définitions de l’article 3 de la directive (insistent sur le caractère temporaire du travail intérimaire), la Cour en déduit que </a:t>
            </a:r>
            <a:r>
              <a:rPr lang="fr-FR" sz="1100" dirty="0">
                <a:solidFill>
                  <a:srgbClr val="385072"/>
                </a:solidFill>
                <a:sym typeface="Wingdings" panose="05000000000000000000" pitchFamily="2" charset="2"/>
              </a:rPr>
              <a:t>l’article 5§5 1</a:t>
            </a:r>
            <a:r>
              <a:rPr lang="fr-FR" sz="1100" baseline="30000" dirty="0">
                <a:solidFill>
                  <a:srgbClr val="385072"/>
                </a:solidFill>
                <a:sym typeface="Wingdings" panose="05000000000000000000" pitchFamily="2" charset="2"/>
              </a:rPr>
              <a:t>re</a:t>
            </a:r>
            <a:r>
              <a:rPr lang="fr-FR" sz="1100" dirty="0">
                <a:solidFill>
                  <a:srgbClr val="385072"/>
                </a:solidFill>
                <a:sym typeface="Wingdings" panose="05000000000000000000" pitchFamily="2" charset="2"/>
              </a:rPr>
              <a:t> phrase</a:t>
            </a:r>
            <a:r>
              <a:rPr lang="fr-FR" sz="1100" dirty="0" smtClean="0">
                <a:solidFill>
                  <a:srgbClr val="385072"/>
                </a:solidFill>
                <a:sym typeface="Wingdings" panose="05000000000000000000" pitchFamily="2" charset="2"/>
              </a:rPr>
              <a:t> :</a:t>
            </a:r>
          </a:p>
          <a:p>
            <a:pPr marL="361950" indent="-276225" algn="just">
              <a:buFont typeface="Wingdings" panose="05000000000000000000" pitchFamily="2" charset="2"/>
              <a:buChar char="à"/>
            </a:pPr>
            <a:r>
              <a:rPr lang="fr-FR" sz="1100" dirty="0" smtClean="0">
                <a:solidFill>
                  <a:srgbClr val="385072"/>
                </a:solidFill>
                <a:sym typeface="Wingdings" panose="05000000000000000000" pitchFamily="2" charset="2"/>
              </a:rPr>
              <a:t>« enjoint aux EM, dans des termes clairs, précis et conditionnels, de prendre </a:t>
            </a:r>
            <a:r>
              <a:rPr lang="fr-FR" sz="1100" dirty="0">
                <a:solidFill>
                  <a:srgbClr val="385072"/>
                </a:solidFill>
                <a:sym typeface="Wingdings" panose="05000000000000000000" pitchFamily="2" charset="2"/>
              </a:rPr>
              <a:t>l</a:t>
            </a:r>
            <a:r>
              <a:rPr lang="fr-FR" sz="1100" dirty="0" smtClean="0">
                <a:solidFill>
                  <a:srgbClr val="385072"/>
                </a:solidFill>
                <a:sym typeface="Wingdings" panose="05000000000000000000" pitchFamily="2" charset="2"/>
              </a:rPr>
              <a:t>es mesures nécessaires aux fins d’empêcher les abus consistant à faire succéder des missions de travail intérimaire dans le but de contourner les dispositions de la directive ». </a:t>
            </a:r>
          </a:p>
          <a:p>
            <a:pPr marL="266700" indent="-180975" algn="just">
              <a:buFont typeface="Wingdings" panose="05000000000000000000" pitchFamily="2" charset="2"/>
              <a:buChar char="à"/>
            </a:pPr>
            <a:r>
              <a:rPr lang="fr-FR" sz="1100" dirty="0" smtClean="0">
                <a:solidFill>
                  <a:srgbClr val="385072"/>
                </a:solidFill>
                <a:sym typeface="Wingdings" panose="05000000000000000000" pitchFamily="2" charset="2"/>
              </a:rPr>
              <a:t>   « s’oppose à ce qu’un EM ne prenne aucune mesure afin de préserver la nature temporaire du travail intérimaire.» </a:t>
            </a:r>
            <a:endParaRPr lang="fr-FR" sz="1100" dirty="0">
              <a:solidFill>
                <a:srgbClr val="385072"/>
              </a:solidFill>
              <a:sym typeface="Wingdings" panose="05000000000000000000" pitchFamily="2" charset="2"/>
            </a:endParaRPr>
          </a:p>
          <a:p>
            <a:pPr algn="just"/>
            <a:r>
              <a:rPr lang="fr-FR" sz="1100" dirty="0" smtClean="0">
                <a:solidFill>
                  <a:srgbClr val="385072"/>
                </a:solidFill>
                <a:sym typeface="Wingdings" panose="05000000000000000000" pitchFamily="2" charset="2"/>
              </a:rPr>
              <a:t> </a:t>
            </a:r>
            <a:endParaRPr lang="fr-FR" sz="1100" dirty="0">
              <a:solidFill>
                <a:srgbClr val="385072"/>
              </a:solidFill>
            </a:endParaRPr>
          </a:p>
          <a:p>
            <a:endParaRPr lang="fr-FR" sz="1200" b="1" dirty="0" smtClean="0"/>
          </a:p>
          <a:p>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00B8C8"/>
            </a:solidFill>
          </a:ln>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p:nvPicPr>
        <p:blipFill>
          <a:blip r:embed="rId7"/>
          <a:stretch>
            <a:fillRect/>
          </a:stretch>
        </p:blipFill>
        <p:spPr>
          <a:xfrm>
            <a:off x="8071011" y="0"/>
            <a:ext cx="1072989" cy="1072989"/>
          </a:xfrm>
          <a:prstGeom prst="rect">
            <a:avLst/>
          </a:prstGeom>
        </p:spPr>
      </p:pic>
    </p:spTree>
    <p:extLst>
      <p:ext uri="{BB962C8B-B14F-4D97-AF65-F5344CB8AC3E}">
        <p14:creationId xmlns:p14="http://schemas.microsoft.com/office/powerpoint/2010/main" val="24708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 – Travail intérimaire</a:t>
            </a:r>
            <a:endParaRPr lang="en-GB" sz="3200" dirty="0"/>
          </a:p>
        </p:txBody>
      </p:sp>
      <p:graphicFrame>
        <p:nvGraphicFramePr>
          <p:cNvPr id="6" name="Diagram 5"/>
          <p:cNvGraphicFramePr/>
          <p:nvPr>
            <p:extLst>
              <p:ext uri="{D42A27DB-BD31-4B8C-83A1-F6EECF244321}">
                <p14:modId xmlns:p14="http://schemas.microsoft.com/office/powerpoint/2010/main" val="2235002274"/>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215991"/>
          </a:xfrm>
          <a:prstGeom prst="rect">
            <a:avLst/>
          </a:prstGeom>
          <a:noFill/>
        </p:spPr>
        <p:txBody>
          <a:bodyPr wrap="square" rtlCol="0">
            <a:spAutoFit/>
          </a:bodyPr>
          <a:lstStyle/>
          <a:p>
            <a:r>
              <a:rPr lang="fr-FR" sz="1200" b="1" dirty="0" smtClean="0"/>
              <a:t>Conclusion </a:t>
            </a:r>
            <a:endParaRPr lang="fr-FR" sz="1200" b="1" dirty="0"/>
          </a:p>
          <a:p>
            <a:pPr algn="just"/>
            <a:endParaRPr lang="fr-FR" sz="1200" dirty="0" smtClean="0">
              <a:solidFill>
                <a:srgbClr val="385072"/>
              </a:solidFill>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La directive sur le travail temporaire permet de fonder un droit des travailleurs intérimaires à ne pas subir le recours abusif à des contrats de missions successifs.  </a:t>
            </a:r>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Par une interprétation audacieuse et extensive de la directive, la Cour modifie radicalement la portée de l’article </a:t>
            </a:r>
            <a:r>
              <a:rPr lang="fr-FR" sz="1100" dirty="0">
                <a:solidFill>
                  <a:srgbClr val="385072"/>
                </a:solidFill>
                <a:sym typeface="Wingdings" panose="05000000000000000000" pitchFamily="2" charset="2"/>
              </a:rPr>
              <a:t>5§5 1</a:t>
            </a:r>
            <a:r>
              <a:rPr lang="fr-FR" sz="1100" baseline="30000" dirty="0">
                <a:solidFill>
                  <a:srgbClr val="385072"/>
                </a:solidFill>
                <a:sym typeface="Wingdings" panose="05000000000000000000" pitchFamily="2" charset="2"/>
              </a:rPr>
              <a:t>re</a:t>
            </a:r>
            <a:r>
              <a:rPr lang="fr-FR" sz="1100" dirty="0">
                <a:solidFill>
                  <a:srgbClr val="385072"/>
                </a:solidFill>
                <a:sym typeface="Wingdings" panose="05000000000000000000" pitchFamily="2" charset="2"/>
              </a:rPr>
              <a:t> phrase de la directive </a:t>
            </a:r>
            <a:r>
              <a:rPr lang="fr-FR" sz="1100" dirty="0" smtClean="0">
                <a:solidFill>
                  <a:srgbClr val="385072"/>
                </a:solidFill>
                <a:sym typeface="Wingdings" panose="05000000000000000000" pitchFamily="2" charset="2"/>
              </a:rPr>
              <a:t>pour limiter le recours abusif à des contrats de missions successifs et se détache ainsi de la jurisprudence récente sur l’accord-cadre sur le travail à durée déterminée (cf. slide 32). </a:t>
            </a:r>
            <a:endParaRPr lang="fr-FR" sz="1100" dirty="0">
              <a:solidFill>
                <a:srgbClr val="385072"/>
              </a:solidFill>
            </a:endParaRPr>
          </a:p>
          <a:p>
            <a:endParaRPr lang="fr-FR" sz="1200" b="1" dirty="0" smtClean="0"/>
          </a:p>
          <a:p>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00B8C8"/>
            </a:solidFill>
          </a:ln>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p:nvPicPr>
        <p:blipFill>
          <a:blip r:embed="rId7"/>
          <a:stretch>
            <a:fillRect/>
          </a:stretch>
        </p:blipFill>
        <p:spPr>
          <a:xfrm>
            <a:off x="8071011" y="0"/>
            <a:ext cx="1072989" cy="1072989"/>
          </a:xfrm>
          <a:prstGeom prst="rect">
            <a:avLst/>
          </a:prstGeom>
        </p:spPr>
      </p:pic>
    </p:spTree>
    <p:extLst>
      <p:ext uri="{BB962C8B-B14F-4D97-AF65-F5344CB8AC3E}">
        <p14:creationId xmlns:p14="http://schemas.microsoft.com/office/powerpoint/2010/main" val="275700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a:t>V</a:t>
            </a:r>
            <a:r>
              <a:rPr lang="fr-LU" dirty="0" smtClean="0"/>
              <a:t>I – Transfert d’entreprise</a:t>
            </a:r>
            <a:endParaRPr lang="en-GB" sz="3200" dirty="0"/>
          </a:p>
        </p:txBody>
      </p:sp>
      <p:graphicFrame>
        <p:nvGraphicFramePr>
          <p:cNvPr id="6" name="Diagram 5"/>
          <p:cNvGraphicFramePr/>
          <p:nvPr>
            <p:extLst>
              <p:ext uri="{D42A27DB-BD31-4B8C-83A1-F6EECF244321}">
                <p14:modId xmlns:p14="http://schemas.microsoft.com/office/powerpoint/2010/main" val="2882690470"/>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5078313"/>
          </a:xfrm>
          <a:prstGeom prst="rect">
            <a:avLst/>
          </a:prstGeom>
          <a:noFill/>
        </p:spPr>
        <p:txBody>
          <a:bodyPr wrap="square" rtlCol="0">
            <a:spAutoFit/>
          </a:bodyPr>
          <a:lstStyle/>
          <a:p>
            <a:r>
              <a:rPr lang="fr-FR" sz="1200" b="1" dirty="0" smtClean="0"/>
              <a:t>Objet du litige</a:t>
            </a:r>
            <a:endParaRPr lang="fr-FR" sz="1200" b="1" dirty="0"/>
          </a:p>
          <a:p>
            <a:pPr algn="just"/>
            <a:endParaRPr lang="fr-FR" sz="1100" dirty="0">
              <a:solidFill>
                <a:srgbClr val="385072"/>
              </a:solidFill>
            </a:endParaRPr>
          </a:p>
          <a:p>
            <a:pPr marL="285750" indent="-2857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Deux </a:t>
            </a:r>
            <a:r>
              <a:rPr lang="fr-FR" sz="1100" dirty="0">
                <a:solidFill>
                  <a:srgbClr val="385072"/>
                </a:solidFill>
                <a:sym typeface="Wingdings" panose="05000000000000000000" pitchFamily="2" charset="2"/>
              </a:rPr>
              <a:t>conducteurs d’autobus ont été licenciés après 30 ans d’activité au service d’une entreprise de transport de voyageurs allemande. </a:t>
            </a:r>
          </a:p>
          <a:p>
            <a:pPr marL="285750" indent="-2857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Les conducteurs ont été licenciés pour motif économique lorsque la compagnie de transport a renoncé à candidater à un nouvel appel d’offres lancé par la collectivité locale et que celui-ci a été remporté par un nouveau soumissionnaire. </a:t>
            </a:r>
          </a:p>
          <a:p>
            <a:pPr marL="285750" indent="-2857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Un des conducteurs a été réembauché par la société soumissionnaire du marché mais sans reprise d’ancienneté. </a:t>
            </a:r>
            <a:r>
              <a:rPr lang="fr-FR" sz="1100" dirty="0" smtClean="0">
                <a:solidFill>
                  <a:srgbClr val="385072"/>
                </a:solidFill>
                <a:sym typeface="Wingdings" panose="05000000000000000000" pitchFamily="2" charset="2"/>
              </a:rPr>
              <a:t>L’autre </a:t>
            </a:r>
            <a:r>
              <a:rPr lang="fr-FR" sz="1100" dirty="0">
                <a:solidFill>
                  <a:srgbClr val="385072"/>
                </a:solidFill>
                <a:sym typeface="Wingdings" panose="05000000000000000000" pitchFamily="2" charset="2"/>
              </a:rPr>
              <a:t>salarié n’a pas été repris. </a:t>
            </a:r>
          </a:p>
          <a:p>
            <a:pPr marL="285750" indent="-285750" algn="just">
              <a:buFont typeface="Wingdings" panose="05000000000000000000" pitchFamily="2" charset="2"/>
              <a:buChar char="Ø"/>
            </a:pPr>
            <a:r>
              <a:rPr lang="fr-FR" sz="1100" dirty="0">
                <a:solidFill>
                  <a:srgbClr val="385072"/>
                </a:solidFill>
                <a:sym typeface="Wingdings" panose="05000000000000000000" pitchFamily="2" charset="2"/>
              </a:rPr>
              <a:t>Les deux salariés introduisent une action de sorte à faire reconnaître : </a:t>
            </a:r>
          </a:p>
          <a:p>
            <a:pPr marL="449263" indent="-182563" algn="just">
              <a:buFont typeface="Arial" panose="020B0604020202020204" pitchFamily="34" charset="0"/>
              <a:buChar char="-"/>
            </a:pPr>
            <a:r>
              <a:rPr lang="fr-FR" sz="1100" dirty="0">
                <a:solidFill>
                  <a:srgbClr val="385072"/>
                </a:solidFill>
                <a:sym typeface="Wingdings" panose="05000000000000000000" pitchFamily="2" charset="2"/>
              </a:rPr>
              <a:t>L’existence d’un transfert d’entreprise à l’occasion de la perte du marché,</a:t>
            </a:r>
          </a:p>
          <a:p>
            <a:pPr marL="449263" indent="-182563" algn="just">
              <a:buFont typeface="Arial" panose="020B0604020202020204" pitchFamily="34" charset="0"/>
              <a:buChar char="-"/>
            </a:pPr>
            <a:r>
              <a:rPr lang="fr-FR" sz="1100" dirty="0">
                <a:solidFill>
                  <a:srgbClr val="385072"/>
                </a:solidFill>
                <a:sym typeface="Wingdings" panose="05000000000000000000" pitchFamily="2" charset="2"/>
              </a:rPr>
              <a:t>La poursuite automatique de leurs contrats de travail avec reprise des droits acquis</a:t>
            </a:r>
            <a:r>
              <a:rPr lang="fr-FR" sz="1100" dirty="0" smtClean="0">
                <a:solidFill>
                  <a:srgbClr val="385072"/>
                </a:solidFill>
                <a:sym typeface="Wingdings" panose="05000000000000000000" pitchFamily="2" charset="2"/>
              </a:rPr>
              <a:t>.</a:t>
            </a:r>
          </a:p>
          <a:p>
            <a:pPr marL="266700" algn="just"/>
            <a:endParaRPr lang="fr-FR" sz="1100" dirty="0">
              <a:solidFill>
                <a:srgbClr val="385072"/>
              </a:solidFill>
              <a:sym typeface="Wingdings" panose="05000000000000000000" pitchFamily="2" charset="2"/>
            </a:endParaRPr>
          </a:p>
          <a:p>
            <a:r>
              <a:rPr lang="fr-FR" sz="1200" b="1" dirty="0">
                <a:sym typeface="Wingdings" panose="05000000000000000000" pitchFamily="2" charset="2"/>
              </a:rPr>
              <a:t>Question </a:t>
            </a:r>
            <a:r>
              <a:rPr lang="fr-FR" sz="1200" b="1" dirty="0" smtClean="0">
                <a:sym typeface="Wingdings" panose="05000000000000000000" pitchFamily="2" charset="2"/>
              </a:rPr>
              <a:t>préjudicielle</a:t>
            </a:r>
          </a:p>
          <a:p>
            <a:pPr marL="266700" indent="-266700"/>
            <a:endParaRPr lang="fr-FR" sz="1100" b="1" dirty="0">
              <a:sym typeface="Wingdings" panose="05000000000000000000" pitchFamily="2" charset="2"/>
            </a:endParaRPr>
          </a:p>
          <a:p>
            <a:pPr marL="266700" indent="-266700" algn="just">
              <a:buFont typeface="Wingdings" panose="05000000000000000000" pitchFamily="2" charset="2"/>
              <a:buChar char="Ø"/>
            </a:pPr>
            <a:r>
              <a:rPr lang="fr-FR" sz="1100" dirty="0">
                <a:solidFill>
                  <a:srgbClr val="385072"/>
                </a:solidFill>
                <a:sym typeface="Wingdings" panose="05000000000000000000" pitchFamily="2" charset="2"/>
              </a:rPr>
              <a:t>Le transfert de l’exploitation de lignes d’autobus par une société d’autobus à une autre sur la base d’une procédure de marché public constitue-t-il un transfert d’entreprise bien qu’il n’y ait eu aucun transfert notable des moyens de production entre les deux entreprises concernées ?</a:t>
            </a:r>
          </a:p>
          <a:p>
            <a:pPr algn="just"/>
            <a:endParaRPr lang="fr-FR" sz="1200" dirty="0">
              <a:solidFill>
                <a:srgbClr val="385072"/>
              </a:solidFill>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endParaRPr>
          </a:p>
          <a:p>
            <a:pPr algn="just"/>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627CA7"/>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06906" y="18090"/>
            <a:ext cx="1320292" cy="937335"/>
          </a:xfrm>
          <a:prstGeom prst="rect">
            <a:avLst/>
          </a:prstGeom>
        </p:spPr>
      </p:pic>
      <p:cxnSp>
        <p:nvCxnSpPr>
          <p:cNvPr id="10" name="Straight Connector 9"/>
          <p:cNvCxnSpPr/>
          <p:nvPr/>
        </p:nvCxnSpPr>
        <p:spPr>
          <a:xfrm>
            <a:off x="618226" y="5486400"/>
            <a:ext cx="3531080" cy="0"/>
          </a:xfrm>
          <a:prstGeom prst="line">
            <a:avLst/>
          </a:prstGeom>
          <a:ln>
            <a:solidFill>
              <a:srgbClr val="627CA7"/>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0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3954800653"/>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smtClean="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124206"/>
          </a:xfrm>
          <a:prstGeom prst="rect">
            <a:avLst/>
          </a:prstGeom>
          <a:noFill/>
        </p:spPr>
        <p:txBody>
          <a:bodyPr wrap="square" rtlCol="0">
            <a:spAutoFit/>
          </a:bodyPr>
          <a:lstStyle/>
          <a:p>
            <a:r>
              <a:rPr lang="fr-FR" sz="1200" b="1" dirty="0" smtClean="0"/>
              <a:t>Objet du litige  </a:t>
            </a:r>
          </a:p>
          <a:p>
            <a:pPr algn="just"/>
            <a:endParaRPr lang="fr-FR" sz="1200" b="1" dirty="0" smtClean="0"/>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Un ressortissant hongrois, employé au sein de la police d’intervention hongroise et effectuant des missions d’urgence souvent non prévisibles, a, pendant 2 ans, presté de nombreuses heures de travail lorsqu’il patrouillait pour surveiller les frontières. </a:t>
            </a:r>
            <a:endParaRPr lang="fr-FR" sz="1100" dirty="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Un litige portant sur le montant de la rémunération qui lui était due pour cette mission a mis en lumière des problèmes de calcul de la durée de travail effectif et de respect des repos quotidiens. </a:t>
            </a: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 tribunal hongrois a interrogé pour la Cour pour savoir si la directive 2003/88 relative à l’aménagement du temps de travail s’applique ou non aux policiers affectés au sein des forces d’intervention. </a:t>
            </a:r>
          </a:p>
          <a:p>
            <a:pPr marL="171450" indent="-171450" algn="just">
              <a:buFont typeface="Wingdings" panose="05000000000000000000" pitchFamily="2" charset="2"/>
              <a:buChar char="Ø"/>
            </a:pPr>
            <a:endParaRPr lang="fr-FR" sz="1200" dirty="0">
              <a:solidFill>
                <a:srgbClr val="385072"/>
              </a:solidFill>
              <a:sym typeface="Wingdings" panose="05000000000000000000" pitchFamily="2" charset="2"/>
            </a:endParaRPr>
          </a:p>
          <a:p>
            <a:r>
              <a:rPr lang="fr-FR" sz="1200" b="1" dirty="0"/>
              <a:t>Question préjudicielle   </a:t>
            </a:r>
          </a:p>
          <a:p>
            <a:endParaRPr lang="fr-FR" sz="1200" b="1" dirty="0"/>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Les policiers affectés au sein de forces d’intervention sont-ils soumis aux règles sur le temps de travail et de repos prévues par la directive 2003/88 ?  </a:t>
            </a: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L’exception qui prévoit que la directive n’est pas applicable « </a:t>
            </a:r>
            <a:r>
              <a:rPr lang="fr-FR" sz="1100" i="1" dirty="0" smtClean="0">
                <a:solidFill>
                  <a:srgbClr val="385072"/>
                </a:solidFill>
                <a:sym typeface="Wingdings" panose="05000000000000000000" pitchFamily="2" charset="2"/>
              </a:rPr>
              <a:t>lorsque des particularités inhérentes à certaines activités spécifiques dans la fonction publique, notamment les forces armées ou la police […] s’y opposent de manière contraignante</a:t>
            </a:r>
            <a:r>
              <a:rPr lang="fr-FR" sz="1100" dirty="0" smtClean="0">
                <a:solidFill>
                  <a:srgbClr val="385072"/>
                </a:solidFill>
                <a:sym typeface="Wingdings" panose="05000000000000000000" pitchFamily="2" charset="2"/>
              </a:rPr>
              <a:t> » leur est-elle applicable? </a:t>
            </a:r>
            <a:endParaRPr lang="fr-FR" sz="1200" dirty="0">
              <a:solidFill>
                <a:srgbClr val="385072"/>
              </a:solidFill>
              <a:sym typeface="Wingdings" panose="05000000000000000000" pitchFamily="2" charset="2"/>
            </a:endParaRPr>
          </a:p>
          <a:p>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52205"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p:nvPicPr>
        <p:blipFill>
          <a:blip r:embed="rId7"/>
          <a:stretch>
            <a:fillRect/>
          </a:stretch>
        </p:blipFill>
        <p:spPr>
          <a:xfrm>
            <a:off x="8007758" y="0"/>
            <a:ext cx="1119440" cy="987284"/>
          </a:xfrm>
          <a:prstGeom prst="rect">
            <a:avLst/>
          </a:prstGeom>
        </p:spPr>
      </p:pic>
      <p:cxnSp>
        <p:nvCxnSpPr>
          <p:cNvPr id="14" name="Straight Connector 13"/>
          <p:cNvCxnSpPr/>
          <p:nvPr/>
        </p:nvCxnSpPr>
        <p:spPr>
          <a:xfrm>
            <a:off x="652205" y="4908430"/>
            <a:ext cx="345056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850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a:t>V</a:t>
            </a:r>
            <a:r>
              <a:rPr lang="fr-LU" dirty="0" smtClean="0"/>
              <a:t>I – Transfert d’entreprise</a:t>
            </a:r>
            <a:endParaRPr lang="en-GB" sz="3200" dirty="0"/>
          </a:p>
        </p:txBody>
      </p:sp>
      <p:graphicFrame>
        <p:nvGraphicFramePr>
          <p:cNvPr id="6" name="Diagram 5"/>
          <p:cNvGraphicFramePr/>
          <p:nvPr>
            <p:extLst>
              <p:ext uri="{D42A27DB-BD31-4B8C-83A1-F6EECF244321}">
                <p14:modId xmlns:p14="http://schemas.microsoft.com/office/powerpoint/2010/main" val="1242669036"/>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5370701"/>
          </a:xfrm>
          <a:prstGeom prst="rect">
            <a:avLst/>
          </a:prstGeom>
          <a:noFill/>
        </p:spPr>
        <p:txBody>
          <a:bodyPr wrap="square" rtlCol="0">
            <a:spAutoFit/>
          </a:bodyPr>
          <a:lstStyle/>
          <a:p>
            <a:r>
              <a:rPr lang="fr-FR" sz="1200" b="1" dirty="0" smtClean="0"/>
              <a:t>Raisonnement et position de la Cour</a:t>
            </a:r>
            <a:endParaRPr lang="fr-FR" sz="1200" b="1" dirty="0"/>
          </a:p>
          <a:p>
            <a:pPr algn="just"/>
            <a:endParaRPr lang="fr-FR" sz="1100" dirty="0">
              <a:solidFill>
                <a:srgbClr val="385072"/>
              </a:solidFill>
            </a:endParaRPr>
          </a:p>
          <a:p>
            <a:pPr marL="285750" indent="-285750" algn="just">
              <a:spcAft>
                <a:spcPts val="600"/>
              </a:spcAft>
              <a:buFont typeface="Wingdings" panose="05000000000000000000" pitchFamily="2" charset="2"/>
              <a:buChar char="Ø"/>
            </a:pPr>
            <a:r>
              <a:rPr lang="fr-FR" sz="1100" b="1" dirty="0" smtClean="0">
                <a:sym typeface="Wingdings" panose="05000000000000000000" pitchFamily="2" charset="2"/>
              </a:rPr>
              <a:t>Cf</a:t>
            </a:r>
            <a:r>
              <a:rPr lang="fr-FR" sz="1100" b="1" dirty="0">
                <a:sym typeface="Wingdings" panose="05000000000000000000" pitchFamily="2" charset="2"/>
              </a:rPr>
              <a:t>. CJCE 25 janvier 2001 « </a:t>
            </a:r>
            <a:r>
              <a:rPr lang="fr-FR" sz="1100" b="1" dirty="0" err="1">
                <a:sym typeface="Wingdings" panose="05000000000000000000" pitchFamily="2" charset="2"/>
              </a:rPr>
              <a:t>Liikenne</a:t>
            </a:r>
            <a:r>
              <a:rPr lang="fr-FR" sz="1100" b="1" dirty="0">
                <a:sym typeface="Wingdings" panose="05000000000000000000" pitchFamily="2" charset="2"/>
              </a:rPr>
              <a:t> », affaire C-172-99 </a:t>
            </a:r>
            <a:r>
              <a:rPr lang="fr-FR" sz="1100" dirty="0">
                <a:solidFill>
                  <a:srgbClr val="385072"/>
                </a:solidFill>
                <a:sym typeface="Wingdings" panose="05000000000000000000" pitchFamily="2" charset="2"/>
              </a:rPr>
              <a:t>: « L'absence de transfert des éléments de l'ancien titulaire du marché […] qui sont indispensables au bon fonctionnement de l'entité concernée doit conduire à considérer que cette dernière </a:t>
            </a:r>
            <a:r>
              <a:rPr lang="fr-FR" sz="1100" b="1" dirty="0">
                <a:solidFill>
                  <a:srgbClr val="385072"/>
                </a:solidFill>
                <a:sym typeface="Wingdings" panose="05000000000000000000" pitchFamily="2" charset="2"/>
              </a:rPr>
              <a:t>n'a pas conservé </a:t>
            </a:r>
            <a:r>
              <a:rPr lang="fr-FR" sz="1100" dirty="0">
                <a:solidFill>
                  <a:srgbClr val="385072"/>
                </a:solidFill>
                <a:sym typeface="Wingdings" panose="05000000000000000000" pitchFamily="2" charset="2"/>
              </a:rPr>
              <a:t>son </a:t>
            </a:r>
            <a:r>
              <a:rPr lang="fr-FR" sz="1100" dirty="0" smtClean="0">
                <a:solidFill>
                  <a:srgbClr val="385072"/>
                </a:solidFill>
                <a:sym typeface="Wingdings" panose="05000000000000000000" pitchFamily="2" charset="2"/>
              </a:rPr>
              <a:t>identité ». </a:t>
            </a:r>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 L’activité ne peut reposer essentiellement sur la main d’œuvre.</a:t>
            </a:r>
            <a:endParaRPr lang="fr-FR" sz="1100" dirty="0">
              <a:solidFill>
                <a:srgbClr val="385072"/>
              </a:solidFill>
              <a:sym typeface="Wingdings" panose="05000000000000000000" pitchFamily="2" charset="2"/>
            </a:endParaRPr>
          </a:p>
          <a:p>
            <a:pPr marL="285750" indent="-2857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Le </a:t>
            </a:r>
            <a:r>
              <a:rPr lang="fr-FR" sz="1100" dirty="0">
                <a:solidFill>
                  <a:srgbClr val="385072"/>
                </a:solidFill>
                <a:sym typeface="Wingdings" panose="05000000000000000000" pitchFamily="2" charset="2"/>
              </a:rPr>
              <a:t>maintien de l'identité de l'activité suppose d'observer le sort réservé à la pluralité indissociable d'éléments humains, matériels et organisationnels qui forment une identité économique. </a:t>
            </a:r>
          </a:p>
          <a:p>
            <a:pPr marL="534988" indent="-268288"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L'absence </a:t>
            </a:r>
            <a:r>
              <a:rPr lang="fr-FR" sz="1100" dirty="0">
                <a:solidFill>
                  <a:srgbClr val="385072"/>
                </a:solidFill>
                <a:sym typeface="Wingdings" panose="05000000000000000000" pitchFamily="2" charset="2"/>
              </a:rPr>
              <a:t>de transfert des moyens d'exploitation qui résulte de contraintes juridiques, environnementales ou techniques ne fait pas nécessairement obstacle à la qualification de la reprise de l'activité concernée de « transfert d'entreprise </a:t>
            </a:r>
            <a:r>
              <a:rPr lang="fr-FR" sz="1100" dirty="0" smtClean="0">
                <a:solidFill>
                  <a:srgbClr val="385072"/>
                </a:solidFill>
                <a:sym typeface="Wingdings" panose="05000000000000000000" pitchFamily="2" charset="2"/>
              </a:rPr>
              <a:t>» car autobus n’étaient plus aux normes. </a:t>
            </a:r>
          </a:p>
          <a:p>
            <a:pPr marL="266700" indent="-266700" algn="just">
              <a:buFont typeface="Wingdings" panose="05000000000000000000" pitchFamily="2" charset="2"/>
              <a:buChar char="Ø"/>
            </a:pPr>
            <a:r>
              <a:rPr lang="fr-FR" sz="1100" dirty="0">
                <a:solidFill>
                  <a:srgbClr val="385072"/>
                </a:solidFill>
                <a:sym typeface="Wingdings" panose="05000000000000000000" pitchFamily="2" charset="2"/>
              </a:rPr>
              <a:t>D’autres éléments permettant d’évoquer le maintien de l'identité comme :</a:t>
            </a:r>
          </a:p>
          <a:p>
            <a:pPr marL="534988" lvl="1" indent="-268288" algn="just">
              <a:buFont typeface="Arial" panose="020B0604020202020204" pitchFamily="34" charset="0"/>
              <a:buChar char="-"/>
            </a:pPr>
            <a:r>
              <a:rPr lang="fr-FR" sz="1100" dirty="0">
                <a:solidFill>
                  <a:srgbClr val="385072"/>
                </a:solidFill>
                <a:sym typeface="Wingdings" panose="05000000000000000000" pitchFamily="2" charset="2"/>
              </a:rPr>
              <a:t> Continuité sans interruption du service de transport par autobus,</a:t>
            </a:r>
          </a:p>
          <a:p>
            <a:pPr marL="534988" lvl="1" indent="-268288" algn="just">
              <a:buFont typeface="Arial" panose="020B0604020202020204" pitchFamily="34" charset="0"/>
              <a:buChar char="-"/>
            </a:pPr>
            <a:r>
              <a:rPr lang="fr-FR" sz="1100" dirty="0">
                <a:solidFill>
                  <a:srgbClr val="385072"/>
                </a:solidFill>
                <a:sym typeface="Wingdings" panose="05000000000000000000" pitchFamily="2" charset="2"/>
              </a:rPr>
              <a:t> Similitude des lignes exploitées, pour les mêmes passagers,</a:t>
            </a:r>
          </a:p>
          <a:p>
            <a:pPr marL="534988" lvl="1" indent="-268288" algn="just">
              <a:buFont typeface="Arial" panose="020B0604020202020204" pitchFamily="34" charset="0"/>
              <a:buChar char="-"/>
            </a:pPr>
            <a:r>
              <a:rPr lang="fr-FR" sz="1100" dirty="0">
                <a:solidFill>
                  <a:srgbClr val="385072"/>
                </a:solidFill>
                <a:sym typeface="Wingdings" panose="05000000000000000000" pitchFamily="2" charset="2"/>
              </a:rPr>
              <a:t> Nécessité d'avoir des conducteurs d'autobus expérimentés dans les zones de campagnes concernées. </a:t>
            </a:r>
            <a:endParaRPr lang="fr-FR" sz="1100" dirty="0" smtClean="0">
              <a:solidFill>
                <a:srgbClr val="385072"/>
              </a:solidFill>
              <a:sym typeface="Wingdings" panose="05000000000000000000" pitchFamily="2" charset="2"/>
            </a:endParaRPr>
          </a:p>
          <a:p>
            <a:pPr marL="266700" lvl="1" algn="just"/>
            <a:endParaRPr lang="fr-FR" sz="1100" dirty="0">
              <a:solidFill>
                <a:srgbClr val="385072"/>
              </a:solidFill>
              <a:sym typeface="Wingdings" panose="05000000000000000000" pitchFamily="2" charset="2"/>
            </a:endParaRPr>
          </a:p>
          <a:p>
            <a:pPr marL="266700" lvl="1" indent="-266700" algn="just">
              <a:buFont typeface="Wingdings" panose="05000000000000000000" pitchFamily="2" charset="2"/>
              <a:buChar char="Ø"/>
            </a:pPr>
            <a:r>
              <a:rPr lang="fr-FR" sz="1100" dirty="0">
                <a:solidFill>
                  <a:srgbClr val="385072"/>
                </a:solidFill>
                <a:sym typeface="Wingdings" panose="05000000000000000000" pitchFamily="2" charset="2"/>
              </a:rPr>
              <a:t>Dans le cas présent, le nouveau titulaire du marché a réembauché une grande partie des conducteurs qui ont été affectés à des tâches identiques/similaires ET nécessitant les mêmes compétences. </a:t>
            </a:r>
          </a:p>
          <a:p>
            <a:pPr marL="266700" indent="-266700" algn="just">
              <a:spcAft>
                <a:spcPts val="600"/>
              </a:spcAft>
              <a:buFont typeface="Wingdings" panose="05000000000000000000" pitchFamily="2" charset="2"/>
              <a:buChar char="Ø"/>
            </a:pPr>
            <a:endParaRPr lang="fr-FR" sz="1100" dirty="0">
              <a:solidFill>
                <a:srgbClr val="385072"/>
              </a:solidFill>
              <a:sym typeface="Wingdings" panose="05000000000000000000" pitchFamily="2" charset="2"/>
            </a:endParaRPr>
          </a:p>
          <a:p>
            <a:pPr marL="285750" indent="-285750" algn="just">
              <a:spcAft>
                <a:spcPts val="600"/>
              </a:spcAft>
              <a:buFont typeface="Wingdings" panose="05000000000000000000" pitchFamily="2" charset="2"/>
              <a:buChar char="Ø"/>
            </a:pPr>
            <a:endParaRPr lang="fr-FR" sz="1200" dirty="0">
              <a:solidFill>
                <a:srgbClr val="385072"/>
              </a:solidFill>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endParaRPr>
          </a:p>
          <a:p>
            <a:pPr algn="just"/>
            <a:endParaRPr lang="fr-FR" sz="1200" b="1" dirty="0" smtClean="0">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627CA7"/>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76965" y="4307286"/>
            <a:ext cx="323116" cy="225572"/>
          </a:xfrm>
          <a:prstGeom prst="rect">
            <a:avLst/>
          </a:prstGeom>
        </p:spPr>
      </p:pic>
      <p:pic>
        <p:nvPicPr>
          <p:cNvPr id="8" name="Picture 7"/>
          <p:cNvPicPr>
            <a:picLocks noChangeAspect="1"/>
          </p:cNvPicPr>
          <p:nvPr/>
        </p:nvPicPr>
        <p:blipFill>
          <a:blip r:embed="rId8"/>
          <a:stretch>
            <a:fillRect/>
          </a:stretch>
        </p:blipFill>
        <p:spPr>
          <a:xfrm>
            <a:off x="7810348" y="22531"/>
            <a:ext cx="1316850" cy="938865"/>
          </a:xfrm>
          <a:prstGeom prst="rect">
            <a:avLst/>
          </a:prstGeom>
        </p:spPr>
      </p:pic>
    </p:spTree>
    <p:extLst>
      <p:ext uri="{BB962C8B-B14F-4D97-AF65-F5344CB8AC3E}">
        <p14:creationId xmlns:p14="http://schemas.microsoft.com/office/powerpoint/2010/main" val="2273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a:t>V</a:t>
            </a:r>
            <a:r>
              <a:rPr lang="fr-LU" dirty="0" smtClean="0"/>
              <a:t>I – Transfert d’entreprise</a:t>
            </a:r>
            <a:endParaRPr lang="en-GB" sz="3200" dirty="0"/>
          </a:p>
        </p:txBody>
      </p:sp>
      <p:graphicFrame>
        <p:nvGraphicFramePr>
          <p:cNvPr id="6" name="Diagram 5"/>
          <p:cNvGraphicFramePr/>
          <p:nvPr>
            <p:extLst>
              <p:ext uri="{D42A27DB-BD31-4B8C-83A1-F6EECF244321}">
                <p14:modId xmlns:p14="http://schemas.microsoft.com/office/powerpoint/2010/main" val="241208266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462486"/>
          </a:xfrm>
          <a:prstGeom prst="rect">
            <a:avLst/>
          </a:prstGeom>
          <a:noFill/>
        </p:spPr>
        <p:txBody>
          <a:bodyPr wrap="square" rtlCol="0">
            <a:spAutoFit/>
          </a:bodyPr>
          <a:lstStyle/>
          <a:p>
            <a:r>
              <a:rPr lang="fr-FR" sz="1200" b="1" dirty="0" smtClean="0"/>
              <a:t>Conclusion</a:t>
            </a:r>
            <a:endParaRPr lang="fr-FR" sz="1200" b="1" dirty="0"/>
          </a:p>
          <a:p>
            <a:pPr algn="just"/>
            <a:endParaRPr lang="fr-FR" sz="1100" dirty="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 </a:t>
            </a:r>
            <a:r>
              <a:rPr lang="fr-FR" sz="1100" dirty="0">
                <a:solidFill>
                  <a:srgbClr val="385072"/>
                </a:solidFill>
                <a:sym typeface="Wingdings" panose="05000000000000000000" pitchFamily="2" charset="2"/>
              </a:rPr>
              <a:t>fait pour une entité économique de reprendre une activité économique qui exige des moyens d’exploitation importants et selon une procédure de passation d’un marché public MAIS de ne </a:t>
            </a:r>
            <a:r>
              <a:rPr lang="fr-FR" sz="1100" dirty="0" smtClean="0">
                <a:solidFill>
                  <a:srgbClr val="385072"/>
                </a:solidFill>
                <a:sym typeface="Wingdings" panose="05000000000000000000" pitchFamily="2" charset="2"/>
              </a:rPr>
              <a:t>pas </a:t>
            </a:r>
            <a:r>
              <a:rPr lang="fr-FR" sz="1100" dirty="0">
                <a:solidFill>
                  <a:srgbClr val="385072"/>
                </a:solidFill>
                <a:sym typeface="Wingdings" panose="05000000000000000000" pitchFamily="2" charset="2"/>
              </a:rPr>
              <a:t>reprendre les moyens et propriétés de l’entité économique qui exerçait auparavant cette activité </a:t>
            </a:r>
            <a:r>
              <a:rPr lang="fr-FR" sz="1100" b="1" dirty="0">
                <a:solidFill>
                  <a:srgbClr val="385072"/>
                </a:solidFill>
                <a:sym typeface="Wingdings" panose="05000000000000000000" pitchFamily="2" charset="2"/>
              </a:rPr>
              <a:t>ne lui permet pas pour autant d’échapper à la qualification de transfert d’entreprise</a:t>
            </a:r>
            <a:r>
              <a:rPr lang="fr-FR" sz="1100" dirty="0">
                <a:solidFill>
                  <a:srgbClr val="385072"/>
                </a:solidFill>
                <a:sym typeface="Wingdings" panose="05000000000000000000" pitchFamily="2" charset="2"/>
              </a:rPr>
              <a:t>. </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534988" indent="-268288" algn="just">
              <a:buFont typeface="Wingdings" panose="05000000000000000000" pitchFamily="2" charset="2"/>
              <a:buChar char="Ø"/>
            </a:pPr>
            <a:r>
              <a:rPr lang="fr-FR" sz="1100" dirty="0">
                <a:solidFill>
                  <a:srgbClr val="385072"/>
                </a:solidFill>
                <a:sym typeface="Wingdings" panose="05000000000000000000" pitchFamily="2" charset="2"/>
              </a:rPr>
              <a:t>Il faut d’autres circonstances de fait pour caractériser le maintien de l’identité de l’entité économique </a:t>
            </a:r>
            <a:r>
              <a:rPr lang="fr-FR" sz="1100" dirty="0" smtClean="0">
                <a:solidFill>
                  <a:srgbClr val="385072"/>
                </a:solidFill>
                <a:sym typeface="Wingdings" panose="05000000000000000000" pitchFamily="2" charset="2"/>
              </a:rPr>
              <a:t>concernée. Ex : reprise </a:t>
            </a:r>
            <a:r>
              <a:rPr lang="fr-FR" sz="1100" dirty="0">
                <a:solidFill>
                  <a:srgbClr val="385072"/>
                </a:solidFill>
                <a:sym typeface="Wingdings" panose="05000000000000000000" pitchFamily="2" charset="2"/>
              </a:rPr>
              <a:t>de l'essentiel des </a:t>
            </a:r>
            <a:r>
              <a:rPr lang="fr-FR" sz="1100" dirty="0" smtClean="0">
                <a:solidFill>
                  <a:srgbClr val="385072"/>
                </a:solidFill>
                <a:sym typeface="Wingdings" panose="05000000000000000000" pitchFamily="2" charset="2"/>
              </a:rPr>
              <a:t>travailleurs </a:t>
            </a:r>
            <a:r>
              <a:rPr lang="fr-FR" sz="1100" dirty="0">
                <a:solidFill>
                  <a:srgbClr val="385072"/>
                </a:solidFill>
                <a:sym typeface="Wingdings" panose="05000000000000000000" pitchFamily="2" charset="2"/>
              </a:rPr>
              <a:t>et poursuite sans interruption de l’activité en </a:t>
            </a:r>
            <a:r>
              <a:rPr lang="fr-FR" sz="1100" dirty="0" smtClean="0">
                <a:solidFill>
                  <a:srgbClr val="385072"/>
                </a:solidFill>
                <a:sym typeface="Wingdings" panose="05000000000000000000" pitchFamily="2" charset="2"/>
              </a:rPr>
              <a:t>cause = circonstances de faits -&gt; TUPE</a:t>
            </a:r>
            <a:endParaRPr lang="fr-FR" sz="1100" dirty="0">
              <a:solidFill>
                <a:srgbClr val="385072"/>
              </a:solidFill>
              <a:sym typeface="Wingdings" panose="05000000000000000000" pitchFamily="2" charset="2"/>
            </a:endParaRPr>
          </a:p>
          <a:p>
            <a:pPr marL="171450" indent="-171450">
              <a:buFont typeface="Wingdings" panose="05000000000000000000" pitchFamily="2" charset="2"/>
              <a:buChar char="Ø"/>
            </a:pPr>
            <a:endParaRPr lang="fr-FR" sz="1200" dirty="0">
              <a:solidFill>
                <a:srgbClr val="385072"/>
              </a:solidFill>
              <a:sym typeface="Wingdings" panose="05000000000000000000" pitchFamily="2" charset="2"/>
            </a:endParaRPr>
          </a:p>
          <a:p>
            <a:pPr marL="285750" indent="-285750" algn="just">
              <a:buFont typeface="Wingdings" panose="05000000000000000000" pitchFamily="2" charset="2"/>
              <a:buChar char="Ø"/>
            </a:pPr>
            <a:endParaRPr lang="fr-FR" sz="1200" dirty="0" smtClean="0">
              <a:solidFill>
                <a:srgbClr val="385072"/>
              </a:solidFill>
            </a:endParaRPr>
          </a:p>
          <a:p>
            <a:pPr algn="just"/>
            <a:endParaRPr lang="fr-FR" sz="1200" b="1" dirty="0" smtClean="0">
              <a:sym typeface="Wingdings" panose="05000000000000000000" pitchFamily="2" charset="2"/>
            </a:endParaRPr>
          </a:p>
          <a:p>
            <a:pPr algn="just"/>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627CA7"/>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65409" y="3984120"/>
            <a:ext cx="323116" cy="225572"/>
          </a:xfrm>
          <a:prstGeom prst="rect">
            <a:avLst/>
          </a:prstGeom>
        </p:spPr>
      </p:pic>
      <p:pic>
        <p:nvPicPr>
          <p:cNvPr id="8" name="Picture 7"/>
          <p:cNvPicPr>
            <a:picLocks noChangeAspect="1"/>
          </p:cNvPicPr>
          <p:nvPr/>
        </p:nvPicPr>
        <p:blipFill>
          <a:blip r:embed="rId8"/>
          <a:stretch>
            <a:fillRect/>
          </a:stretch>
        </p:blipFill>
        <p:spPr>
          <a:xfrm>
            <a:off x="7810348" y="16216"/>
            <a:ext cx="1316850" cy="938865"/>
          </a:xfrm>
          <a:prstGeom prst="rect">
            <a:avLst/>
          </a:prstGeom>
        </p:spPr>
      </p:pic>
    </p:spTree>
    <p:extLst>
      <p:ext uri="{BB962C8B-B14F-4D97-AF65-F5344CB8AC3E}">
        <p14:creationId xmlns:p14="http://schemas.microsoft.com/office/powerpoint/2010/main" val="3420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a:t>V</a:t>
            </a:r>
            <a:r>
              <a:rPr lang="fr-LU" dirty="0" smtClean="0"/>
              <a:t>I – Transfert d’entreprise</a:t>
            </a:r>
            <a:endParaRPr lang="en-GB" sz="3200" dirty="0"/>
          </a:p>
        </p:txBody>
      </p:sp>
      <p:graphicFrame>
        <p:nvGraphicFramePr>
          <p:cNvPr id="6" name="Diagram 5"/>
          <p:cNvGraphicFramePr/>
          <p:nvPr>
            <p:extLst>
              <p:ext uri="{D42A27DB-BD31-4B8C-83A1-F6EECF244321}">
                <p14:modId xmlns:p14="http://schemas.microsoft.com/office/powerpoint/2010/main" val="2102538810"/>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324261"/>
          </a:xfrm>
          <a:prstGeom prst="rect">
            <a:avLst/>
          </a:prstGeom>
          <a:noFill/>
        </p:spPr>
        <p:txBody>
          <a:bodyPr wrap="square" rtlCol="0">
            <a:spAutoFit/>
          </a:bodyPr>
          <a:lstStyle/>
          <a:p>
            <a:r>
              <a:rPr lang="fr-FR" sz="1200" b="1" dirty="0" smtClean="0"/>
              <a:t>Objet du litige</a:t>
            </a:r>
            <a:endParaRPr lang="fr-FR" sz="1200" b="1" dirty="0"/>
          </a:p>
          <a:p>
            <a:pPr algn="just"/>
            <a:endParaRPr lang="fr-FR" sz="1100" dirty="0">
              <a:solidFill>
                <a:srgbClr val="385072"/>
              </a:solidFill>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Une </a:t>
            </a:r>
            <a:r>
              <a:rPr lang="fr-FR" sz="1100" dirty="0">
                <a:solidFill>
                  <a:srgbClr val="385072"/>
                </a:solidFill>
                <a:sym typeface="Wingdings" panose="05000000000000000000" pitchFamily="2" charset="2"/>
              </a:rPr>
              <a:t>entreprise de nettoyage qui employait une salariée sur trois lots perd le marché suite à un nouvel appel d’offres. </a:t>
            </a:r>
            <a:endParaRPr lang="fr-FR" sz="1100" dirty="0" smtClean="0">
              <a:solidFill>
                <a:srgbClr val="385072"/>
              </a:solidFill>
              <a:sym typeface="Wingdings" panose="05000000000000000000" pitchFamily="2" charset="2"/>
            </a:endParaRPr>
          </a:p>
          <a:p>
            <a:pPr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Les lots sont répartis entre deux nouvelles sociétés de </a:t>
            </a:r>
            <a:r>
              <a:rPr lang="fr-FR" sz="1100" dirty="0" smtClean="0">
                <a:solidFill>
                  <a:srgbClr val="385072"/>
                </a:solidFill>
                <a:sym typeface="Wingdings" panose="05000000000000000000" pitchFamily="2" charset="2"/>
              </a:rPr>
              <a:t>nettoyage </a:t>
            </a:r>
            <a:r>
              <a:rPr lang="fr-FR" sz="1100" dirty="0">
                <a:solidFill>
                  <a:srgbClr val="385072"/>
                </a:solidFill>
                <a:sym typeface="Wingdings" panose="05000000000000000000" pitchFamily="2" charset="2"/>
              </a:rPr>
              <a:t>(</a:t>
            </a:r>
            <a:r>
              <a:rPr lang="fr-FR" sz="1100" dirty="0" err="1">
                <a:solidFill>
                  <a:srgbClr val="385072"/>
                </a:solidFill>
                <a:sym typeface="Wingdings" panose="05000000000000000000" pitchFamily="2" charset="2"/>
              </a:rPr>
              <a:t>Atalian</a:t>
            </a:r>
            <a:r>
              <a:rPr lang="fr-FR" sz="1100" dirty="0">
                <a:solidFill>
                  <a:srgbClr val="385072"/>
                </a:solidFill>
                <a:sym typeface="Wingdings" panose="05000000000000000000" pitchFamily="2" charset="2"/>
              </a:rPr>
              <a:t> et </a:t>
            </a:r>
            <a:r>
              <a:rPr lang="fr-FR" sz="1100" dirty="0" err="1">
                <a:solidFill>
                  <a:srgbClr val="385072"/>
                </a:solidFill>
                <a:sym typeface="Wingdings" panose="05000000000000000000" pitchFamily="2" charset="2"/>
              </a:rPr>
              <a:t>Cleaning</a:t>
            </a:r>
            <a:r>
              <a:rPr lang="fr-FR" sz="1100" dirty="0">
                <a:solidFill>
                  <a:srgbClr val="385072"/>
                </a:solidFill>
                <a:sym typeface="Wingdings" panose="05000000000000000000" pitchFamily="2" charset="2"/>
              </a:rPr>
              <a:t> Masters</a:t>
            </a:r>
            <a:r>
              <a:rPr lang="fr-FR" sz="1100" dirty="0" smtClean="0">
                <a:solidFill>
                  <a:srgbClr val="385072"/>
                </a:solidFill>
                <a:sym typeface="Wingdings" panose="05000000000000000000" pitchFamily="2" charset="2"/>
              </a:rPr>
              <a:t>).</a:t>
            </a:r>
          </a:p>
          <a:p>
            <a:pPr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L'une des deux sociétés refuse de reprendre la salariée estimant qu'il n'y a pas eu de transfert d'entreprise</a:t>
            </a:r>
            <a:r>
              <a:rPr lang="fr-FR" sz="1100" dirty="0" smtClean="0">
                <a:solidFill>
                  <a:srgbClr val="385072"/>
                </a:solidFill>
                <a:sym typeface="Wingdings" panose="05000000000000000000" pitchFamily="2" charset="2"/>
              </a:rPr>
              <a:t>.</a:t>
            </a:r>
          </a:p>
          <a:p>
            <a:pPr marL="171450" indent="-171450" algn="just">
              <a:buFont typeface="Wingdings" panose="05000000000000000000" pitchFamily="2" charset="2"/>
              <a:buChar char="Ø"/>
            </a:pPr>
            <a:endParaRPr lang="fr-FR" sz="1100" dirty="0" smtClean="0">
              <a:solidFill>
                <a:srgbClr val="385072"/>
              </a:solidFill>
              <a:sym typeface="Wingdings" panose="05000000000000000000" pitchFamily="2" charset="2"/>
            </a:endParaRPr>
          </a:p>
          <a:p>
            <a:pPr algn="just"/>
            <a:endParaRPr lang="fr-FR" sz="1100" dirty="0">
              <a:solidFill>
                <a:srgbClr val="385072"/>
              </a:solidFill>
              <a:sym typeface="Wingdings" panose="05000000000000000000" pitchFamily="2" charset="2"/>
            </a:endParaRPr>
          </a:p>
          <a:p>
            <a:r>
              <a:rPr lang="fr-FR" sz="1200" b="1" dirty="0">
                <a:sym typeface="Wingdings" panose="05000000000000000000" pitchFamily="2" charset="2"/>
              </a:rPr>
              <a:t>Questions préjudicielles</a:t>
            </a:r>
          </a:p>
          <a:p>
            <a:pPr marL="171450" indent="-171450" algn="just">
              <a:buFont typeface="Wingdings" panose="05000000000000000000" pitchFamily="2" charset="2"/>
              <a:buChar char="Ø"/>
            </a:pPr>
            <a:endParaRPr lang="fr-FR" sz="12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Quelles sont les conséquences d'un transfert simultané à deux cessionnaires au regard du maintien des droits et des obligations des travailleurs ? </a:t>
            </a:r>
          </a:p>
          <a:p>
            <a:pPr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Les droits et obligations résultant pour ISS Facility Services du contrat de travail ont-ils été transférés à </a:t>
            </a:r>
            <a:r>
              <a:rPr lang="fr-FR" sz="1100" dirty="0" err="1">
                <a:solidFill>
                  <a:srgbClr val="385072"/>
                </a:solidFill>
                <a:sym typeface="Wingdings" panose="05000000000000000000" pitchFamily="2" charset="2"/>
              </a:rPr>
              <a:t>Atalian</a:t>
            </a:r>
            <a:r>
              <a:rPr lang="fr-FR" sz="1100" dirty="0">
                <a:solidFill>
                  <a:srgbClr val="385072"/>
                </a:solidFill>
                <a:sym typeface="Wingdings" panose="05000000000000000000" pitchFamily="2" charset="2"/>
              </a:rPr>
              <a:t>, </a:t>
            </a:r>
            <a:r>
              <a:rPr lang="fr-FR" sz="1100" dirty="0" err="1">
                <a:solidFill>
                  <a:srgbClr val="385072"/>
                </a:solidFill>
                <a:sym typeface="Wingdings" panose="05000000000000000000" pitchFamily="2" charset="2"/>
              </a:rPr>
              <a:t>Cleaning</a:t>
            </a:r>
            <a:r>
              <a:rPr lang="fr-FR" sz="1100" dirty="0">
                <a:solidFill>
                  <a:srgbClr val="385072"/>
                </a:solidFill>
                <a:sym typeface="Wingdings" panose="05000000000000000000" pitchFamily="2" charset="2"/>
              </a:rPr>
              <a:t> Masters ou aux deux ?</a:t>
            </a:r>
          </a:p>
          <a:p>
            <a:pPr marL="285750" indent="-285750" algn="just">
              <a:buFont typeface="Wingdings" panose="05000000000000000000" pitchFamily="2" charset="2"/>
              <a:buChar char="Ø"/>
            </a:pPr>
            <a:endParaRPr lang="fr-FR" sz="1200" dirty="0" smtClean="0">
              <a:solidFill>
                <a:srgbClr val="385072"/>
              </a:solidFill>
            </a:endParaRPr>
          </a:p>
          <a:p>
            <a:pPr algn="just"/>
            <a:endParaRPr lang="fr-FR" sz="1200" b="1" dirty="0" smtClean="0">
              <a:sym typeface="Wingdings" panose="05000000000000000000" pitchFamily="2" charset="2"/>
            </a:endParaRPr>
          </a:p>
          <a:p>
            <a:pPr algn="just"/>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6" y="3036498"/>
            <a:ext cx="3450566" cy="0"/>
          </a:xfrm>
          <a:prstGeom prst="line">
            <a:avLst/>
          </a:prstGeom>
          <a:ln>
            <a:solidFill>
              <a:srgbClr val="627CA7"/>
            </a:solidFill>
          </a:ln>
        </p:spPr>
        <p:style>
          <a:lnRef idx="3">
            <a:schemeClr val="accent4"/>
          </a:lnRef>
          <a:fillRef idx="0">
            <a:schemeClr val="accent4"/>
          </a:fillRef>
          <a:effectRef idx="2">
            <a:schemeClr val="accent4"/>
          </a:effectRef>
          <a:fontRef idx="minor">
            <a:schemeClr val="tx1"/>
          </a:fontRef>
        </p:style>
      </p:cxnSp>
      <p:pic>
        <p:nvPicPr>
          <p:cNvPr id="8" name="Picture 7"/>
          <p:cNvPicPr>
            <a:picLocks noChangeAspect="1"/>
          </p:cNvPicPr>
          <p:nvPr/>
        </p:nvPicPr>
        <p:blipFill>
          <a:blip r:embed="rId7"/>
          <a:stretch>
            <a:fillRect/>
          </a:stretch>
        </p:blipFill>
        <p:spPr>
          <a:xfrm>
            <a:off x="7810348" y="16216"/>
            <a:ext cx="1316850" cy="938865"/>
          </a:xfrm>
          <a:prstGeom prst="rect">
            <a:avLst/>
          </a:prstGeom>
        </p:spPr>
      </p:pic>
      <p:cxnSp>
        <p:nvCxnSpPr>
          <p:cNvPr id="10" name="Straight Connector 9"/>
          <p:cNvCxnSpPr/>
          <p:nvPr/>
        </p:nvCxnSpPr>
        <p:spPr>
          <a:xfrm>
            <a:off x="618226" y="4566266"/>
            <a:ext cx="3450566" cy="0"/>
          </a:xfrm>
          <a:prstGeom prst="line">
            <a:avLst/>
          </a:prstGeom>
          <a:ln>
            <a:solidFill>
              <a:srgbClr val="627CA7"/>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43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a:t>V</a:t>
            </a:r>
            <a:r>
              <a:rPr lang="fr-LU" dirty="0" smtClean="0"/>
              <a:t>I – Transfert d’entreprise</a:t>
            </a:r>
            <a:endParaRPr lang="en-GB" sz="3200" dirty="0"/>
          </a:p>
        </p:txBody>
      </p:sp>
      <p:graphicFrame>
        <p:nvGraphicFramePr>
          <p:cNvPr id="6" name="Diagram 5"/>
          <p:cNvGraphicFramePr/>
          <p:nvPr>
            <p:extLst>
              <p:ext uri="{D42A27DB-BD31-4B8C-83A1-F6EECF244321}">
                <p14:modId xmlns:p14="http://schemas.microsoft.com/office/powerpoint/2010/main" val="3506626126"/>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901342"/>
          </a:xfrm>
          <a:prstGeom prst="rect">
            <a:avLst/>
          </a:prstGeom>
          <a:noFill/>
        </p:spPr>
        <p:txBody>
          <a:bodyPr wrap="square" rtlCol="0">
            <a:spAutoFit/>
          </a:bodyPr>
          <a:lstStyle/>
          <a:p>
            <a:r>
              <a:rPr lang="fr-FR" sz="1200" b="1" dirty="0" smtClean="0"/>
              <a:t>Raisonnement et position de la Cour</a:t>
            </a:r>
            <a:endParaRPr lang="fr-FR" sz="1200" b="1" dirty="0"/>
          </a:p>
          <a:p>
            <a:pPr algn="just"/>
            <a:endParaRPr lang="fr-FR" sz="1100" dirty="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D</a:t>
            </a:r>
            <a:r>
              <a:rPr lang="fr-FR" sz="1100" dirty="0" smtClean="0">
                <a:solidFill>
                  <a:srgbClr val="385072"/>
                </a:solidFill>
                <a:sym typeface="Wingdings" panose="05000000000000000000" pitchFamily="2" charset="2"/>
              </a:rPr>
              <a:t>irective </a:t>
            </a:r>
            <a:r>
              <a:rPr lang="fr-FR" sz="1100" dirty="0">
                <a:solidFill>
                  <a:srgbClr val="385072"/>
                </a:solidFill>
                <a:sym typeface="Wingdings" panose="05000000000000000000" pitchFamily="2" charset="2"/>
              </a:rPr>
              <a:t>2001/23 </a:t>
            </a:r>
            <a:r>
              <a:rPr lang="fr-FR" sz="1100" dirty="0" smtClean="0">
                <a:solidFill>
                  <a:srgbClr val="385072"/>
                </a:solidFill>
                <a:sym typeface="Wingdings" panose="05000000000000000000" pitchFamily="2" charset="2"/>
              </a:rPr>
              <a:t>= </a:t>
            </a:r>
            <a:r>
              <a:rPr lang="fr-FR" sz="1100" dirty="0">
                <a:solidFill>
                  <a:srgbClr val="385072"/>
                </a:solidFill>
                <a:sym typeface="Wingdings" panose="05000000000000000000" pitchFamily="2" charset="2"/>
              </a:rPr>
              <a:t>droits et obligations qui résultent pour le cédant d’un contrat de travail ou d’une relation de travail existant à la date du transfert sont, du fait de ce transfert, transférés au </a:t>
            </a:r>
            <a:r>
              <a:rPr lang="fr-FR" sz="1100" dirty="0" smtClean="0">
                <a:solidFill>
                  <a:srgbClr val="385072"/>
                </a:solidFill>
                <a:sym typeface="Wingdings" panose="05000000000000000000" pitchFamily="2" charset="2"/>
              </a:rPr>
              <a:t>cessionnaire. Vise </a:t>
            </a:r>
            <a:r>
              <a:rPr lang="fr-FR" sz="1100" dirty="0">
                <a:solidFill>
                  <a:srgbClr val="385072"/>
                </a:solidFill>
                <a:sym typeface="Wingdings" panose="05000000000000000000" pitchFamily="2" charset="2"/>
              </a:rPr>
              <a:t>aussi à assurer un équilibre entre intérêts des travailleurs et du cessionnaire. </a:t>
            </a: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Solutions envisagées par la juridiction de renvoi analysées par la CJUE :</a:t>
            </a:r>
          </a:p>
          <a:p>
            <a:pPr marL="361950" indent="-180975" algn="just">
              <a:buFont typeface="+mj-lt"/>
              <a:buAutoNum type="arabicPeriod"/>
            </a:pPr>
            <a:r>
              <a:rPr lang="fr-FR" sz="1100" dirty="0" smtClean="0">
                <a:solidFill>
                  <a:srgbClr val="385072"/>
                </a:solidFill>
                <a:sym typeface="Wingdings" panose="05000000000000000000" pitchFamily="2" charset="2"/>
              </a:rPr>
              <a:t>CT </a:t>
            </a:r>
            <a:r>
              <a:rPr lang="fr-FR" sz="1100" dirty="0">
                <a:solidFill>
                  <a:srgbClr val="385072"/>
                </a:solidFill>
                <a:sym typeface="Wingdings" panose="05000000000000000000" pitchFamily="2" charset="2"/>
              </a:rPr>
              <a:t>transféré uniquement au cessionnaire auprès duquel le travailleur exerce ses fonctions à titre principal. Intérêts du cessionnaire non pris en </a:t>
            </a:r>
            <a:r>
              <a:rPr lang="fr-FR" sz="1100" dirty="0" smtClean="0">
                <a:solidFill>
                  <a:srgbClr val="385072"/>
                </a:solidFill>
                <a:sym typeface="Wingdings" panose="05000000000000000000" pitchFamily="2" charset="2"/>
              </a:rPr>
              <a:t>considération (travailleur transféré à tps plein alors que Ø travailleur à tps partiel).</a:t>
            </a:r>
            <a:endParaRPr lang="fr-FR" sz="1100" dirty="0">
              <a:solidFill>
                <a:srgbClr val="385072"/>
              </a:solidFill>
              <a:sym typeface="Wingdings" panose="05000000000000000000" pitchFamily="2" charset="2"/>
            </a:endParaRPr>
          </a:p>
          <a:p>
            <a:pPr marL="361950" indent="-180975" algn="just">
              <a:buFont typeface="+mj-lt"/>
              <a:buAutoNum type="arabicPeriod"/>
            </a:pPr>
            <a:r>
              <a:rPr lang="fr-FR" sz="1100" dirty="0">
                <a:solidFill>
                  <a:srgbClr val="385072"/>
                </a:solidFill>
                <a:sym typeface="Wingdings" panose="05000000000000000000" pitchFamily="2" charset="2"/>
              </a:rPr>
              <a:t>Chacun des cessionnaires se voit transférer les droits et les obligations résultant du </a:t>
            </a:r>
            <a:r>
              <a:rPr lang="fr-FR" sz="1100" dirty="0" smtClean="0">
                <a:solidFill>
                  <a:srgbClr val="385072"/>
                </a:solidFill>
                <a:sym typeface="Wingdings" panose="05000000000000000000" pitchFamily="2" charset="2"/>
              </a:rPr>
              <a:t>CT </a:t>
            </a:r>
            <a:r>
              <a:rPr lang="fr-FR" sz="1100" dirty="0">
                <a:solidFill>
                  <a:srgbClr val="385072"/>
                </a:solidFill>
                <a:sym typeface="Wingdings" panose="05000000000000000000" pitchFamily="2" charset="2"/>
              </a:rPr>
              <a:t>conclu avec le cédant, au prorata des fonctions exercées par le travailleur</a:t>
            </a:r>
            <a:r>
              <a:rPr lang="fr-FR" sz="1100" dirty="0" smtClean="0">
                <a:solidFill>
                  <a:srgbClr val="385072"/>
                </a:solidFill>
                <a:sym typeface="Wingdings" panose="05000000000000000000" pitchFamily="2" charset="2"/>
              </a:rPr>
              <a:t>.</a:t>
            </a:r>
          </a:p>
          <a:p>
            <a:pPr algn="just"/>
            <a:endParaRPr lang="fr-FR" sz="1050" dirty="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Deuxième solution permet d’assurer un juste équilibre entre intérêts des travailleurs et sauvegarde des intérêts des deux cessionnaires. </a:t>
            </a:r>
            <a:r>
              <a:rPr lang="fr-FR" sz="1100" dirty="0" smtClean="0">
                <a:solidFill>
                  <a:srgbClr val="385072"/>
                </a:solidFill>
                <a:sym typeface="Wingdings" panose="05000000000000000000" pitchFamily="2" charset="2"/>
              </a:rPr>
              <a:t>Droits </a:t>
            </a:r>
            <a:r>
              <a:rPr lang="fr-FR" sz="1100" dirty="0">
                <a:solidFill>
                  <a:srgbClr val="385072"/>
                </a:solidFill>
                <a:sym typeface="Wingdings" panose="05000000000000000000" pitchFamily="2" charset="2"/>
              </a:rPr>
              <a:t>du travailleur </a:t>
            </a:r>
            <a:r>
              <a:rPr lang="fr-FR" sz="1100" dirty="0" smtClean="0">
                <a:solidFill>
                  <a:srgbClr val="385072"/>
                </a:solidFill>
                <a:sym typeface="Wingdings" panose="05000000000000000000" pitchFamily="2" charset="2"/>
              </a:rPr>
              <a:t>maintenus. Obligations </a:t>
            </a:r>
            <a:r>
              <a:rPr lang="fr-FR" sz="1100" dirty="0">
                <a:solidFill>
                  <a:srgbClr val="385072"/>
                </a:solidFill>
                <a:sym typeface="Wingdings" panose="05000000000000000000" pitchFamily="2" charset="2"/>
              </a:rPr>
              <a:t>des cessionnaires ≠ supérieures à celles qu’impliquent le </a:t>
            </a:r>
            <a:r>
              <a:rPr lang="fr-FR" sz="1100" dirty="0" smtClean="0">
                <a:solidFill>
                  <a:srgbClr val="385072"/>
                </a:solidFill>
                <a:sym typeface="Wingdings" panose="05000000000000000000" pitchFamily="2" charset="2"/>
              </a:rPr>
              <a:t>transfert de l’entreprise. </a:t>
            </a:r>
            <a:endParaRPr lang="fr-FR" sz="1100" dirty="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Cette </a:t>
            </a:r>
            <a:r>
              <a:rPr lang="fr-FR" sz="1100" dirty="0">
                <a:solidFill>
                  <a:srgbClr val="385072"/>
                </a:solidFill>
                <a:sym typeface="Wingdings" panose="05000000000000000000" pitchFamily="2" charset="2"/>
              </a:rPr>
              <a:t>scission ne peut aboutir à une détérioration des conditions de travail et des droits du </a:t>
            </a:r>
            <a:r>
              <a:rPr lang="fr-FR" sz="1100" dirty="0" smtClean="0">
                <a:solidFill>
                  <a:srgbClr val="385072"/>
                </a:solidFill>
                <a:sym typeface="Wingdings" panose="05000000000000000000" pitchFamily="2" charset="2"/>
              </a:rPr>
              <a:t>travailleur </a:t>
            </a:r>
            <a:r>
              <a:rPr lang="fr-FR" sz="1100" dirty="0">
                <a:solidFill>
                  <a:srgbClr val="385072"/>
                </a:solidFill>
                <a:sym typeface="Wingdings" panose="05000000000000000000" pitchFamily="2" charset="2"/>
              </a:rPr>
              <a:t>concerné par </a:t>
            </a:r>
            <a:r>
              <a:rPr lang="fr-FR" sz="1100" dirty="0" smtClean="0">
                <a:solidFill>
                  <a:srgbClr val="385072"/>
                </a:solidFill>
                <a:sym typeface="Wingdings" panose="05000000000000000000" pitchFamily="2" charset="2"/>
              </a:rPr>
              <a:t>le transfert d’entreprise. </a:t>
            </a:r>
            <a:endParaRPr lang="fr-FR" sz="1100" dirty="0">
              <a:solidFill>
                <a:srgbClr val="385072"/>
              </a:solidFill>
              <a:sym typeface="Wingdings" panose="05000000000000000000" pitchFamily="2" charset="2"/>
            </a:endParaRPr>
          </a:p>
          <a:p>
            <a:pPr marL="361950" indent="-180975" algn="just">
              <a:spcAft>
                <a:spcPts val="600"/>
              </a:spcAft>
              <a:buFont typeface="Arial" panose="020B0604020202020204" pitchFamily="34" charset="0"/>
              <a:buChar char="-"/>
            </a:pPr>
            <a:r>
              <a:rPr lang="fr-FR" sz="1100" dirty="0">
                <a:solidFill>
                  <a:srgbClr val="385072"/>
                </a:solidFill>
                <a:sym typeface="Wingdings" panose="05000000000000000000" pitchFamily="2" charset="2"/>
              </a:rPr>
              <a:t>Si tel est le cas = résiliation du contrat </a:t>
            </a:r>
            <a:r>
              <a:rPr lang="fr-FR" sz="1100" dirty="0" smtClean="0">
                <a:solidFill>
                  <a:srgbClr val="385072"/>
                </a:solidFill>
                <a:sym typeface="Wingdings" panose="05000000000000000000" pitchFamily="2" charset="2"/>
              </a:rPr>
              <a:t>du </a:t>
            </a:r>
            <a:r>
              <a:rPr lang="fr-FR" sz="1100" dirty="0">
                <a:solidFill>
                  <a:srgbClr val="385072"/>
                </a:solidFill>
                <a:sym typeface="Wingdings" panose="05000000000000000000" pitchFamily="2" charset="2"/>
              </a:rPr>
              <a:t>fait </a:t>
            </a:r>
            <a:r>
              <a:rPr lang="fr-FR" sz="1100" dirty="0" smtClean="0">
                <a:solidFill>
                  <a:srgbClr val="385072"/>
                </a:solidFill>
                <a:sym typeface="Wingdings" panose="05000000000000000000" pitchFamily="2" charset="2"/>
              </a:rPr>
              <a:t>du/des cessionnaire(s) </a:t>
            </a:r>
            <a:r>
              <a:rPr lang="fr-FR" sz="1100" dirty="0">
                <a:solidFill>
                  <a:srgbClr val="385072"/>
                </a:solidFill>
                <a:sym typeface="Wingdings" panose="05000000000000000000" pitchFamily="2" charset="2"/>
              </a:rPr>
              <a:t>et ce, même </a:t>
            </a:r>
            <a:r>
              <a:rPr lang="fr-FR" sz="1100" dirty="0" smtClean="0">
                <a:solidFill>
                  <a:srgbClr val="385072"/>
                </a:solidFill>
                <a:sym typeface="Wingdings" panose="05000000000000000000" pitchFamily="2" charset="2"/>
              </a:rPr>
              <a:t>si résiliation </a:t>
            </a:r>
            <a:r>
              <a:rPr lang="fr-FR" sz="1100" dirty="0">
                <a:solidFill>
                  <a:srgbClr val="385072"/>
                </a:solidFill>
                <a:sym typeface="Wingdings" panose="05000000000000000000" pitchFamily="2" charset="2"/>
              </a:rPr>
              <a:t>intervenait à l’initiative du travailleur</a:t>
            </a:r>
          </a:p>
          <a:p>
            <a:pPr marL="180975" algn="just"/>
            <a:endParaRPr lang="fr-FR" sz="1100" b="1" dirty="0" smtClean="0">
              <a:sym typeface="Wingdings" panose="05000000000000000000" pitchFamily="2" charset="2"/>
            </a:endParaRPr>
          </a:p>
          <a:p>
            <a:pPr algn="just"/>
            <a:endParaRPr lang="fr-FR" sz="1200" dirty="0" smtClean="0">
              <a:solidFill>
                <a:srgbClr val="385072"/>
              </a:solidFill>
              <a:sym typeface="Wingdings" panose="05000000000000000000" pitchFamily="2" charset="2"/>
            </a:endParaRPr>
          </a:p>
          <a:p>
            <a:pPr lvl="0" algn="just"/>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a:ln>
            <a:solidFill>
              <a:srgbClr val="627CA7"/>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10348" y="16216"/>
            <a:ext cx="1316850" cy="938865"/>
          </a:xfrm>
          <a:prstGeom prst="rect">
            <a:avLst/>
          </a:prstGeom>
        </p:spPr>
      </p:pic>
    </p:spTree>
    <p:extLst>
      <p:ext uri="{BB962C8B-B14F-4D97-AF65-F5344CB8AC3E}">
        <p14:creationId xmlns:p14="http://schemas.microsoft.com/office/powerpoint/2010/main" val="17763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a:t>V</a:t>
            </a:r>
            <a:r>
              <a:rPr lang="fr-LU" dirty="0" smtClean="0"/>
              <a:t>I – Transfert d’entreprise</a:t>
            </a:r>
            <a:endParaRPr lang="en-GB" sz="3200" dirty="0"/>
          </a:p>
        </p:txBody>
      </p:sp>
      <p:graphicFrame>
        <p:nvGraphicFramePr>
          <p:cNvPr id="6" name="Diagram 5"/>
          <p:cNvGraphicFramePr/>
          <p:nvPr>
            <p:extLst>
              <p:ext uri="{D42A27DB-BD31-4B8C-83A1-F6EECF244321}">
                <p14:modId xmlns:p14="http://schemas.microsoft.com/office/powerpoint/2010/main" val="754488434"/>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277820"/>
          </a:xfrm>
          <a:prstGeom prst="rect">
            <a:avLst/>
          </a:prstGeom>
          <a:noFill/>
        </p:spPr>
        <p:txBody>
          <a:bodyPr wrap="square" rtlCol="0">
            <a:spAutoFit/>
          </a:bodyPr>
          <a:lstStyle/>
          <a:p>
            <a:r>
              <a:rPr lang="fr-FR" sz="1200" b="1" dirty="0" smtClean="0"/>
              <a:t>Conclusion</a:t>
            </a:r>
          </a:p>
          <a:p>
            <a:pPr algn="just"/>
            <a:endParaRPr lang="fr-FR" sz="1100" dirty="0" smtClean="0">
              <a:solidFill>
                <a:srgbClr val="385072"/>
              </a:solidFill>
            </a:endParaRPr>
          </a:p>
          <a:p>
            <a:pPr marL="171450" indent="-171450" algn="just">
              <a:spcAft>
                <a:spcPts val="600"/>
              </a:spcAft>
              <a:buFont typeface="Wingdings" panose="05000000000000000000" pitchFamily="2" charset="2"/>
              <a:buChar char="Ø"/>
            </a:pPr>
            <a:r>
              <a:rPr lang="fr-FR" sz="1100" dirty="0" smtClean="0">
                <a:solidFill>
                  <a:srgbClr val="385072"/>
                </a:solidFill>
                <a:sym typeface="Wingdings" panose="05000000000000000000" pitchFamily="2" charset="2"/>
              </a:rPr>
              <a:t>Lorsqu’un </a:t>
            </a:r>
            <a:r>
              <a:rPr lang="fr-FR" sz="1100" dirty="0">
                <a:solidFill>
                  <a:srgbClr val="385072"/>
                </a:solidFill>
                <a:sym typeface="Wingdings" panose="05000000000000000000" pitchFamily="2" charset="2"/>
              </a:rPr>
              <a:t>transfert d’entreprise implique plusieurs cessionnaires, il y aura transfert des droits et obligations à chacun des cessionnaires, au prorata des fonctions exercées par le travailleur </a:t>
            </a:r>
            <a:r>
              <a:rPr lang="fr-FR" sz="1100" dirty="0" smtClean="0">
                <a:solidFill>
                  <a:srgbClr val="385072"/>
                </a:solidFill>
                <a:sym typeface="Wingdings" panose="05000000000000000000" pitchFamily="2" charset="2"/>
              </a:rPr>
              <a:t>concerné </a:t>
            </a:r>
            <a:r>
              <a:rPr lang="fr-FR" sz="1100" b="1" dirty="0">
                <a:solidFill>
                  <a:srgbClr val="385072"/>
                </a:solidFill>
                <a:sym typeface="Wingdings" panose="05000000000000000000" pitchFamily="2" charset="2"/>
              </a:rPr>
              <a:t>à condition </a:t>
            </a:r>
            <a:r>
              <a:rPr lang="fr-FR" sz="1100" b="1" dirty="0" smtClean="0">
                <a:solidFill>
                  <a:srgbClr val="385072"/>
                </a:solidFill>
                <a:sym typeface="Wingdings" panose="05000000000000000000" pitchFamily="2" charset="2"/>
              </a:rPr>
              <a:t>que </a:t>
            </a:r>
            <a:r>
              <a:rPr lang="fr-FR" sz="1100" dirty="0" smtClean="0">
                <a:solidFill>
                  <a:srgbClr val="385072"/>
                </a:solidFill>
                <a:sym typeface="Wingdings" panose="05000000000000000000" pitchFamily="2" charset="2"/>
              </a:rPr>
              <a:t>la </a:t>
            </a:r>
            <a:r>
              <a:rPr lang="fr-FR" sz="1100" dirty="0">
                <a:solidFill>
                  <a:srgbClr val="385072"/>
                </a:solidFill>
                <a:sym typeface="Wingdings" panose="05000000000000000000" pitchFamily="2" charset="2"/>
              </a:rPr>
              <a:t>scission du CT en résultant</a:t>
            </a:r>
            <a:r>
              <a:rPr lang="fr-FR" sz="1100" b="1" dirty="0" smtClean="0">
                <a:solidFill>
                  <a:srgbClr val="385072"/>
                </a:solidFill>
                <a:sym typeface="Wingdings" panose="05000000000000000000" pitchFamily="2" charset="2"/>
              </a:rPr>
              <a:t> </a:t>
            </a:r>
            <a:r>
              <a:rPr lang="fr-FR" sz="1100" dirty="0" smtClean="0">
                <a:solidFill>
                  <a:srgbClr val="385072"/>
                </a:solidFill>
                <a:sym typeface="Wingdings" panose="05000000000000000000" pitchFamily="2" charset="2"/>
              </a:rPr>
              <a:t>:</a:t>
            </a:r>
            <a:endParaRPr lang="fr-FR" sz="1100" dirty="0">
              <a:solidFill>
                <a:srgbClr val="385072"/>
              </a:solidFill>
              <a:sym typeface="Wingdings" panose="05000000000000000000" pitchFamily="2" charset="2"/>
            </a:endParaRPr>
          </a:p>
          <a:p>
            <a:pPr marL="361950" indent="-180975" algn="just">
              <a:spcAft>
                <a:spcPts val="600"/>
              </a:spcAft>
              <a:buFont typeface="Arial" panose="020B0604020202020204" pitchFamily="34" charset="0"/>
              <a:buChar char="-"/>
            </a:pPr>
            <a:r>
              <a:rPr lang="fr-FR" sz="1100" dirty="0" smtClean="0">
                <a:solidFill>
                  <a:srgbClr val="385072"/>
                </a:solidFill>
                <a:sym typeface="Wingdings" panose="05000000000000000000" pitchFamily="2" charset="2"/>
              </a:rPr>
              <a:t>soit </a:t>
            </a:r>
            <a:r>
              <a:rPr lang="fr-FR" sz="1100" dirty="0">
                <a:solidFill>
                  <a:srgbClr val="385072"/>
                </a:solidFill>
                <a:sym typeface="Wingdings" panose="05000000000000000000" pitchFamily="2" charset="2"/>
              </a:rPr>
              <a:t>possible ou n’entraîne pas une détérioration des conditions de travail ;</a:t>
            </a:r>
          </a:p>
          <a:p>
            <a:pPr marL="361950" indent="-180975" algn="just">
              <a:spcAft>
                <a:spcPts val="600"/>
              </a:spcAft>
              <a:buFont typeface="Arial" panose="020B0604020202020204" pitchFamily="34" charset="0"/>
              <a:buChar char="-"/>
            </a:pPr>
            <a:r>
              <a:rPr lang="fr-FR" sz="1100" dirty="0" smtClean="0">
                <a:solidFill>
                  <a:srgbClr val="385072"/>
                </a:solidFill>
                <a:sym typeface="Wingdings" panose="05000000000000000000" pitchFamily="2" charset="2"/>
              </a:rPr>
              <a:t>ne </a:t>
            </a:r>
            <a:r>
              <a:rPr lang="fr-FR" sz="1100" dirty="0">
                <a:solidFill>
                  <a:srgbClr val="385072"/>
                </a:solidFill>
                <a:sym typeface="Wingdings" panose="05000000000000000000" pitchFamily="2" charset="2"/>
              </a:rPr>
              <a:t>porte pas atteinte au maintien des droits des travailleurs.</a:t>
            </a:r>
          </a:p>
          <a:p>
            <a:pPr marL="171450" indent="-171450" algn="just">
              <a:spcAft>
                <a:spcPts val="600"/>
              </a:spcAf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spcAft>
                <a:spcPts val="600"/>
              </a:spcAft>
              <a:buFont typeface="Wingdings" panose="05000000000000000000" pitchFamily="2" charset="2"/>
              <a:buChar char="Ø"/>
            </a:pPr>
            <a:r>
              <a:rPr lang="fr-FR" sz="1100" dirty="0">
                <a:solidFill>
                  <a:srgbClr val="385072"/>
                </a:solidFill>
                <a:sym typeface="Wingdings" panose="05000000000000000000" pitchFamily="2" charset="2"/>
              </a:rPr>
              <a:t>Si la scission est impossible à réaliser ou qu’elle porte atteinte aux droits du travailleur, l’éventuelle résiliation de la relation de travail qui s’ensuivrait serait considérée comme intervenue du fait </a:t>
            </a:r>
            <a:r>
              <a:rPr lang="fr-FR" sz="1100" dirty="0" smtClean="0">
                <a:solidFill>
                  <a:srgbClr val="385072"/>
                </a:solidFill>
                <a:sym typeface="Wingdings" panose="05000000000000000000" pitchFamily="2" charset="2"/>
              </a:rPr>
              <a:t>du/des cessionnaire(s), </a:t>
            </a:r>
            <a:r>
              <a:rPr lang="fr-FR" sz="1100" dirty="0">
                <a:solidFill>
                  <a:srgbClr val="385072"/>
                </a:solidFill>
                <a:sym typeface="Wingdings" panose="05000000000000000000" pitchFamily="2" charset="2"/>
              </a:rPr>
              <a:t>quand bien même cette résiliation serait intervenue à l’initiative du travailleur</a:t>
            </a:r>
            <a:r>
              <a:rPr lang="fr-FR" sz="1100" dirty="0" smtClean="0">
                <a:solidFill>
                  <a:srgbClr val="385072"/>
                </a:solidFill>
                <a:sym typeface="Wingdings" panose="05000000000000000000" pitchFamily="2" charset="2"/>
              </a:rPr>
              <a:t>.</a:t>
            </a:r>
          </a:p>
          <a:p>
            <a:pPr lvl="0" algn="just"/>
            <a:endParaRPr lang="fr-FR" sz="1200" b="1" dirty="0" smtClean="0"/>
          </a:p>
          <a:p>
            <a:endParaRPr lang="fr-FR" sz="1200" b="1" dirty="0" smtClean="0"/>
          </a:p>
          <a:p>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627CA7"/>
            </a:solidFill>
          </a:ln>
        </p:spPr>
        <p:style>
          <a:lnRef idx="3">
            <a:schemeClr val="accent4"/>
          </a:lnRef>
          <a:fillRef idx="0">
            <a:schemeClr val="accent4"/>
          </a:fillRef>
          <a:effectRef idx="2">
            <a:schemeClr val="accent4"/>
          </a:effectRef>
          <a:fontRef idx="minor">
            <a:schemeClr val="tx1"/>
          </a:fontRef>
        </p:style>
      </p:cxnSp>
      <p:pic>
        <p:nvPicPr>
          <p:cNvPr id="8" name="Picture 7"/>
          <p:cNvPicPr>
            <a:picLocks noChangeAspect="1"/>
          </p:cNvPicPr>
          <p:nvPr/>
        </p:nvPicPr>
        <p:blipFill>
          <a:blip r:embed="rId7"/>
          <a:stretch>
            <a:fillRect/>
          </a:stretch>
        </p:blipFill>
        <p:spPr>
          <a:xfrm>
            <a:off x="7810348" y="17253"/>
            <a:ext cx="1316850" cy="938865"/>
          </a:xfrm>
          <a:prstGeom prst="rect">
            <a:avLst/>
          </a:prstGeom>
        </p:spPr>
      </p:pic>
    </p:spTree>
    <p:extLst>
      <p:ext uri="{BB962C8B-B14F-4D97-AF65-F5344CB8AC3E}">
        <p14:creationId xmlns:p14="http://schemas.microsoft.com/office/powerpoint/2010/main" val="420303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VII – Licenciement collectif</a:t>
            </a:r>
            <a:endParaRPr lang="en-GB" sz="3200" dirty="0"/>
          </a:p>
        </p:txBody>
      </p:sp>
      <p:graphicFrame>
        <p:nvGraphicFramePr>
          <p:cNvPr id="6" name="Diagram 5"/>
          <p:cNvGraphicFramePr/>
          <p:nvPr>
            <p:extLst>
              <p:ext uri="{D42A27DB-BD31-4B8C-83A1-F6EECF244321}">
                <p14:modId xmlns:p14="http://schemas.microsoft.com/office/powerpoint/2010/main" val="4057929506"/>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508653"/>
          </a:xfrm>
          <a:prstGeom prst="rect">
            <a:avLst/>
          </a:prstGeom>
          <a:noFill/>
        </p:spPr>
        <p:txBody>
          <a:bodyPr wrap="square" rtlCol="0">
            <a:spAutoFit/>
          </a:bodyPr>
          <a:lstStyle/>
          <a:p>
            <a:r>
              <a:rPr lang="fr-FR" sz="1200" b="1" dirty="0" smtClean="0"/>
              <a:t>Objet du litige</a:t>
            </a:r>
          </a:p>
          <a:p>
            <a:pPr algn="just"/>
            <a:endParaRPr lang="fr-FR" sz="1100" dirty="0" smtClean="0"/>
          </a:p>
          <a:p>
            <a:pPr marL="171450" indent="-171450" algn="just">
              <a:spcAft>
                <a:spcPts val="600"/>
              </a:spcAft>
              <a:buFont typeface="Wingdings" panose="05000000000000000000" pitchFamily="2" charset="2"/>
              <a:buChar char="Ø"/>
            </a:pPr>
            <a:r>
              <a:rPr lang="fr-FR" sz="1100" dirty="0" smtClean="0">
                <a:solidFill>
                  <a:srgbClr val="385072"/>
                </a:solidFill>
              </a:rPr>
              <a:t>Recours d’une salariée pour licenciement nul devant les juridictions espagnoles au motif que son licenciement individuel notifié le 31/05/18 était en réalité un licenciement collectif déguisé. </a:t>
            </a:r>
          </a:p>
          <a:p>
            <a:pPr marL="171450" indent="-171450" algn="just">
              <a:spcAft>
                <a:spcPts val="600"/>
              </a:spcAft>
              <a:buFont typeface="Wingdings" panose="05000000000000000000" pitchFamily="2" charset="2"/>
              <a:buChar char="Ø"/>
            </a:pPr>
            <a:r>
              <a:rPr lang="fr-FR" sz="1100" dirty="0" smtClean="0">
                <a:solidFill>
                  <a:srgbClr val="385072"/>
                </a:solidFill>
              </a:rPr>
              <a:t>Du 31/05 au 14/08/18 : 7 départs de la société. 15/08/18 : 29 autres démissions « volontaires » et cessation totale des activités commerciales de la société. 16/08/18 : embauche des 29 personnes par une autre entreprise.</a:t>
            </a:r>
          </a:p>
          <a:p>
            <a:pPr marL="171450" indent="-171450" algn="just">
              <a:spcAft>
                <a:spcPts val="600"/>
              </a:spcAft>
              <a:buFont typeface="Wingdings" panose="05000000000000000000" pitchFamily="2" charset="2"/>
              <a:buChar char="Ø"/>
            </a:pPr>
            <a:r>
              <a:rPr lang="fr-FR" sz="1100" dirty="0">
                <a:solidFill>
                  <a:srgbClr val="385072"/>
                </a:solidFill>
              </a:rPr>
              <a:t>J</a:t>
            </a:r>
            <a:r>
              <a:rPr lang="fr-FR" sz="1100" dirty="0" smtClean="0">
                <a:solidFill>
                  <a:srgbClr val="385072"/>
                </a:solidFill>
              </a:rPr>
              <a:t>urisprudence </a:t>
            </a:r>
            <a:r>
              <a:rPr lang="fr-FR" sz="1100" dirty="0">
                <a:solidFill>
                  <a:srgbClr val="385072"/>
                </a:solidFill>
              </a:rPr>
              <a:t>constante de la Cour Suprême </a:t>
            </a:r>
            <a:r>
              <a:rPr lang="fr-FR" sz="1100" dirty="0" smtClean="0">
                <a:solidFill>
                  <a:srgbClr val="385072"/>
                </a:solidFill>
              </a:rPr>
              <a:t>espagnole = période </a:t>
            </a:r>
            <a:r>
              <a:rPr lang="fr-FR" sz="1100" dirty="0">
                <a:solidFill>
                  <a:srgbClr val="385072"/>
                </a:solidFill>
              </a:rPr>
              <a:t>de référence visée par la D</a:t>
            </a:r>
            <a:r>
              <a:rPr lang="fr-FR" sz="1100" dirty="0" smtClean="0">
                <a:solidFill>
                  <a:srgbClr val="385072"/>
                </a:solidFill>
              </a:rPr>
              <a:t>irective 98/59 </a:t>
            </a:r>
            <a:r>
              <a:rPr lang="fr-FR" sz="1100" dirty="0">
                <a:solidFill>
                  <a:srgbClr val="385072"/>
                </a:solidFill>
              </a:rPr>
              <a:t>(90 jours selon le droit espagnol) doit être calculée </a:t>
            </a:r>
            <a:r>
              <a:rPr lang="fr-FR" sz="1100" b="1" dirty="0">
                <a:solidFill>
                  <a:srgbClr val="385072"/>
                </a:solidFill>
              </a:rPr>
              <a:t>en se référant exclusivement à la période précédant la date du licenciement contesté</a:t>
            </a:r>
            <a:r>
              <a:rPr lang="fr-FR" sz="1100" dirty="0">
                <a:solidFill>
                  <a:srgbClr val="385072"/>
                </a:solidFill>
              </a:rPr>
              <a:t>. Les </a:t>
            </a:r>
            <a:r>
              <a:rPr lang="fr-FR" sz="1100" b="1" dirty="0">
                <a:solidFill>
                  <a:srgbClr val="385072"/>
                </a:solidFill>
              </a:rPr>
              <a:t>cessations de travail postérieures au licenciement contesté </a:t>
            </a:r>
            <a:r>
              <a:rPr lang="fr-FR" sz="1100" b="1" dirty="0" smtClean="0">
                <a:solidFill>
                  <a:srgbClr val="385072"/>
                </a:solidFill>
              </a:rPr>
              <a:t>peuvent être </a:t>
            </a:r>
            <a:r>
              <a:rPr lang="fr-FR" sz="1100" b="1" dirty="0">
                <a:solidFill>
                  <a:srgbClr val="385072"/>
                </a:solidFill>
              </a:rPr>
              <a:t>prises en compte uniquement lorsque l’employeur agit frauduleusement</a:t>
            </a:r>
            <a:r>
              <a:rPr lang="fr-FR" sz="1100" dirty="0">
                <a:solidFill>
                  <a:srgbClr val="385072"/>
                </a:solidFill>
              </a:rPr>
              <a:t>, concrètement lorsqu’il tente d’éviter la consultation des représentants du personnel.</a:t>
            </a:r>
          </a:p>
          <a:p>
            <a:pPr marL="171450" indent="-171450" algn="just">
              <a:buFont typeface="Wingdings" panose="05000000000000000000" pitchFamily="2" charset="2"/>
              <a:buChar char="Ø"/>
            </a:pPr>
            <a:r>
              <a:rPr lang="fr-FR" sz="1100" dirty="0">
                <a:solidFill>
                  <a:srgbClr val="385072"/>
                </a:solidFill>
              </a:rPr>
              <a:t>J</a:t>
            </a:r>
            <a:r>
              <a:rPr lang="fr-FR" sz="1100" dirty="0" smtClean="0">
                <a:solidFill>
                  <a:srgbClr val="385072"/>
                </a:solidFill>
              </a:rPr>
              <a:t>uridiction de renvoi = ces dernières cessations d’emploi n’ont pas été souhaitées par les travailleurs et il s’agit donc de « licenciements » au sens de la Directive. Toutefois, dans la mesure où ils ont eu lieu postérieurement au licenciement contesté, doute sur le fait qu’ils puissent être pris en compte pour établir l’existence d’un licenciement collectif.</a:t>
            </a:r>
          </a:p>
          <a:p>
            <a:pPr marL="180975" indent="-180975" algn="just">
              <a:spcAft>
                <a:spcPts val="600"/>
              </a:spcAft>
              <a:buFont typeface="Wingdings" panose="05000000000000000000" pitchFamily="2" charset="2"/>
              <a:buChar char="Ø"/>
            </a:pPr>
            <a:endParaRPr lang="fr-FR" dirty="0" smtClean="0"/>
          </a:p>
          <a:p>
            <a:endParaRPr lang="en-GB" dirty="0"/>
          </a:p>
        </p:txBody>
      </p:sp>
      <p:cxnSp>
        <p:nvCxnSpPr>
          <p:cNvPr id="11" name="Straight Connector 10"/>
          <p:cNvCxnSpPr/>
          <p:nvPr/>
        </p:nvCxnSpPr>
        <p:spPr>
          <a:xfrm>
            <a:off x="618226" y="3036498"/>
            <a:ext cx="3450566" cy="0"/>
          </a:xfrm>
          <a:prstGeom prst="line">
            <a:avLst/>
          </a:prstGeom>
          <a:ln>
            <a:solidFill>
              <a:srgbClr val="939FB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44928" y="0"/>
            <a:ext cx="1199072" cy="983412"/>
          </a:xfrm>
          <a:prstGeom prst="rect">
            <a:avLst/>
          </a:prstGeom>
        </p:spPr>
      </p:pic>
    </p:spTree>
    <p:extLst>
      <p:ext uri="{BB962C8B-B14F-4D97-AF65-F5344CB8AC3E}">
        <p14:creationId xmlns:p14="http://schemas.microsoft.com/office/powerpoint/2010/main" val="321435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VII – Licenciement collectif</a:t>
            </a:r>
            <a:endParaRPr lang="en-GB" sz="3200" dirty="0"/>
          </a:p>
        </p:txBody>
      </p:sp>
      <p:graphicFrame>
        <p:nvGraphicFramePr>
          <p:cNvPr id="6" name="Diagram 5"/>
          <p:cNvGraphicFramePr/>
          <p:nvPr>
            <p:extLst>
              <p:ext uri="{D42A27DB-BD31-4B8C-83A1-F6EECF244321}">
                <p14:modId xmlns:p14="http://schemas.microsoft.com/office/powerpoint/2010/main" val="3323716154"/>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6" y="2778507"/>
            <a:ext cx="7783902" cy="2139047"/>
          </a:xfrm>
          <a:prstGeom prst="rect">
            <a:avLst/>
          </a:prstGeom>
          <a:noFill/>
        </p:spPr>
        <p:txBody>
          <a:bodyPr wrap="square" rtlCol="0">
            <a:spAutoFit/>
          </a:bodyPr>
          <a:lstStyle/>
          <a:p>
            <a:r>
              <a:rPr lang="fr-FR" sz="1200" b="1" dirty="0" smtClean="0"/>
              <a:t>Questions préjudicielles</a:t>
            </a:r>
          </a:p>
          <a:p>
            <a:pPr algn="just"/>
            <a:endParaRPr lang="fr-FR" sz="1100" dirty="0" smtClean="0"/>
          </a:p>
          <a:p>
            <a:pPr marL="171450" indent="-171450" algn="just">
              <a:spcAft>
                <a:spcPts val="600"/>
              </a:spcAft>
              <a:buFont typeface="Wingdings" panose="05000000000000000000" pitchFamily="2" charset="2"/>
              <a:buChar char="Ø"/>
            </a:pPr>
            <a:r>
              <a:rPr lang="fr-FR" sz="1100" dirty="0" smtClean="0">
                <a:solidFill>
                  <a:srgbClr val="385072"/>
                </a:solidFill>
              </a:rPr>
              <a:t>La </a:t>
            </a:r>
            <a:r>
              <a:rPr lang="fr-FR" sz="1100" dirty="0">
                <a:solidFill>
                  <a:srgbClr val="385072"/>
                </a:solidFill>
              </a:rPr>
              <a:t>période de référence de 30 ou 90 jours prévue par la Directive </a:t>
            </a:r>
            <a:r>
              <a:rPr lang="fr-FR" sz="1100" dirty="0" smtClean="0">
                <a:solidFill>
                  <a:srgbClr val="385072"/>
                </a:solidFill>
              </a:rPr>
              <a:t>pour </a:t>
            </a:r>
            <a:r>
              <a:rPr lang="fr-FR" sz="1100" dirty="0">
                <a:solidFill>
                  <a:srgbClr val="385072"/>
                </a:solidFill>
              </a:rPr>
              <a:t>apprécier un licenciement collectif </a:t>
            </a:r>
            <a:r>
              <a:rPr lang="fr-FR" sz="1100" dirty="0" err="1" smtClean="0">
                <a:solidFill>
                  <a:srgbClr val="385072"/>
                </a:solidFill>
              </a:rPr>
              <a:t>doit-elle</a:t>
            </a:r>
            <a:r>
              <a:rPr lang="fr-FR" sz="1100" dirty="0" smtClean="0">
                <a:solidFill>
                  <a:srgbClr val="385072"/>
                </a:solidFill>
              </a:rPr>
              <a:t> </a:t>
            </a:r>
            <a:r>
              <a:rPr lang="fr-FR" sz="1100" dirty="0">
                <a:solidFill>
                  <a:srgbClr val="385072"/>
                </a:solidFill>
              </a:rPr>
              <a:t>être calculée en prenant en compte :</a:t>
            </a:r>
          </a:p>
          <a:p>
            <a:pPr marL="361950" indent="-180975" algn="just">
              <a:buFont typeface="Arial" panose="020B0604020202020204" pitchFamily="34" charset="0"/>
              <a:buChar char="-"/>
            </a:pPr>
            <a:r>
              <a:rPr lang="fr-FR" sz="1100" u="sng" dirty="0" smtClean="0">
                <a:solidFill>
                  <a:srgbClr val="385072"/>
                </a:solidFill>
              </a:rPr>
              <a:t>Méthode 1</a:t>
            </a:r>
            <a:r>
              <a:rPr lang="fr-FR" sz="1100" dirty="0" smtClean="0">
                <a:solidFill>
                  <a:srgbClr val="385072"/>
                </a:solidFill>
              </a:rPr>
              <a:t> : exclusivement </a:t>
            </a:r>
            <a:r>
              <a:rPr lang="fr-FR" sz="1100" dirty="0">
                <a:solidFill>
                  <a:srgbClr val="385072"/>
                </a:solidFill>
              </a:rPr>
              <a:t>une période antérieure au licenciement individuel contesté ? </a:t>
            </a:r>
            <a:r>
              <a:rPr lang="fr-FR" sz="1100" dirty="0" smtClean="0">
                <a:solidFill>
                  <a:srgbClr val="385072"/>
                </a:solidFill>
              </a:rPr>
              <a:t>ou</a:t>
            </a:r>
          </a:p>
          <a:p>
            <a:pPr marL="361950" indent="-180975" algn="just">
              <a:buFont typeface="Arial" panose="020B0604020202020204" pitchFamily="34" charset="0"/>
              <a:buChar char="-"/>
            </a:pPr>
            <a:r>
              <a:rPr lang="fr-FR" sz="1100" u="sng" dirty="0" smtClean="0">
                <a:solidFill>
                  <a:srgbClr val="385072"/>
                </a:solidFill>
              </a:rPr>
              <a:t>Méthode 2</a:t>
            </a:r>
            <a:r>
              <a:rPr lang="fr-FR" sz="1100" dirty="0" smtClean="0">
                <a:solidFill>
                  <a:srgbClr val="385072"/>
                </a:solidFill>
              </a:rPr>
              <a:t> : également </a:t>
            </a:r>
            <a:r>
              <a:rPr lang="fr-FR" sz="1100" dirty="0">
                <a:solidFill>
                  <a:srgbClr val="385072"/>
                </a:solidFill>
              </a:rPr>
              <a:t>une période postérieure audit licenciement, en présence comme en l’absence de fraude ? </a:t>
            </a:r>
            <a:r>
              <a:rPr lang="fr-FR" sz="1100" dirty="0" smtClean="0">
                <a:solidFill>
                  <a:srgbClr val="385072"/>
                </a:solidFill>
              </a:rPr>
              <a:t>ou,</a:t>
            </a:r>
          </a:p>
          <a:p>
            <a:pPr marL="361950" indent="-180975" algn="just">
              <a:buFont typeface="Arial" panose="020B0604020202020204" pitchFamily="34" charset="0"/>
              <a:buChar char="-"/>
            </a:pPr>
            <a:r>
              <a:rPr lang="fr-FR" sz="1100" u="sng" dirty="0" smtClean="0">
                <a:solidFill>
                  <a:srgbClr val="385072"/>
                </a:solidFill>
              </a:rPr>
              <a:t>Méthode 3</a:t>
            </a:r>
            <a:r>
              <a:rPr lang="fr-FR" sz="1100" dirty="0" smtClean="0">
                <a:solidFill>
                  <a:srgbClr val="385072"/>
                </a:solidFill>
              </a:rPr>
              <a:t> : toute </a:t>
            </a:r>
            <a:r>
              <a:rPr lang="fr-FR" sz="1100" dirty="0">
                <a:solidFill>
                  <a:srgbClr val="385072"/>
                </a:solidFill>
              </a:rPr>
              <a:t>période de 30 ou 90 jours au cours de laquelle le licenciement contesté est intervenu </a:t>
            </a:r>
            <a:r>
              <a:rPr lang="fr-FR" sz="1100" dirty="0" smtClean="0">
                <a:solidFill>
                  <a:srgbClr val="385072"/>
                </a:solidFill>
              </a:rPr>
              <a:t>?</a:t>
            </a:r>
            <a:endParaRPr lang="fr-FR" sz="1100" dirty="0">
              <a:solidFill>
                <a:srgbClr val="385072"/>
              </a:solidFill>
            </a:endParaRPr>
          </a:p>
          <a:p>
            <a:pPr marL="171450" indent="-171450" algn="just">
              <a:spcAft>
                <a:spcPts val="600"/>
              </a:spcAft>
              <a:buFont typeface="Wingdings" panose="05000000000000000000" pitchFamily="2" charset="2"/>
              <a:buChar char="Ø"/>
            </a:pPr>
            <a:endParaRPr lang="fr-FR" sz="1100" dirty="0"/>
          </a:p>
          <a:p>
            <a:pPr algn="just">
              <a:spcAft>
                <a:spcPts val="600"/>
              </a:spcAft>
            </a:pPr>
            <a:endParaRPr lang="fr-FR" sz="1100" dirty="0" smtClean="0"/>
          </a:p>
          <a:p>
            <a:endParaRPr lang="en-GB" dirty="0"/>
          </a:p>
        </p:txBody>
      </p:sp>
      <p:cxnSp>
        <p:nvCxnSpPr>
          <p:cNvPr id="11" name="Straight Connector 10"/>
          <p:cNvCxnSpPr/>
          <p:nvPr/>
        </p:nvCxnSpPr>
        <p:spPr>
          <a:xfrm>
            <a:off x="618227" y="3036498"/>
            <a:ext cx="3450566" cy="0"/>
          </a:xfrm>
          <a:prstGeom prst="line">
            <a:avLst/>
          </a:prstGeom>
          <a:ln>
            <a:solidFill>
              <a:srgbClr val="8195B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44928" y="0"/>
            <a:ext cx="1199072" cy="983412"/>
          </a:xfrm>
          <a:prstGeom prst="rect">
            <a:avLst/>
          </a:prstGeom>
        </p:spPr>
      </p:pic>
    </p:spTree>
    <p:extLst>
      <p:ext uri="{BB962C8B-B14F-4D97-AF65-F5344CB8AC3E}">
        <p14:creationId xmlns:p14="http://schemas.microsoft.com/office/powerpoint/2010/main" val="5683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VII – Licenciement collectif</a:t>
            </a:r>
            <a:endParaRPr lang="en-GB" sz="3200" dirty="0"/>
          </a:p>
        </p:txBody>
      </p:sp>
      <p:graphicFrame>
        <p:nvGraphicFramePr>
          <p:cNvPr id="6" name="Diagram 5"/>
          <p:cNvGraphicFramePr/>
          <p:nvPr>
            <p:extLst>
              <p:ext uri="{D42A27DB-BD31-4B8C-83A1-F6EECF244321}">
                <p14:modId xmlns:p14="http://schemas.microsoft.com/office/powerpoint/2010/main" val="571421682"/>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339650"/>
          </a:xfrm>
          <a:prstGeom prst="rect">
            <a:avLst/>
          </a:prstGeom>
          <a:noFill/>
        </p:spPr>
        <p:txBody>
          <a:bodyPr wrap="square" rtlCol="0">
            <a:spAutoFit/>
          </a:bodyPr>
          <a:lstStyle/>
          <a:p>
            <a:r>
              <a:rPr lang="fr-FR" sz="1200" b="1" dirty="0" smtClean="0"/>
              <a:t>Raisonnement et position de la Cour</a:t>
            </a:r>
          </a:p>
          <a:p>
            <a:pPr algn="just"/>
            <a:endParaRPr lang="fr-FR" sz="1200" dirty="0" smtClean="0"/>
          </a:p>
          <a:p>
            <a:pPr marL="171450" indent="-171450" algn="just">
              <a:buFont typeface="Wingdings" panose="05000000000000000000" pitchFamily="2" charset="2"/>
              <a:buChar char="Ø"/>
            </a:pPr>
            <a:r>
              <a:rPr lang="fr-FR" sz="1100" dirty="0" smtClean="0">
                <a:solidFill>
                  <a:srgbClr val="385072"/>
                </a:solidFill>
              </a:rPr>
              <a:t>La Directive </a:t>
            </a:r>
            <a:r>
              <a:rPr lang="fr-FR" sz="1100" dirty="0">
                <a:solidFill>
                  <a:srgbClr val="385072"/>
                </a:solidFill>
              </a:rPr>
              <a:t>ne mentionne aucune limite temporelle exclusivement antérieure ou postérieure au licenciement contesté pour calculer le nombre de licenciements </a:t>
            </a:r>
            <a:r>
              <a:rPr lang="fr-FR" sz="1100" dirty="0" smtClean="0">
                <a:solidFill>
                  <a:srgbClr val="385072"/>
                </a:solidFill>
              </a:rPr>
              <a:t>intervenus. </a:t>
            </a:r>
          </a:p>
          <a:p>
            <a:pPr algn="just"/>
            <a:endParaRPr lang="fr-FR" sz="1100" dirty="0" smtClean="0">
              <a:solidFill>
                <a:srgbClr val="385072"/>
              </a:solidFill>
            </a:endParaRPr>
          </a:p>
          <a:p>
            <a:pPr marL="171450" indent="-171450" algn="just">
              <a:buFont typeface="Wingdings" panose="05000000000000000000" pitchFamily="2" charset="2"/>
              <a:buChar char="Ø"/>
            </a:pPr>
            <a:r>
              <a:rPr lang="fr-FR" sz="1100" dirty="0">
                <a:solidFill>
                  <a:srgbClr val="385072"/>
                </a:solidFill>
              </a:rPr>
              <a:t>L</a:t>
            </a:r>
            <a:r>
              <a:rPr lang="fr-FR" sz="1100" dirty="0" smtClean="0">
                <a:solidFill>
                  <a:srgbClr val="385072"/>
                </a:solidFill>
              </a:rPr>
              <a:t>es 2 premières </a:t>
            </a:r>
            <a:r>
              <a:rPr lang="fr-FR" sz="1100" dirty="0">
                <a:solidFill>
                  <a:srgbClr val="385072"/>
                </a:solidFill>
              </a:rPr>
              <a:t>méthodes restreignent les droits des salariés concernés, en empêchant de prendre en compte des licenciements intervenus dans une période de 30 ou 90 jours, mais en dehors de cette période antérieure ou postérieure, même si le nombre total de licenciements dépasse bien les seuils requis</a:t>
            </a:r>
            <a:r>
              <a:rPr lang="fr-FR" sz="1100" dirty="0" smtClean="0">
                <a:solidFill>
                  <a:srgbClr val="385072"/>
                </a:solidFill>
              </a:rPr>
              <a:t>.</a:t>
            </a:r>
          </a:p>
          <a:p>
            <a:pPr algn="just"/>
            <a:endParaRPr lang="fr-FR" sz="1100" dirty="0">
              <a:solidFill>
                <a:srgbClr val="385072"/>
              </a:solidFill>
            </a:endParaRPr>
          </a:p>
          <a:p>
            <a:pPr marL="171450" indent="-171450" algn="just">
              <a:buFont typeface="Wingdings" panose="05000000000000000000" pitchFamily="2" charset="2"/>
              <a:buChar char="Ø"/>
            </a:pPr>
            <a:r>
              <a:rPr lang="fr-FR" sz="1100" dirty="0">
                <a:solidFill>
                  <a:srgbClr val="385072"/>
                </a:solidFill>
              </a:rPr>
              <a:t>S</a:t>
            </a:r>
            <a:r>
              <a:rPr lang="fr-FR" sz="1100" dirty="0" smtClean="0">
                <a:solidFill>
                  <a:srgbClr val="385072"/>
                </a:solidFill>
              </a:rPr>
              <a:t>eule </a:t>
            </a:r>
            <a:r>
              <a:rPr lang="fr-FR" sz="1100" dirty="0">
                <a:solidFill>
                  <a:srgbClr val="385072"/>
                </a:solidFill>
              </a:rPr>
              <a:t>la </a:t>
            </a:r>
            <a:r>
              <a:rPr lang="fr-FR" sz="1100" dirty="0" smtClean="0">
                <a:solidFill>
                  <a:srgbClr val="385072"/>
                </a:solidFill>
              </a:rPr>
              <a:t>3</a:t>
            </a:r>
            <a:r>
              <a:rPr lang="fr-FR" sz="1100" baseline="30000" dirty="0" smtClean="0">
                <a:solidFill>
                  <a:srgbClr val="385072"/>
                </a:solidFill>
              </a:rPr>
              <a:t>e</a:t>
            </a:r>
            <a:r>
              <a:rPr lang="fr-FR" sz="1100" dirty="0" smtClean="0">
                <a:solidFill>
                  <a:srgbClr val="385072"/>
                </a:solidFill>
              </a:rPr>
              <a:t> </a:t>
            </a:r>
            <a:r>
              <a:rPr lang="fr-FR" sz="1100" dirty="0">
                <a:solidFill>
                  <a:srgbClr val="385072"/>
                </a:solidFill>
              </a:rPr>
              <a:t>méthode </a:t>
            </a:r>
            <a:r>
              <a:rPr lang="fr-FR" sz="1100" dirty="0" smtClean="0">
                <a:solidFill>
                  <a:srgbClr val="385072"/>
                </a:solidFill>
              </a:rPr>
              <a:t>est </a:t>
            </a:r>
            <a:r>
              <a:rPr lang="fr-FR" sz="1100" dirty="0">
                <a:solidFill>
                  <a:srgbClr val="385072"/>
                </a:solidFill>
              </a:rPr>
              <a:t>conforme à la finalité de la </a:t>
            </a:r>
            <a:r>
              <a:rPr lang="fr-FR" sz="1100" dirty="0" smtClean="0">
                <a:solidFill>
                  <a:srgbClr val="385072"/>
                </a:solidFill>
              </a:rPr>
              <a:t>Directive qui est de renforcer la protection des travailleurs en cas de licenciement collectif. </a:t>
            </a:r>
          </a:p>
          <a:p>
            <a:pPr marL="171450" indent="-171450" algn="just">
              <a:buFont typeface="Wingdings" panose="05000000000000000000" pitchFamily="2" charset="2"/>
              <a:buChar char="Ø"/>
            </a:pPr>
            <a:endParaRPr lang="fr-FR" sz="1100" dirty="0">
              <a:solidFill>
                <a:srgbClr val="385072"/>
              </a:solidFill>
            </a:endParaRPr>
          </a:p>
          <a:p>
            <a:r>
              <a:rPr lang="fr-FR" sz="1200" b="1" dirty="0" smtClean="0"/>
              <a:t>Conclusion</a:t>
            </a:r>
          </a:p>
          <a:p>
            <a:pPr algn="just"/>
            <a:endParaRPr lang="fr-FR" sz="1200" b="1" dirty="0"/>
          </a:p>
          <a:p>
            <a:pPr marL="171450" indent="-171450" algn="just">
              <a:buFont typeface="Wingdings" panose="05000000000000000000" pitchFamily="2" charset="2"/>
              <a:buChar char="Ø"/>
            </a:pPr>
            <a:r>
              <a:rPr lang="fr-FR" sz="1100" dirty="0">
                <a:solidFill>
                  <a:srgbClr val="385072"/>
                </a:solidFill>
              </a:rPr>
              <a:t>Pour apprécier si un licenciement individuel contesté fait partie d’un licenciement collectif, la période de référence prévue pour déterminer l’existence d’un licenciement collectif doit être calculée en prenant en compte </a:t>
            </a:r>
            <a:r>
              <a:rPr lang="fr-FR" sz="1100" b="1" dirty="0">
                <a:solidFill>
                  <a:srgbClr val="385072"/>
                </a:solidFill>
              </a:rPr>
              <a:t>toute période de 30 ou de 90 jours consécutifs</a:t>
            </a:r>
            <a:r>
              <a:rPr lang="fr-FR" sz="1100" dirty="0">
                <a:solidFill>
                  <a:srgbClr val="385072"/>
                </a:solidFill>
              </a:rPr>
              <a:t> :</a:t>
            </a:r>
          </a:p>
          <a:p>
            <a:pPr marL="361950" indent="-180975" algn="just">
              <a:buFont typeface="Arial" panose="020B0604020202020204" pitchFamily="34" charset="0"/>
              <a:buChar char="-"/>
            </a:pPr>
            <a:r>
              <a:rPr lang="fr-FR" sz="1100" b="1" dirty="0">
                <a:solidFill>
                  <a:srgbClr val="385072"/>
                </a:solidFill>
              </a:rPr>
              <a:t>au cours de laquelle le licenciement individuel contesté est intervenu, et</a:t>
            </a:r>
          </a:p>
          <a:p>
            <a:pPr marL="361950" indent="-180975" algn="just">
              <a:buFont typeface="Arial" panose="020B0604020202020204" pitchFamily="34" charset="0"/>
              <a:buChar char="-"/>
            </a:pPr>
            <a:r>
              <a:rPr lang="fr-FR" sz="1100" b="1" dirty="0">
                <a:solidFill>
                  <a:srgbClr val="385072"/>
                </a:solidFill>
              </a:rPr>
              <a:t>pendant laquelle s’est produit le plus grand nombre de licenciements effectués par l’employeur pour un ou plusieurs motifs non-inhérents à la personne du salarié.</a:t>
            </a:r>
          </a:p>
          <a:p>
            <a:pPr algn="just">
              <a:spcAft>
                <a:spcPts val="600"/>
              </a:spcAft>
            </a:pPr>
            <a:endParaRPr lang="fr-FR" sz="1200" dirty="0"/>
          </a:p>
          <a:p>
            <a:pPr algn="just">
              <a:spcAft>
                <a:spcPts val="600"/>
              </a:spcAft>
            </a:pPr>
            <a:endParaRPr lang="fr-FR" sz="1200" dirty="0" smtClean="0"/>
          </a:p>
          <a:p>
            <a:endParaRPr lang="en-GB" dirty="0"/>
          </a:p>
        </p:txBody>
      </p:sp>
      <p:cxnSp>
        <p:nvCxnSpPr>
          <p:cNvPr id="11" name="Straight Connector 10"/>
          <p:cNvCxnSpPr/>
          <p:nvPr/>
        </p:nvCxnSpPr>
        <p:spPr>
          <a:xfrm>
            <a:off x="618226" y="3027872"/>
            <a:ext cx="3450566" cy="0"/>
          </a:xfrm>
          <a:prstGeom prst="line">
            <a:avLst/>
          </a:prstGeom>
          <a:ln>
            <a:solidFill>
              <a:srgbClr val="8195B6"/>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944928" y="0"/>
            <a:ext cx="1199072" cy="983412"/>
          </a:xfrm>
          <a:prstGeom prst="rect">
            <a:avLst/>
          </a:prstGeom>
        </p:spPr>
      </p:pic>
      <p:cxnSp>
        <p:nvCxnSpPr>
          <p:cNvPr id="10" name="Straight Connector 9"/>
          <p:cNvCxnSpPr/>
          <p:nvPr/>
        </p:nvCxnSpPr>
        <p:spPr>
          <a:xfrm>
            <a:off x="618226" y="5089585"/>
            <a:ext cx="3565585" cy="0"/>
          </a:xfrm>
          <a:prstGeom prst="line">
            <a:avLst/>
          </a:prstGeom>
          <a:ln>
            <a:solidFill>
              <a:srgbClr val="8195B6"/>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6424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996687" y="0"/>
            <a:ext cx="1147313" cy="1049154"/>
          </a:xfrm>
          <a:prstGeom prst="rect">
            <a:avLst/>
          </a:prstGeom>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VIII – Détachement</a:t>
            </a:r>
            <a:endParaRPr lang="en-GB" sz="3200" dirty="0"/>
          </a:p>
        </p:txBody>
      </p:sp>
      <p:graphicFrame>
        <p:nvGraphicFramePr>
          <p:cNvPr id="6" name="Diagram 5"/>
          <p:cNvGraphicFramePr/>
          <p:nvPr>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b-LU" sz="1800" b="1" i="0" u="none" strike="noStrike" kern="1200" cap="none" spc="0" normalizeH="0" baseline="0" noProof="0" dirty="0">
                <a:ln>
                  <a:noFill/>
                </a:ln>
                <a:solidFill>
                  <a:srgbClr val="385072"/>
                </a:solidFill>
                <a:effectLst/>
                <a:uLnTx/>
                <a:uFillTx/>
                <a:latin typeface="Calibri" pitchFamily="34" charset="0"/>
                <a:ea typeface="+mn-ea"/>
                <a:cs typeface="Arial" charset="0"/>
              </a:rPr>
              <a:t>1</a:t>
            </a:r>
            <a:endParaRPr kumimoji="0" lang="en-GB" sz="1800" b="1" i="0" u="none" strike="noStrike" kern="1200" cap="none" spc="0" normalizeH="0" baseline="0" noProof="0" dirty="0">
              <a:ln>
                <a:noFill/>
              </a:ln>
              <a:solidFill>
                <a:srgbClr val="385072"/>
              </a:solidFill>
              <a:effectLst/>
              <a:uLnTx/>
              <a:uFillTx/>
              <a:latin typeface="Calibri" pitchFamily="34" charset="0"/>
              <a:ea typeface="+mn-ea"/>
              <a:cs typeface="Arial" charset="0"/>
            </a:endParaRPr>
          </a:p>
        </p:txBody>
      </p:sp>
      <p:sp>
        <p:nvSpPr>
          <p:cNvPr id="9" name="TextBox 8"/>
          <p:cNvSpPr txBox="1"/>
          <p:nvPr/>
        </p:nvSpPr>
        <p:spPr>
          <a:xfrm>
            <a:off x="618227" y="2778507"/>
            <a:ext cx="7620000" cy="36471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333333"/>
                </a:solidFill>
                <a:effectLst/>
                <a:uLnTx/>
                <a:uFillTx/>
                <a:latin typeface="Arial"/>
                <a:ea typeface="+mn-ea"/>
                <a:cs typeface="+mn-cs"/>
              </a:rPr>
              <a:t>Objet du litige</a:t>
            </a:r>
          </a:p>
          <a:p>
            <a:pPr marR="0" lvl="0" algn="just" defTabSz="914400" rtl="0" eaLnBrk="1" fontAlgn="auto" latinLnBrk="0" hangingPunct="1">
              <a:lnSpc>
                <a:spcPct val="100000"/>
              </a:lnSpc>
              <a:spcBef>
                <a:spcPts val="0"/>
              </a:spcBef>
              <a:spcAft>
                <a:spcPts val="0"/>
              </a:spcAft>
              <a:buClrTx/>
              <a:buSzTx/>
              <a:tabLst/>
              <a:defRPr/>
            </a:pPr>
            <a:endParaRPr kumimoji="0" lang="fr-FR" sz="1100" b="0" i="0" u="none" strike="noStrike" kern="1200" cap="none" spc="0" normalizeH="0" baseline="0" noProof="0" dirty="0" smtClean="0">
              <a:ln>
                <a:noFill/>
              </a:ln>
              <a:solidFill>
                <a:srgbClr val="333333"/>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Une entreprise de transport employait des travailleurs en tant que chauffeurs dans le cadre de contrats d’affrètement relatifs à des transports internationaux entre les Pays-Bas et d’autres pays de l’UE.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La Cour suprême des Pays-Bas a estimé que les affrètements ne relevaient pas de la Directive concernant le détachement des travailleurs. </a:t>
            </a:r>
          </a:p>
          <a:p>
            <a:pPr marR="0" lvl="0" algn="just" defTabSz="914400" rtl="0" eaLnBrk="1" fontAlgn="auto" latinLnBrk="0" hangingPunct="1">
              <a:lnSpc>
                <a:spcPct val="100000"/>
              </a:lnSpc>
              <a:spcBef>
                <a:spcPts val="0"/>
              </a:spcBef>
              <a:spcAft>
                <a:spcPts val="600"/>
              </a:spcAft>
              <a:buClrTx/>
              <a:buSzTx/>
              <a:tabLst/>
              <a:defRPr/>
            </a:pPr>
            <a:endParaRPr kumimoji="0" lang="fr-FR" sz="1200" b="0" i="0" u="none" strike="noStrike" kern="1200" cap="none" spc="0" normalizeH="0" baseline="0" noProof="0" dirty="0" smtClean="0">
              <a:ln>
                <a:noFill/>
              </a:ln>
              <a:solidFill>
                <a:srgbClr val="385072"/>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600"/>
              </a:spcAft>
              <a:buClrTx/>
              <a:buSzTx/>
              <a:tabLst/>
              <a:defRPr/>
            </a:pPr>
            <a:endParaRPr kumimoji="0" lang="fr-FR" sz="1200" b="0" i="0" u="none" strike="noStrike" kern="1200" cap="none" spc="0" normalizeH="0" baseline="0" noProof="0" dirty="0" smtClean="0">
              <a:ln>
                <a:noFill/>
              </a:ln>
              <a:solidFill>
                <a:srgbClr val="385072"/>
              </a:solidFill>
              <a:effectLst/>
              <a:uLnTx/>
              <a:uFillTx/>
              <a:latin typeface="Arial"/>
              <a:ea typeface="+mn-ea"/>
              <a:cs typeface="+mn-cs"/>
            </a:endParaRPr>
          </a:p>
          <a:p>
            <a:pPr lvl="0">
              <a:defRPr/>
            </a:pPr>
            <a:r>
              <a:rPr lang="fr-FR" sz="1200" b="1" dirty="0">
                <a:solidFill>
                  <a:srgbClr val="333333"/>
                </a:solidFill>
              </a:rPr>
              <a:t>Question </a:t>
            </a:r>
            <a:r>
              <a:rPr lang="fr-FR" sz="1200" b="1" dirty="0" smtClean="0">
                <a:solidFill>
                  <a:srgbClr val="333333"/>
                </a:solidFill>
              </a:rPr>
              <a:t>préjudicielle</a:t>
            </a:r>
            <a:endParaRPr lang="fr-FR" sz="1100" dirty="0">
              <a:solidFill>
                <a:srgbClr val="385072"/>
              </a:solidFill>
            </a:endParaRPr>
          </a:p>
          <a:p>
            <a:pPr marL="171450" lvl="0" indent="-171450" algn="just">
              <a:buFont typeface="Wingdings" panose="05000000000000000000" pitchFamily="2" charset="2"/>
              <a:buChar char="Ø"/>
              <a:defRPr/>
            </a:pPr>
            <a:endParaRPr lang="fr-FR" sz="1100" dirty="0">
              <a:solidFill>
                <a:srgbClr val="333333"/>
              </a:solidFill>
            </a:endParaRPr>
          </a:p>
          <a:p>
            <a:pPr marL="171450" lvl="0" indent="-171450" algn="just">
              <a:buFont typeface="Wingdings" panose="05000000000000000000" pitchFamily="2" charset="2"/>
              <a:buChar char="Ø"/>
              <a:defRPr/>
            </a:pPr>
            <a:r>
              <a:rPr lang="fr-FR" sz="1100" dirty="0">
                <a:solidFill>
                  <a:srgbClr val="385072"/>
                </a:solidFill>
              </a:rPr>
              <a:t>La Directive relative au détachement est-elle applicable à un travailleur exerçant l’activité de chauffeur dans le transport international routier et qui accomplit son travail dans plus d’un </a:t>
            </a:r>
            <a:r>
              <a:rPr lang="fr-FR" sz="1100" dirty="0" smtClean="0">
                <a:solidFill>
                  <a:srgbClr val="385072"/>
                </a:solidFill>
              </a:rPr>
              <a:t>EM ? </a:t>
            </a:r>
            <a:endParaRPr lang="fr-FR" sz="1100" dirty="0">
              <a:solidFill>
                <a:srgbClr val="385072"/>
              </a:solidFill>
            </a:endParaRPr>
          </a:p>
          <a:p>
            <a:pPr marL="171450" lvl="0" indent="-171450" algn="just">
              <a:buFont typeface="Wingdings" panose="05000000000000000000" pitchFamily="2" charset="2"/>
              <a:buChar char="Ø"/>
              <a:defRPr/>
            </a:pPr>
            <a:endParaRPr lang="fr-FR" sz="1200" dirty="0">
              <a:solidFill>
                <a:srgbClr val="385072"/>
              </a:solidFill>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200" b="0" i="0" u="none" strike="noStrike" kern="1200" cap="none" spc="0" normalizeH="0" baseline="0" noProof="0" dirty="0" smtClean="0">
              <a:ln>
                <a:noFill/>
              </a:ln>
              <a:solidFill>
                <a:srgbClr val="385072"/>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600"/>
              </a:spcAft>
              <a:buClrTx/>
              <a:buSzTx/>
              <a:tabLst/>
              <a:defRPr/>
            </a:pPr>
            <a:endParaRPr kumimoji="0" lang="fr-FR" sz="1800" b="0" i="0" u="none" strike="noStrike" kern="1200" cap="none" spc="0" normalizeH="0" baseline="0" noProof="0" dirty="0" smtClean="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cxnSp>
        <p:nvCxnSpPr>
          <p:cNvPr id="11" name="Straight Connector 10"/>
          <p:cNvCxnSpPr/>
          <p:nvPr/>
        </p:nvCxnSpPr>
        <p:spPr>
          <a:xfrm>
            <a:off x="618226" y="3036498"/>
            <a:ext cx="3450566" cy="0"/>
          </a:xfrm>
          <a:prstGeom prst="line">
            <a:avLst/>
          </a:prstGeom>
          <a:ln>
            <a:solidFill>
              <a:srgbClr val="98A4BB"/>
            </a:solidFill>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a:off x="618227" y="4802650"/>
            <a:ext cx="3450566" cy="0"/>
          </a:xfrm>
          <a:prstGeom prst="line">
            <a:avLst/>
          </a:prstGeom>
          <a:ln>
            <a:solidFill>
              <a:srgbClr val="98A4BB"/>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821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996687" y="0"/>
            <a:ext cx="1147313" cy="1049154"/>
          </a:xfrm>
          <a:prstGeom prst="rect">
            <a:avLst/>
          </a:prstGeom>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VIII – Détachement</a:t>
            </a:r>
            <a:endParaRPr lang="en-GB" sz="3200" dirty="0"/>
          </a:p>
        </p:txBody>
      </p:sp>
      <p:graphicFrame>
        <p:nvGraphicFramePr>
          <p:cNvPr id="6" name="Diagram 5"/>
          <p:cNvGraphicFramePr/>
          <p:nvPr>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b-LU" sz="1800" b="1" i="0" u="none" strike="noStrike" kern="1200" cap="none" spc="0" normalizeH="0" baseline="0" noProof="0" dirty="0">
                <a:ln>
                  <a:noFill/>
                </a:ln>
                <a:solidFill>
                  <a:srgbClr val="385072"/>
                </a:solidFill>
                <a:effectLst/>
                <a:uLnTx/>
                <a:uFillTx/>
                <a:latin typeface="Calibri" pitchFamily="34" charset="0"/>
                <a:ea typeface="+mn-ea"/>
                <a:cs typeface="Arial" charset="0"/>
              </a:rPr>
              <a:t>1</a:t>
            </a:r>
            <a:endParaRPr kumimoji="0" lang="en-GB" sz="1800" b="1" i="0" u="none" strike="noStrike" kern="1200" cap="none" spc="0" normalizeH="0" baseline="0" noProof="0" dirty="0">
              <a:ln>
                <a:noFill/>
              </a:ln>
              <a:solidFill>
                <a:srgbClr val="385072"/>
              </a:solidFill>
              <a:effectLst/>
              <a:uLnTx/>
              <a:uFillTx/>
              <a:latin typeface="Calibri" pitchFamily="34" charset="0"/>
              <a:ea typeface="+mn-ea"/>
              <a:cs typeface="Arial" charset="0"/>
            </a:endParaRPr>
          </a:p>
        </p:txBody>
      </p:sp>
      <p:sp>
        <p:nvSpPr>
          <p:cNvPr id="9" name="TextBox 8"/>
          <p:cNvSpPr txBox="1"/>
          <p:nvPr/>
        </p:nvSpPr>
        <p:spPr>
          <a:xfrm>
            <a:off x="618227" y="2778507"/>
            <a:ext cx="7620000"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333333"/>
                </a:solidFill>
                <a:effectLst/>
                <a:uLnTx/>
                <a:uFillTx/>
                <a:latin typeface="Arial"/>
                <a:ea typeface="+mn-ea"/>
                <a:cs typeface="+mn-cs"/>
              </a:rPr>
              <a:t>Raisonnement et position de la Cour</a:t>
            </a:r>
          </a:p>
          <a:p>
            <a:pPr marR="0" lvl="0" algn="just" defTabSz="914400" rtl="0" eaLnBrk="1" fontAlgn="auto" latinLnBrk="0" hangingPunct="1">
              <a:lnSpc>
                <a:spcPct val="100000"/>
              </a:lnSpc>
              <a:spcBef>
                <a:spcPts val="0"/>
              </a:spcBef>
              <a:spcAft>
                <a:spcPts val="0"/>
              </a:spcAft>
              <a:buClrTx/>
              <a:buSzTx/>
              <a:tabLst/>
              <a:defRPr/>
            </a:pPr>
            <a:endParaRPr kumimoji="0" lang="fr-FR" sz="1100" b="0" i="0" u="none" strike="noStrike" kern="1200" cap="none" spc="0" normalizeH="0" baseline="0" noProof="0" dirty="0" smtClean="0">
              <a:ln>
                <a:noFill/>
              </a:ln>
              <a:solidFill>
                <a:srgbClr val="333333"/>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La Directive s’applique à toutes les prestations de services transnationales impliquant un détachement des travailleurs, quel que soit le secteur économique concerné, donc y compris </a:t>
            </a:r>
            <a:r>
              <a:rPr kumimoji="0" lang="fr-FR" sz="1100" b="0" i="0" u="sng" strike="noStrike" kern="1200" cap="none" spc="0" normalizeH="0" baseline="0" noProof="0" dirty="0" smtClean="0">
                <a:ln>
                  <a:noFill/>
                </a:ln>
                <a:solidFill>
                  <a:srgbClr val="385072"/>
                </a:solidFill>
                <a:effectLst/>
                <a:uLnTx/>
                <a:uFillTx/>
                <a:latin typeface="Arial"/>
                <a:ea typeface="+mn-ea"/>
                <a:cs typeface="+mn-cs"/>
              </a:rPr>
              <a:t>le secteur des transports routiers</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Pour qu’un travailleur soit considéré comme détaché sur un territoire il faut un</a:t>
            </a:r>
            <a:r>
              <a:rPr kumimoji="0" lang="fr-FR" sz="1100" b="1" i="0" u="none" strike="noStrike" kern="1200" cap="none" spc="0" normalizeH="0" baseline="0" noProof="0" dirty="0" smtClean="0">
                <a:ln>
                  <a:noFill/>
                </a:ln>
                <a:solidFill>
                  <a:srgbClr val="385072"/>
                </a:solidFill>
                <a:effectLst/>
                <a:uLnTx/>
                <a:uFillTx/>
                <a:latin typeface="Arial"/>
                <a:ea typeface="+mn-ea"/>
                <a:cs typeface="+mn-cs"/>
              </a:rPr>
              <a:t> lien suffisant </a:t>
            </a:r>
            <a:r>
              <a:rPr kumimoji="0" lang="fr-FR" sz="1100" b="0" i="0" u="none" strike="noStrike" kern="1200" cap="none" spc="0" normalizeH="0" baseline="0" noProof="0" dirty="0" smtClean="0">
                <a:ln>
                  <a:noFill/>
                </a:ln>
                <a:solidFill>
                  <a:srgbClr val="385072"/>
                </a:solidFill>
                <a:effectLst/>
                <a:uLnTx/>
                <a:uFillTx/>
                <a:latin typeface="Arial"/>
                <a:ea typeface="+mn-ea"/>
                <a:cs typeface="+mn-cs"/>
              </a:rPr>
              <a:t>avec ce territoire.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fr-FR" sz="1100" b="0" i="0" u="none" strike="noStrike" kern="1200" cap="none" spc="0" normalizeH="0" baseline="0" noProof="0" dirty="0" smtClean="0">
                <a:ln>
                  <a:noFill/>
                </a:ln>
                <a:solidFill>
                  <a:srgbClr val="385072"/>
                </a:solidFill>
                <a:effectLst/>
                <a:uLnTx/>
                <a:uFillTx/>
                <a:latin typeface="Arial"/>
                <a:ea typeface="+mn-ea"/>
                <a:cs typeface="+mn-cs"/>
              </a:rPr>
              <a:t>Critères à prendre en compte dans le cadre d’une appréciation globale : </a:t>
            </a:r>
          </a:p>
          <a:p>
            <a:pPr marL="534988" marR="0" lvl="1" indent="-268288" algn="just" defTabSz="914400" rtl="0" eaLnBrk="1" fontAlgn="auto" latinLnBrk="0" hangingPunct="1">
              <a:lnSpc>
                <a:spcPct val="100000"/>
              </a:lnSpc>
              <a:spcBef>
                <a:spcPts val="0"/>
              </a:spcBef>
              <a:buClr>
                <a:srgbClr val="00B050"/>
              </a:buClr>
              <a:buSzTx/>
              <a:buFont typeface="Wingdings" panose="05000000000000000000" pitchFamily="2" charset="2"/>
              <a:buChar char="ü"/>
              <a:tabLst/>
              <a:defRPr/>
            </a:pPr>
            <a:r>
              <a:rPr kumimoji="0" lang="fr-FR" sz="1000" b="0" i="0" u="none" strike="noStrike" kern="1200" cap="none" spc="0" normalizeH="0" baseline="0" noProof="0" dirty="0">
                <a:ln>
                  <a:noFill/>
                </a:ln>
                <a:solidFill>
                  <a:srgbClr val="385072"/>
                </a:solidFill>
                <a:effectLst/>
                <a:uLnTx/>
                <a:uFillTx/>
                <a:latin typeface="Arial"/>
                <a:ea typeface="+mn-ea"/>
                <a:cs typeface="+mn-cs"/>
              </a:rPr>
              <a:t>Nature des activités accomplies sur le territoire </a:t>
            </a:r>
          </a:p>
          <a:p>
            <a:pPr marL="534988" marR="0" lvl="1" indent="-268288" algn="just" defTabSz="914400" rtl="0" eaLnBrk="1" fontAlgn="auto" latinLnBrk="0" hangingPunct="1">
              <a:lnSpc>
                <a:spcPct val="100000"/>
              </a:lnSpc>
              <a:spcBef>
                <a:spcPts val="0"/>
              </a:spcBef>
              <a:buClr>
                <a:srgbClr val="00B050"/>
              </a:buClr>
              <a:buSzTx/>
              <a:buFont typeface="Wingdings" panose="05000000000000000000" pitchFamily="2" charset="2"/>
              <a:buChar char="ü"/>
              <a:tabLst/>
              <a:defRPr/>
            </a:pPr>
            <a:r>
              <a:rPr kumimoji="0" lang="fr-FR" sz="1000" b="0" i="0" u="none" strike="noStrike" kern="1200" cap="none" spc="0" normalizeH="0" baseline="0" noProof="0" dirty="0">
                <a:ln>
                  <a:noFill/>
                </a:ln>
                <a:solidFill>
                  <a:srgbClr val="385072"/>
                </a:solidFill>
                <a:effectLst/>
                <a:uLnTx/>
                <a:uFillTx/>
                <a:latin typeface="Arial"/>
                <a:ea typeface="+mn-ea"/>
                <a:cs typeface="+mn-cs"/>
              </a:rPr>
              <a:t>Degré d’intensité du lien des </a:t>
            </a:r>
            <a:r>
              <a:rPr kumimoji="0" lang="fr-FR" sz="1000" b="0" i="0" u="none" strike="noStrike" kern="1200" cap="none" spc="0" normalizeH="0" baseline="0" noProof="0" dirty="0" smtClean="0">
                <a:ln>
                  <a:noFill/>
                </a:ln>
                <a:solidFill>
                  <a:srgbClr val="385072"/>
                </a:solidFill>
                <a:effectLst/>
                <a:uLnTx/>
                <a:uFillTx/>
                <a:latin typeface="Arial"/>
                <a:ea typeface="+mn-ea"/>
                <a:cs typeface="+mn-cs"/>
              </a:rPr>
              <a:t>activités du travailleur </a:t>
            </a:r>
            <a:r>
              <a:rPr kumimoji="0" lang="fr-FR" sz="1000" b="0" i="0" u="none" strike="noStrike" kern="1200" cap="none" spc="0" normalizeH="0" baseline="0" noProof="0" dirty="0">
                <a:ln>
                  <a:noFill/>
                </a:ln>
                <a:solidFill>
                  <a:srgbClr val="385072"/>
                </a:solidFill>
                <a:effectLst/>
                <a:uLnTx/>
                <a:uFillTx/>
                <a:latin typeface="Arial"/>
                <a:ea typeface="+mn-ea"/>
                <a:cs typeface="+mn-cs"/>
              </a:rPr>
              <a:t>avec le territoire </a:t>
            </a:r>
          </a:p>
          <a:p>
            <a:pPr marL="534988" marR="0" lvl="1" indent="-268288" algn="just" defTabSz="914400" rtl="0" eaLnBrk="1" fontAlgn="auto" latinLnBrk="0" hangingPunct="1">
              <a:lnSpc>
                <a:spcPct val="100000"/>
              </a:lnSpc>
              <a:spcBef>
                <a:spcPts val="0"/>
              </a:spcBef>
              <a:buClr>
                <a:srgbClr val="00B050"/>
              </a:buClr>
              <a:buSzTx/>
              <a:buFont typeface="Wingdings" panose="05000000000000000000" pitchFamily="2" charset="2"/>
              <a:buChar char="ü"/>
              <a:tabLst/>
              <a:defRPr/>
            </a:pPr>
            <a:r>
              <a:rPr kumimoji="0" lang="fr-FR" sz="1000" b="0" i="0" u="none" strike="noStrike" kern="1200" cap="none" spc="0" normalizeH="0" baseline="0" noProof="0" dirty="0">
                <a:ln>
                  <a:noFill/>
                </a:ln>
                <a:solidFill>
                  <a:srgbClr val="385072"/>
                </a:solidFill>
                <a:effectLst/>
                <a:uLnTx/>
                <a:uFillTx/>
                <a:latin typeface="Arial"/>
                <a:ea typeface="+mn-ea"/>
                <a:cs typeface="+mn-cs"/>
              </a:rPr>
              <a:t>Part que </a:t>
            </a:r>
            <a:r>
              <a:rPr kumimoji="0" lang="fr-FR" sz="1000" b="0" i="0" u="none" strike="noStrike" kern="1200" cap="none" spc="0" normalizeH="0" baseline="0" noProof="0" dirty="0" smtClean="0">
                <a:ln>
                  <a:noFill/>
                </a:ln>
                <a:solidFill>
                  <a:srgbClr val="385072"/>
                </a:solidFill>
                <a:effectLst/>
                <a:uLnTx/>
                <a:uFillTx/>
                <a:latin typeface="Arial"/>
                <a:ea typeface="+mn-ea"/>
                <a:cs typeface="+mn-cs"/>
              </a:rPr>
              <a:t>les </a:t>
            </a:r>
            <a:r>
              <a:rPr kumimoji="0" lang="fr-FR" sz="1000" b="0" i="0" u="none" strike="noStrike" kern="1200" cap="none" spc="0" normalizeH="0" baseline="0" noProof="0" dirty="0">
                <a:ln>
                  <a:noFill/>
                </a:ln>
                <a:solidFill>
                  <a:srgbClr val="385072"/>
                </a:solidFill>
                <a:effectLst/>
                <a:uLnTx/>
                <a:uFillTx/>
                <a:latin typeface="Arial"/>
                <a:ea typeface="+mn-ea"/>
                <a:cs typeface="+mn-cs"/>
              </a:rPr>
              <a:t>activités représentent dans l’ensemble </a:t>
            </a:r>
            <a:r>
              <a:rPr kumimoji="0" lang="fr-FR" sz="1000" b="0" i="0" u="none" strike="noStrike" kern="1200" cap="none" spc="0" normalizeH="0" baseline="0" noProof="0" dirty="0" smtClean="0">
                <a:ln>
                  <a:noFill/>
                </a:ln>
                <a:solidFill>
                  <a:srgbClr val="385072"/>
                </a:solidFill>
                <a:effectLst/>
                <a:uLnTx/>
                <a:uFillTx/>
                <a:latin typeface="Arial"/>
                <a:ea typeface="+mn-ea"/>
                <a:cs typeface="+mn-cs"/>
              </a:rPr>
              <a:t>du service </a:t>
            </a:r>
            <a:r>
              <a:rPr kumimoji="0" lang="fr-FR" sz="1000" b="0" i="0" u="none" strike="noStrike" kern="1200" cap="none" spc="0" normalizeH="0" baseline="0" noProof="0" dirty="0">
                <a:ln>
                  <a:noFill/>
                </a:ln>
                <a:solidFill>
                  <a:srgbClr val="385072"/>
                </a:solidFill>
                <a:effectLst/>
                <a:uLnTx/>
                <a:uFillTx/>
                <a:latin typeface="Arial"/>
                <a:ea typeface="+mn-ea"/>
                <a:cs typeface="+mn-cs"/>
              </a:rPr>
              <a:t>de transport </a:t>
            </a:r>
            <a:endParaRPr kumimoji="0" lang="fr-FR" sz="1000" b="0" i="0" u="none" strike="noStrike" kern="1200" cap="none" spc="0" normalizeH="0" baseline="0" noProof="0" dirty="0" smtClean="0">
              <a:ln>
                <a:noFill/>
              </a:ln>
              <a:solidFill>
                <a:srgbClr val="385072"/>
              </a:solidFill>
              <a:effectLst/>
              <a:uLnTx/>
              <a:uFillTx/>
              <a:latin typeface="Arial"/>
              <a:ea typeface="+mn-ea"/>
              <a:cs typeface="+mn-cs"/>
            </a:endParaRPr>
          </a:p>
          <a:p>
            <a:pPr marL="180975" indent="-180975" algn="just">
              <a:spcBef>
                <a:spcPts val="600"/>
              </a:spcBef>
              <a:spcAft>
                <a:spcPts val="600"/>
              </a:spcAft>
              <a:buFont typeface="Wingdings" panose="05000000000000000000" pitchFamily="2" charset="2"/>
              <a:buChar char="Ø"/>
            </a:pPr>
            <a:r>
              <a:rPr lang="fr-FR" sz="1100" dirty="0">
                <a:solidFill>
                  <a:srgbClr val="385072"/>
                </a:solidFill>
                <a:latin typeface="Arial"/>
              </a:rPr>
              <a:t>Critères non pris en compte : </a:t>
            </a:r>
          </a:p>
          <a:p>
            <a:pPr marL="534988" indent="-268288" algn="just">
              <a:buClr>
                <a:srgbClr val="FF0000"/>
              </a:buClr>
              <a:buSzPct val="90000"/>
              <a:buFont typeface="Arial" panose="020B0604020202020204" pitchFamily="34" charset="0"/>
              <a:buChar char="X"/>
            </a:pPr>
            <a:r>
              <a:rPr lang="fr-FR" sz="1000" dirty="0">
                <a:solidFill>
                  <a:srgbClr val="385072"/>
                </a:solidFill>
                <a:latin typeface="Arial"/>
              </a:rPr>
              <a:t>Instructions reçues par une seconde entreprise d’un Etat membre </a:t>
            </a:r>
          </a:p>
          <a:p>
            <a:pPr marL="534988" indent="-268288" algn="just">
              <a:buClr>
                <a:srgbClr val="FF0000"/>
              </a:buClr>
              <a:buSzPct val="90000"/>
              <a:buFont typeface="Arial" panose="020B0604020202020204" pitchFamily="34" charset="0"/>
              <a:buChar char="X"/>
            </a:pPr>
            <a:r>
              <a:rPr lang="fr-FR" sz="1000" dirty="0">
                <a:solidFill>
                  <a:srgbClr val="385072"/>
                </a:solidFill>
                <a:latin typeface="Arial"/>
              </a:rPr>
              <a:t>Le fait que le chauffeur commence et termine sa mission au siège d’une seconde entreprise d’un Etat membre </a:t>
            </a:r>
          </a:p>
          <a:p>
            <a:pPr marL="534988" indent="-268288" algn="just">
              <a:buClr>
                <a:srgbClr val="FF0000"/>
              </a:buClr>
              <a:buSzPct val="90000"/>
              <a:buFont typeface="Arial" panose="020B0604020202020204" pitchFamily="34" charset="0"/>
              <a:buChar char="X"/>
            </a:pPr>
            <a:r>
              <a:rPr lang="fr-FR" sz="1000" dirty="0">
                <a:solidFill>
                  <a:srgbClr val="385072"/>
                </a:solidFill>
                <a:latin typeface="Arial"/>
              </a:rPr>
              <a:t>Le lien de groupe entre les entreprises parties au contrat de disposition </a:t>
            </a:r>
          </a:p>
          <a:p>
            <a:pPr marL="534988" indent="-268288" algn="just">
              <a:buClr>
                <a:srgbClr val="FF0000"/>
              </a:buClr>
              <a:buSzPct val="90000"/>
              <a:buFont typeface="Arial" panose="020B0604020202020204" pitchFamily="34" charset="0"/>
              <a:buChar char="X"/>
            </a:pPr>
            <a:r>
              <a:rPr lang="fr-FR" sz="1000" dirty="0">
                <a:solidFill>
                  <a:srgbClr val="385072"/>
                </a:solidFill>
                <a:latin typeface="Arial"/>
              </a:rPr>
              <a:t>La durée du </a:t>
            </a:r>
            <a:r>
              <a:rPr lang="fr-FR" sz="1000" dirty="0" smtClean="0">
                <a:solidFill>
                  <a:srgbClr val="385072"/>
                </a:solidFill>
                <a:latin typeface="Arial"/>
              </a:rPr>
              <a:t>transport</a:t>
            </a:r>
            <a:endParaRPr lang="fr-FR" sz="1000" dirty="0">
              <a:solidFill>
                <a:srgbClr val="385072"/>
              </a:solidFill>
            </a:endParaRPr>
          </a:p>
          <a:p>
            <a:pPr marL="171450" indent="-171450" algn="just">
              <a:spcBef>
                <a:spcPts val="600"/>
              </a:spcBef>
              <a:buFont typeface="Wingdings" panose="05000000000000000000" pitchFamily="2" charset="2"/>
              <a:buChar char="Ø"/>
            </a:pPr>
            <a:r>
              <a:rPr lang="fr-FR" sz="1100" dirty="0">
                <a:solidFill>
                  <a:srgbClr val="385072"/>
                </a:solidFill>
              </a:rPr>
              <a:t>En cas de transport de </a:t>
            </a:r>
            <a:r>
              <a:rPr lang="fr-FR" sz="1100" dirty="0" smtClean="0">
                <a:solidFill>
                  <a:srgbClr val="385072"/>
                </a:solidFill>
              </a:rPr>
              <a:t>cabotage :</a:t>
            </a:r>
            <a:r>
              <a:rPr lang="fr-FR" sz="1100" dirty="0">
                <a:solidFill>
                  <a:srgbClr val="385072"/>
                </a:solidFill>
                <a:sym typeface="Wingdings" panose="05000000000000000000" pitchFamily="2" charset="2"/>
              </a:rPr>
              <a:t> </a:t>
            </a:r>
            <a:r>
              <a:rPr lang="fr-FR" sz="1100" dirty="0" smtClean="0">
                <a:solidFill>
                  <a:srgbClr val="385072"/>
                </a:solidFill>
                <a:sym typeface="Wingdings" panose="05000000000000000000" pitchFamily="2" charset="2"/>
              </a:rPr>
              <a:t>le </a:t>
            </a:r>
            <a:r>
              <a:rPr lang="fr-FR" sz="1100" dirty="0">
                <a:solidFill>
                  <a:srgbClr val="385072"/>
                </a:solidFill>
                <a:sym typeface="Wingdings" panose="05000000000000000000" pitchFamily="2" charset="2"/>
              </a:rPr>
              <a:t>transport se déroule entièrement sur le territoire de </a:t>
            </a:r>
            <a:r>
              <a:rPr lang="fr-FR" sz="1100" dirty="0" smtClean="0">
                <a:solidFill>
                  <a:srgbClr val="385072"/>
                </a:solidFill>
                <a:sym typeface="Wingdings" panose="05000000000000000000" pitchFamily="2" charset="2"/>
              </a:rPr>
              <a:t>l’EM </a:t>
            </a:r>
            <a:r>
              <a:rPr lang="fr-FR" sz="1100" dirty="0">
                <a:solidFill>
                  <a:srgbClr val="385072"/>
                </a:solidFill>
                <a:sym typeface="Wingdings" panose="05000000000000000000" pitchFamily="2" charset="2"/>
              </a:rPr>
              <a:t>d’accueil  lien suffisant</a:t>
            </a:r>
          </a:p>
          <a:p>
            <a:pPr marL="266700" marR="0" lvl="1" algn="just" defTabSz="914400" rtl="0" eaLnBrk="1" fontAlgn="auto" latinLnBrk="0" hangingPunct="1">
              <a:lnSpc>
                <a:spcPct val="100000"/>
              </a:lnSpc>
              <a:spcBef>
                <a:spcPts val="0"/>
              </a:spcBef>
              <a:spcAft>
                <a:spcPts val="600"/>
              </a:spcAft>
              <a:buClrTx/>
              <a:buSzTx/>
              <a:tabLst/>
              <a:defRPr/>
            </a:pPr>
            <a:endParaRPr kumimoji="0" lang="fr-FR" sz="1100" b="0" i="0" u="none" strike="noStrike" kern="1200" cap="none" spc="0" normalizeH="0" baseline="0" noProof="0" dirty="0">
              <a:ln>
                <a:noFill/>
              </a:ln>
              <a:solidFill>
                <a:srgbClr val="385072"/>
              </a:solidFill>
              <a:effectLst/>
              <a:uLnTx/>
              <a:uFillTx/>
              <a:latin typeface="Arial"/>
              <a:ea typeface="+mn-ea"/>
              <a:cs typeface="+mn-cs"/>
            </a:endParaRPr>
          </a:p>
          <a:p>
            <a:pPr marL="457200" marR="0" lvl="1" indent="0" algn="just" defTabSz="914400" rtl="0" eaLnBrk="1" fontAlgn="auto" latinLnBrk="0" hangingPunct="1">
              <a:lnSpc>
                <a:spcPct val="100000"/>
              </a:lnSpc>
              <a:spcBef>
                <a:spcPts val="0"/>
              </a:spcBef>
              <a:spcAft>
                <a:spcPts val="600"/>
              </a:spcAft>
              <a:buClrTx/>
              <a:buSzTx/>
              <a:buFontTx/>
              <a:buNone/>
              <a:tabLst/>
              <a:defRPr/>
            </a:pPr>
            <a:endParaRPr kumimoji="0" lang="fr-FR" sz="1200" b="0" i="0" u="none" strike="noStrike" kern="1200" cap="none" spc="0" normalizeH="0" baseline="0" noProof="0" dirty="0" smtClean="0">
              <a:ln>
                <a:noFill/>
              </a:ln>
              <a:solidFill>
                <a:srgbClr val="385072"/>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800" b="0" i="0" u="none" strike="noStrike" kern="1200" cap="none" spc="0" normalizeH="0" baseline="0" noProof="0" dirty="0" smtClean="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cxnSp>
        <p:nvCxnSpPr>
          <p:cNvPr id="11" name="Straight Connector 10"/>
          <p:cNvCxnSpPr/>
          <p:nvPr/>
        </p:nvCxnSpPr>
        <p:spPr>
          <a:xfrm>
            <a:off x="618226" y="3019245"/>
            <a:ext cx="3450566" cy="0"/>
          </a:xfrm>
          <a:prstGeom prst="line">
            <a:avLst/>
          </a:prstGeom>
          <a:ln>
            <a:solidFill>
              <a:srgbClr val="98A4BB"/>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927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394415346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smtClean="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616648"/>
          </a:xfrm>
          <a:prstGeom prst="rect">
            <a:avLst/>
          </a:prstGeom>
          <a:noFill/>
        </p:spPr>
        <p:txBody>
          <a:bodyPr wrap="square" rtlCol="0">
            <a:spAutoFit/>
          </a:bodyPr>
          <a:lstStyle/>
          <a:p>
            <a:r>
              <a:rPr lang="fr-FR" sz="1200" b="1" dirty="0"/>
              <a:t>Raisonnement et position de la Cour   </a:t>
            </a:r>
            <a:r>
              <a:rPr lang="fr-FR" sz="1200" b="1" dirty="0" smtClean="0"/>
              <a:t> </a:t>
            </a:r>
          </a:p>
          <a:p>
            <a:pPr algn="just"/>
            <a:endParaRPr lang="fr-FR" sz="1200" b="1" dirty="0" smtClean="0"/>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La Cour affirme que l’exception doit être interprétée de manière stricte. </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Les arguments de besoin de continuité de l’activité et de l’impossibilité de planification du temps de travail ne justifient pas par eux-mêmes une exception aux règles sur le temps de travail et de repos. </a:t>
            </a: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2 conditions cumulatives pour que l’exception soit applicable aux services actifs dans les domaines de la santé, de la sécurité et de l’ordre publics : </a:t>
            </a:r>
          </a:p>
          <a:p>
            <a:pPr marL="534988" lvl="2" indent="-173038" algn="just">
              <a:buFont typeface="Wingdings" panose="05000000000000000000" pitchFamily="2" charset="2"/>
              <a:buChar char="q"/>
            </a:pPr>
            <a:r>
              <a:rPr lang="fr-FR" sz="1100" dirty="0" smtClean="0">
                <a:solidFill>
                  <a:srgbClr val="385072"/>
                </a:solidFill>
                <a:sym typeface="Wingdings" panose="05000000000000000000" pitchFamily="2" charset="2"/>
              </a:rPr>
              <a:t>Des circonstances d’une gravité et d’une ampleur exceptionnelles (</a:t>
            </a:r>
            <a:r>
              <a:rPr lang="fr-FR" sz="1100" dirty="0" err="1" smtClean="0">
                <a:solidFill>
                  <a:srgbClr val="385072"/>
                </a:solidFill>
                <a:sym typeface="Wingdings" panose="05000000000000000000" pitchFamily="2" charset="2"/>
              </a:rPr>
              <a:t>e.g</a:t>
            </a:r>
            <a:r>
              <a:rPr lang="fr-FR" sz="1100" dirty="0" smtClean="0">
                <a:solidFill>
                  <a:srgbClr val="385072"/>
                </a:solidFill>
                <a:sym typeface="Wingdings" panose="05000000000000000000" pitchFamily="2" charset="2"/>
              </a:rPr>
              <a:t>., catastrophes naturelles, technologiques ou accidents majeurs qui bousculent l’ordre des priorités). </a:t>
            </a:r>
          </a:p>
          <a:p>
            <a:pPr marL="534988" lvl="2" indent="-173038" algn="just">
              <a:buFont typeface="Wingdings" panose="05000000000000000000" pitchFamily="2" charset="2"/>
              <a:buChar char="q"/>
            </a:pPr>
            <a:r>
              <a:rPr lang="fr-FR" sz="1100" dirty="0" smtClean="0">
                <a:solidFill>
                  <a:srgbClr val="385072"/>
                </a:solidFill>
                <a:sym typeface="Wingdings" panose="05000000000000000000" pitchFamily="2" charset="2"/>
              </a:rPr>
              <a:t>Entorse aux règles de la directive ne peut qu’être provisoire. </a:t>
            </a:r>
          </a:p>
          <a:p>
            <a:pPr marL="534988" lvl="2" indent="-173038" algn="just">
              <a:buFont typeface="Arial" panose="020B0604020202020204" pitchFamily="34" charset="0"/>
              <a:buChar char="-"/>
            </a:pPr>
            <a:endParaRPr lang="fr-FR" sz="1100" dirty="0">
              <a:solidFill>
                <a:srgbClr val="385072"/>
              </a:solidFill>
              <a:sym typeface="Wingdings" panose="05000000000000000000" pitchFamily="2" charset="2"/>
            </a:endParaRPr>
          </a:p>
          <a:p>
            <a:pPr marL="361950" lvl="2" algn="just"/>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 </a:t>
            </a:r>
            <a:r>
              <a:rPr lang="fr-FR" sz="1100" dirty="0" smtClean="0">
                <a:solidFill>
                  <a:srgbClr val="385072"/>
                </a:solidFill>
                <a:sym typeface="Wingdings" panose="05000000000000000000" pitchFamily="2" charset="2"/>
              </a:rPr>
              <a:t>En l’espèce, exception écartée: </a:t>
            </a:r>
          </a:p>
          <a:p>
            <a:pPr marL="534988" lvl="2" indent="-173038" algn="just">
              <a:buFont typeface="Wingdings" panose="05000000000000000000" pitchFamily="2" charset="2"/>
              <a:buChar char="q"/>
            </a:pPr>
            <a:r>
              <a:rPr lang="fr-FR" sz="1100" dirty="0" smtClean="0">
                <a:solidFill>
                  <a:srgbClr val="385072"/>
                </a:solidFill>
                <a:sym typeface="Wingdings" panose="05000000000000000000" pitchFamily="2" charset="2"/>
              </a:rPr>
              <a:t>Police d’intervention créée précisément pour gérer l’imprévisible donc missions d’urgence font partie des missions ordinaires de ce service. </a:t>
            </a:r>
          </a:p>
          <a:p>
            <a:pPr marL="534988" lvl="2" indent="-173038" algn="just">
              <a:buFont typeface="Wingdings" panose="05000000000000000000" pitchFamily="2" charset="2"/>
              <a:buChar char="q"/>
            </a:pPr>
            <a:r>
              <a:rPr lang="fr-FR" sz="1100" dirty="0" smtClean="0">
                <a:solidFill>
                  <a:srgbClr val="385072"/>
                </a:solidFill>
                <a:sym typeface="Wingdings" panose="05000000000000000000" pitchFamily="2" charset="2"/>
              </a:rPr>
              <a:t>Si situation exceptionnelle retenue, il faudrait s’assurer qu’il n’était pas possible de respecter les règles de la directive, tout au moins les temps de repos, au moyen par exemple d’une meilleure organisation du travail (</a:t>
            </a:r>
            <a:r>
              <a:rPr lang="fr-FR" sz="1100" dirty="0" err="1" smtClean="0">
                <a:solidFill>
                  <a:srgbClr val="385072"/>
                </a:solidFill>
                <a:sym typeface="Wingdings" panose="05000000000000000000" pitchFamily="2" charset="2"/>
              </a:rPr>
              <a:t>e.g</a:t>
            </a:r>
            <a:r>
              <a:rPr lang="fr-FR" sz="1100" dirty="0" smtClean="0">
                <a:solidFill>
                  <a:srgbClr val="385072"/>
                </a:solidFill>
                <a:sym typeface="Wingdings" panose="05000000000000000000" pitchFamily="2" charset="2"/>
              </a:rPr>
              <a:t>., rotation des effectifs) car en tout état de cause la santé et la sécurité des travailleurs doivent être assurées dans la mesure du possible. </a:t>
            </a:r>
          </a:p>
          <a:p>
            <a:pPr algn="just"/>
            <a:endParaRPr lang="fr-FR" sz="1200" dirty="0">
              <a:solidFill>
                <a:srgbClr val="385072"/>
              </a:solidFill>
              <a:sym typeface="Wingdings" panose="05000000000000000000" pitchFamily="2" charset="2"/>
            </a:endParaRPr>
          </a:p>
          <a:p>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52205"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p:nvPicPr>
        <p:blipFill>
          <a:blip r:embed="rId7"/>
          <a:stretch>
            <a:fillRect/>
          </a:stretch>
        </p:blipFill>
        <p:spPr>
          <a:xfrm>
            <a:off x="8007758" y="0"/>
            <a:ext cx="1119440" cy="987284"/>
          </a:xfrm>
          <a:prstGeom prst="rect">
            <a:avLst/>
          </a:prstGeom>
        </p:spPr>
      </p:pic>
    </p:spTree>
    <p:extLst>
      <p:ext uri="{BB962C8B-B14F-4D97-AF65-F5344CB8AC3E}">
        <p14:creationId xmlns:p14="http://schemas.microsoft.com/office/powerpoint/2010/main" val="24582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996687" y="0"/>
            <a:ext cx="1147313" cy="1049154"/>
          </a:xfrm>
          <a:prstGeom prst="rect">
            <a:avLst/>
          </a:prstGeom>
        </p:spPr>
      </p:pic>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VIII – Détachement</a:t>
            </a:r>
            <a:endParaRPr lang="en-GB" sz="3200" dirty="0"/>
          </a:p>
        </p:txBody>
      </p:sp>
      <p:graphicFrame>
        <p:nvGraphicFramePr>
          <p:cNvPr id="6" name="Diagram 5"/>
          <p:cNvGraphicFramePr/>
          <p:nvPr>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b-LU" sz="1800" b="1" i="0" u="none" strike="noStrike" kern="1200" cap="none" spc="0" normalizeH="0" baseline="0" noProof="0" dirty="0">
                <a:ln>
                  <a:noFill/>
                </a:ln>
                <a:solidFill>
                  <a:srgbClr val="385072"/>
                </a:solidFill>
                <a:effectLst/>
                <a:uLnTx/>
                <a:uFillTx/>
                <a:latin typeface="Calibri" pitchFamily="34" charset="0"/>
                <a:ea typeface="+mn-ea"/>
                <a:cs typeface="Arial" charset="0"/>
              </a:rPr>
              <a:t>1</a:t>
            </a:r>
            <a:endParaRPr kumimoji="0" lang="en-GB" sz="1800" b="1" i="0" u="none" strike="noStrike" kern="1200" cap="none" spc="0" normalizeH="0" baseline="0" noProof="0" dirty="0">
              <a:ln>
                <a:noFill/>
              </a:ln>
              <a:solidFill>
                <a:srgbClr val="385072"/>
              </a:solidFill>
              <a:effectLst/>
              <a:uLnTx/>
              <a:uFillTx/>
              <a:latin typeface="Calibri" pitchFamily="34" charset="0"/>
              <a:ea typeface="+mn-ea"/>
              <a:cs typeface="Arial" charset="0"/>
            </a:endParaRPr>
          </a:p>
        </p:txBody>
      </p:sp>
      <p:sp>
        <p:nvSpPr>
          <p:cNvPr id="9" name="TextBox 8"/>
          <p:cNvSpPr txBox="1"/>
          <p:nvPr/>
        </p:nvSpPr>
        <p:spPr>
          <a:xfrm>
            <a:off x="618227" y="2778507"/>
            <a:ext cx="7620000"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333333"/>
                </a:solidFill>
                <a:latin typeface="Arial"/>
              </a:rPr>
              <a:t>Conclusion </a:t>
            </a:r>
            <a:endParaRPr lang="fr-FR" sz="1200" b="1" dirty="0">
              <a:solidFill>
                <a:srgbClr val="333333"/>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solidFill>
                <a:srgbClr val="385072"/>
              </a:solidFill>
            </a:endParaRPr>
          </a:p>
          <a:p>
            <a:pPr marL="171450" indent="-171450" algn="just">
              <a:spcAft>
                <a:spcPts val="600"/>
              </a:spcAft>
              <a:buFont typeface="Wingdings" panose="05000000000000000000" pitchFamily="2" charset="2"/>
              <a:buChar char="Ø"/>
            </a:pPr>
            <a:r>
              <a:rPr lang="fr-FR" sz="1100" dirty="0">
                <a:solidFill>
                  <a:srgbClr val="385072"/>
                </a:solidFill>
              </a:rPr>
              <a:t>Le salarié qui effectue des transports de cabotage sur le territoire d’un </a:t>
            </a:r>
            <a:r>
              <a:rPr lang="fr-FR" sz="1100" dirty="0" smtClean="0">
                <a:solidFill>
                  <a:srgbClr val="385072"/>
                </a:solidFill>
              </a:rPr>
              <a:t>EM autre que </a:t>
            </a:r>
            <a:r>
              <a:rPr lang="fr-FR" sz="1100" dirty="0">
                <a:solidFill>
                  <a:srgbClr val="385072"/>
                </a:solidFill>
              </a:rPr>
              <a:t>le territoire de </a:t>
            </a:r>
            <a:r>
              <a:rPr lang="fr-FR" sz="1100" dirty="0" smtClean="0">
                <a:solidFill>
                  <a:srgbClr val="385072"/>
                </a:solidFill>
              </a:rPr>
              <a:t>l’EM </a:t>
            </a:r>
            <a:r>
              <a:rPr lang="fr-FR" sz="1100" dirty="0">
                <a:solidFill>
                  <a:srgbClr val="385072"/>
                </a:solidFill>
              </a:rPr>
              <a:t>où il travaille habituellement doit être considéré comme un salarié détaché au sens de la Directive. </a:t>
            </a: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100" b="0" i="0" u="none" strike="noStrike" kern="1200" cap="none" spc="0" normalizeH="0" baseline="0" noProof="0" dirty="0">
              <a:ln>
                <a:noFill/>
              </a:ln>
              <a:solidFill>
                <a:srgbClr val="385072"/>
              </a:solidFill>
              <a:effectLst/>
              <a:uLnTx/>
              <a:uFillTx/>
              <a:latin typeface="Arial"/>
              <a:ea typeface="+mn-ea"/>
              <a:cs typeface="+mn-cs"/>
            </a:endParaRPr>
          </a:p>
          <a:p>
            <a:pPr marL="457200" marR="0" lvl="1" indent="0" algn="just" defTabSz="914400" rtl="0" eaLnBrk="1" fontAlgn="auto" latinLnBrk="0" hangingPunct="1">
              <a:lnSpc>
                <a:spcPct val="100000"/>
              </a:lnSpc>
              <a:spcBef>
                <a:spcPts val="0"/>
              </a:spcBef>
              <a:spcAft>
                <a:spcPts val="600"/>
              </a:spcAft>
              <a:buClrTx/>
              <a:buSzTx/>
              <a:buFontTx/>
              <a:buNone/>
              <a:tabLst/>
              <a:defRPr/>
            </a:pPr>
            <a:endParaRPr kumimoji="0" lang="fr-FR" sz="1200" b="0" i="0" u="none" strike="noStrike" kern="1200" cap="none" spc="0" normalizeH="0" baseline="0" noProof="0" dirty="0" smtClean="0">
              <a:ln>
                <a:noFill/>
              </a:ln>
              <a:solidFill>
                <a:srgbClr val="385072"/>
              </a:solidFill>
              <a:effectLst/>
              <a:uLnTx/>
              <a:uFillTx/>
              <a:latin typeface="Arial"/>
              <a:ea typeface="+mn-ea"/>
              <a:cs typeface="+mn-cs"/>
            </a:endParaRPr>
          </a:p>
          <a:p>
            <a:pPr marL="180975" marR="0" lvl="0" indent="-180975"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fr-FR" sz="1800" b="0" i="0" u="none" strike="noStrike" kern="1200" cap="none" spc="0" normalizeH="0" baseline="0" noProof="0" dirty="0" smtClean="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rial"/>
              <a:ea typeface="+mn-ea"/>
              <a:cs typeface="+mn-cs"/>
            </a:endParaRPr>
          </a:p>
        </p:txBody>
      </p:sp>
      <p:cxnSp>
        <p:nvCxnSpPr>
          <p:cNvPr id="11" name="Straight Connector 10"/>
          <p:cNvCxnSpPr/>
          <p:nvPr/>
        </p:nvCxnSpPr>
        <p:spPr>
          <a:xfrm>
            <a:off x="618226" y="3019245"/>
            <a:ext cx="3450566" cy="0"/>
          </a:xfrm>
          <a:prstGeom prst="line">
            <a:avLst/>
          </a:prstGeom>
          <a:ln>
            <a:solidFill>
              <a:srgbClr val="98A4BB"/>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177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IX – Sécurité sociale</a:t>
            </a:r>
            <a:endParaRPr lang="en-GB" sz="3200" dirty="0"/>
          </a:p>
        </p:txBody>
      </p:sp>
      <p:graphicFrame>
        <p:nvGraphicFramePr>
          <p:cNvPr id="6" name="Diagram 5"/>
          <p:cNvGraphicFramePr/>
          <p:nvPr>
            <p:extLst>
              <p:ext uri="{D42A27DB-BD31-4B8C-83A1-F6EECF244321}">
                <p14:modId xmlns:p14="http://schemas.microsoft.com/office/powerpoint/2010/main" val="191014078"/>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477875"/>
          </a:xfrm>
          <a:prstGeom prst="rect">
            <a:avLst/>
          </a:prstGeom>
          <a:noFill/>
        </p:spPr>
        <p:txBody>
          <a:bodyPr wrap="square" rtlCol="0">
            <a:spAutoFit/>
          </a:bodyPr>
          <a:lstStyle/>
          <a:p>
            <a:r>
              <a:rPr lang="fr-FR" sz="1200" b="1" dirty="0" smtClean="0"/>
              <a:t>Objet du litige</a:t>
            </a:r>
          </a:p>
          <a:p>
            <a:pPr algn="just"/>
            <a:endParaRPr lang="fr-FR" sz="1100" dirty="0" smtClean="0"/>
          </a:p>
          <a:p>
            <a:pPr marL="180975" indent="-180975" algn="just">
              <a:spcAft>
                <a:spcPts val="600"/>
              </a:spcAft>
              <a:buFont typeface="Wingdings" panose="05000000000000000000" pitchFamily="2" charset="2"/>
              <a:buChar char="Ø"/>
            </a:pPr>
            <a:r>
              <a:rPr lang="fr-FR" sz="1100" dirty="0" smtClean="0">
                <a:solidFill>
                  <a:srgbClr val="385072"/>
                </a:solidFill>
              </a:rPr>
              <a:t>Poursuites pénales du chef, notamment de travail dissimulé, contre 3 entreprises françaises de travaux publics pour avoir eu recours entre de 2008 à 2012, en France, sur le chantier du réacteur nucléaire de nouvelle génération dit « EPR » à des travailleurs couverts par les formulaires E 101 devenus A1, sans avoir procédé aux déclarations préalables à l’embauche, aux déclarations relatives aux salaires et aux cotisations sociales auprès des organismes français. </a:t>
            </a:r>
          </a:p>
          <a:p>
            <a:pPr marL="180975" indent="-180975" algn="just">
              <a:spcAft>
                <a:spcPts val="600"/>
              </a:spcAft>
              <a:buFont typeface="Wingdings" panose="05000000000000000000" pitchFamily="2" charset="2"/>
              <a:buChar char="Ø"/>
            </a:pPr>
            <a:r>
              <a:rPr lang="fr-FR" sz="1100" dirty="0" smtClean="0">
                <a:solidFill>
                  <a:srgbClr val="385072"/>
                </a:solidFill>
              </a:rPr>
              <a:t>Condamnation par la Cour d’appel pour travail dissimulé notamment. </a:t>
            </a:r>
          </a:p>
          <a:p>
            <a:pPr marL="180975" indent="-180975" algn="just">
              <a:spcAft>
                <a:spcPts val="600"/>
              </a:spcAft>
              <a:buFont typeface="Wingdings" panose="05000000000000000000" pitchFamily="2" charset="2"/>
              <a:buChar char="Ø"/>
            </a:pPr>
            <a:r>
              <a:rPr lang="fr-FR" sz="1100" dirty="0" smtClean="0">
                <a:solidFill>
                  <a:srgbClr val="385072"/>
                </a:solidFill>
              </a:rPr>
              <a:t>Pourvoi en cassation des entreprises en faisant valoir la méconnaissance par la Cour d’appel des effets attachés aux certificats A1 délivrés aux travailleurs concernés (présomption de validité de l’affiliation sociale dans un autre EM). </a:t>
            </a:r>
          </a:p>
          <a:p>
            <a:pPr>
              <a:spcAft>
                <a:spcPts val="600"/>
              </a:spcAft>
            </a:pPr>
            <a:endParaRPr lang="fr-FR" sz="1100" dirty="0" smtClean="0">
              <a:solidFill>
                <a:srgbClr val="385072"/>
              </a:solidFill>
            </a:endParaRPr>
          </a:p>
          <a:p>
            <a:pPr>
              <a:spcAft>
                <a:spcPts val="600"/>
              </a:spcAft>
            </a:pPr>
            <a:r>
              <a:rPr lang="fr-FR" sz="1200" b="1" dirty="0" smtClean="0"/>
              <a:t>Question </a:t>
            </a:r>
            <a:r>
              <a:rPr lang="fr-FR" sz="1200" b="1" dirty="0"/>
              <a:t>préjudicielle</a:t>
            </a:r>
          </a:p>
          <a:p>
            <a:pPr marL="171450" indent="-171450" algn="just">
              <a:spcAft>
                <a:spcPts val="600"/>
              </a:spcAft>
              <a:buFont typeface="Wingdings" panose="05000000000000000000" pitchFamily="2" charset="2"/>
              <a:buChar char="Ø"/>
            </a:pPr>
            <a:r>
              <a:rPr lang="fr-FR" sz="1100" dirty="0" smtClean="0">
                <a:solidFill>
                  <a:srgbClr val="385072"/>
                </a:solidFill>
              </a:rPr>
              <a:t>Les effets des certificats A1 s’étendent-ils à la détermination de la loi applicable quant au droit du travail et aux obligations incombant à l’employeur, notamment en matière de déclaration préalable à l’embauche?</a:t>
            </a:r>
            <a:endParaRPr lang="fr-FR" sz="1100" dirty="0">
              <a:solidFill>
                <a:srgbClr val="385072"/>
              </a:solidFill>
            </a:endParaRPr>
          </a:p>
          <a:p>
            <a:pPr algn="just">
              <a:spcAft>
                <a:spcPts val="600"/>
              </a:spcAft>
            </a:pPr>
            <a:endParaRPr lang="fr-FR" sz="1100" dirty="0" smtClean="0"/>
          </a:p>
          <a:p>
            <a:endParaRPr lang="en-GB" dirty="0"/>
          </a:p>
        </p:txBody>
      </p:sp>
      <p:cxnSp>
        <p:nvCxnSpPr>
          <p:cNvPr id="11" name="Straight Connector 10"/>
          <p:cNvCxnSpPr/>
          <p:nvPr/>
        </p:nvCxnSpPr>
        <p:spPr>
          <a:xfrm>
            <a:off x="618226" y="3036498"/>
            <a:ext cx="3450566" cy="0"/>
          </a:xfrm>
          <a:prstGeom prst="line">
            <a:avLst/>
          </a:prstGeom>
          <a:ln>
            <a:solidFill>
              <a:srgbClr val="B4C4DA"/>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84093" y="86360"/>
            <a:ext cx="1259907" cy="823139"/>
          </a:xfrm>
          <a:prstGeom prst="rect">
            <a:avLst/>
          </a:prstGeom>
        </p:spPr>
      </p:pic>
      <p:cxnSp>
        <p:nvCxnSpPr>
          <p:cNvPr id="12" name="Straight Connector 11"/>
          <p:cNvCxnSpPr/>
          <p:nvPr/>
        </p:nvCxnSpPr>
        <p:spPr>
          <a:xfrm>
            <a:off x="618227" y="5184476"/>
            <a:ext cx="3450566" cy="0"/>
          </a:xfrm>
          <a:prstGeom prst="line">
            <a:avLst/>
          </a:prstGeom>
          <a:ln>
            <a:solidFill>
              <a:srgbClr val="B4C4D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21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IX – Sécurité sociale</a:t>
            </a:r>
            <a:endParaRPr lang="en-GB" sz="3200" dirty="0"/>
          </a:p>
        </p:txBody>
      </p:sp>
      <p:graphicFrame>
        <p:nvGraphicFramePr>
          <p:cNvPr id="6" name="Diagram 5"/>
          <p:cNvGraphicFramePr/>
          <p:nvPr>
            <p:extLst>
              <p:ext uri="{D42A27DB-BD31-4B8C-83A1-F6EECF244321}">
                <p14:modId xmlns:p14="http://schemas.microsoft.com/office/powerpoint/2010/main" val="191014078"/>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877985"/>
          </a:xfrm>
          <a:prstGeom prst="rect">
            <a:avLst/>
          </a:prstGeom>
          <a:noFill/>
        </p:spPr>
        <p:txBody>
          <a:bodyPr wrap="square" rtlCol="0">
            <a:spAutoFit/>
          </a:bodyPr>
          <a:lstStyle/>
          <a:p>
            <a:r>
              <a:rPr lang="fr-FR" sz="1200" b="1" dirty="0" smtClean="0"/>
              <a:t>Raisonnement et position de la Cour </a:t>
            </a:r>
          </a:p>
          <a:p>
            <a:pPr algn="just"/>
            <a:endParaRPr lang="fr-FR" sz="1100" dirty="0" smtClean="0"/>
          </a:p>
          <a:p>
            <a:pPr marL="180975" indent="-180975" algn="just">
              <a:spcAft>
                <a:spcPts val="600"/>
              </a:spcAft>
              <a:buFont typeface="Wingdings" panose="05000000000000000000" pitchFamily="2" charset="2"/>
              <a:buChar char="Ø"/>
            </a:pPr>
            <a:r>
              <a:rPr lang="fr-FR" sz="1100" dirty="0" smtClean="0">
                <a:solidFill>
                  <a:srgbClr val="385072"/>
                </a:solidFill>
              </a:rPr>
              <a:t>Les effets contraignants des certificats E 101 et A1 sont limités aux seules obligations imposées par les législations de sécurité sociale visées par les règlements de coordination 1408/71 et 883/2004.  </a:t>
            </a:r>
          </a:p>
          <a:p>
            <a:pPr marL="180975" indent="-180975" algn="just">
              <a:spcAft>
                <a:spcPts val="600"/>
              </a:spcAft>
              <a:buFont typeface="Wingdings" panose="05000000000000000000" pitchFamily="2" charset="2"/>
              <a:buChar char="Ø"/>
            </a:pPr>
            <a:r>
              <a:rPr lang="fr-FR" sz="1100" dirty="0" smtClean="0">
                <a:solidFill>
                  <a:srgbClr val="385072"/>
                </a:solidFill>
              </a:rPr>
              <a:t>Les conditions de travail échappent théoriquement au champ d’application de ces règlements. </a:t>
            </a:r>
          </a:p>
          <a:p>
            <a:pPr marL="180975" indent="-180975" algn="just">
              <a:spcAft>
                <a:spcPts val="600"/>
              </a:spcAft>
              <a:buFont typeface="Wingdings" panose="05000000000000000000" pitchFamily="2" charset="2"/>
              <a:buChar char="Ø"/>
            </a:pPr>
            <a:r>
              <a:rPr lang="fr-FR" sz="1100" dirty="0" smtClean="0">
                <a:solidFill>
                  <a:srgbClr val="385072"/>
                </a:solidFill>
              </a:rPr>
              <a:t>Débat sur la déclaration préalable à l’embauche (DPAE) : </a:t>
            </a:r>
          </a:p>
          <a:p>
            <a:pPr marL="361950" indent="-180975" algn="just">
              <a:spcAft>
                <a:spcPts val="600"/>
              </a:spcAft>
              <a:buFont typeface="Arial" panose="020B0604020202020204" pitchFamily="34" charset="0"/>
              <a:buChar char="-"/>
            </a:pPr>
            <a:r>
              <a:rPr lang="fr-FR" sz="1100" dirty="0">
                <a:solidFill>
                  <a:srgbClr val="385072"/>
                </a:solidFill>
              </a:rPr>
              <a:t>A</a:t>
            </a:r>
            <a:r>
              <a:rPr lang="fr-FR" sz="1100" dirty="0" smtClean="0">
                <a:solidFill>
                  <a:srgbClr val="385072"/>
                </a:solidFill>
              </a:rPr>
              <a:t> pour seul objet d’assurer l’affiliation des travailleurs concernés à l’une ou l’autre branche du régime de SS et, partant, à assurer le respect de la législation en la matière </a:t>
            </a:r>
            <a:r>
              <a:rPr lang="fr-FR" sz="1100" dirty="0" smtClean="0">
                <a:solidFill>
                  <a:srgbClr val="385072"/>
                </a:solidFill>
                <a:latin typeface="Arial" panose="020B0604020202020204" pitchFamily="34" charset="0"/>
                <a:cs typeface="Arial" panose="020B0604020202020204" pitchFamily="34" charset="0"/>
              </a:rPr>
              <a:t>►les certificats feraient obstacle à l’accomplissement de la DPAE. </a:t>
            </a:r>
            <a:r>
              <a:rPr lang="fr-FR" sz="1100" b="1" dirty="0" smtClean="0">
                <a:solidFill>
                  <a:srgbClr val="385072"/>
                </a:solidFill>
                <a:latin typeface="Arial" panose="020B0604020202020204" pitchFamily="34" charset="0"/>
                <a:cs typeface="Arial" panose="020B0604020202020204" pitchFamily="34" charset="0"/>
              </a:rPr>
              <a:t>OU</a:t>
            </a:r>
          </a:p>
          <a:p>
            <a:pPr marL="361950" indent="-180975" algn="just">
              <a:spcAft>
                <a:spcPts val="600"/>
              </a:spcAft>
              <a:buFont typeface="Arial" panose="020B0604020202020204" pitchFamily="34" charset="0"/>
              <a:buChar char="-"/>
            </a:pPr>
            <a:r>
              <a:rPr lang="fr-FR" sz="1100" dirty="0" smtClean="0">
                <a:solidFill>
                  <a:srgbClr val="385072"/>
                </a:solidFill>
                <a:latin typeface="Arial" panose="020B0604020202020204" pitchFamily="34" charset="0"/>
                <a:cs typeface="Arial" panose="020B0604020202020204" pitchFamily="34" charset="0"/>
              </a:rPr>
              <a:t>Vise également à garantir l’efficacité des contrôles opérés par les autorités nationales compétentes afin d’assurer le respect des conditions de travail et d’emploi imposées par le droit du travail ► certificats n’auraient aucune incidence sur l’obligation d’effectuer la DPAE.  </a:t>
            </a:r>
          </a:p>
          <a:p>
            <a:pPr marL="180975" indent="-180975" algn="just">
              <a:spcAft>
                <a:spcPts val="600"/>
              </a:spcAft>
              <a:buFont typeface="Wingdings" panose="05000000000000000000" pitchFamily="2" charset="2"/>
              <a:buChar char="Ø"/>
            </a:pPr>
            <a:r>
              <a:rPr lang="fr-FR" sz="1100" dirty="0">
                <a:solidFill>
                  <a:srgbClr val="385072"/>
                </a:solidFill>
              </a:rPr>
              <a:t>La Cour invite la juridiction de renvoi à trancher ce </a:t>
            </a:r>
            <a:r>
              <a:rPr lang="fr-FR" sz="1100" dirty="0" smtClean="0">
                <a:solidFill>
                  <a:srgbClr val="385072"/>
                </a:solidFill>
              </a:rPr>
              <a:t>point (</a:t>
            </a:r>
            <a:r>
              <a:rPr lang="fr-FR" sz="1100" dirty="0" err="1" smtClean="0">
                <a:solidFill>
                  <a:srgbClr val="385072"/>
                </a:solidFill>
              </a:rPr>
              <a:t>C.Cass</a:t>
            </a:r>
            <a:r>
              <a:rPr lang="fr-FR" sz="1100" dirty="0" smtClean="0">
                <a:solidFill>
                  <a:srgbClr val="385072"/>
                </a:solidFill>
              </a:rPr>
              <a:t>. </a:t>
            </a:r>
            <a:r>
              <a:rPr lang="fr-FR" sz="1100" dirty="0" err="1" smtClean="0">
                <a:solidFill>
                  <a:srgbClr val="385072"/>
                </a:solidFill>
              </a:rPr>
              <a:t>fr.</a:t>
            </a:r>
            <a:r>
              <a:rPr lang="fr-FR" sz="1100" dirty="0" smtClean="0">
                <a:solidFill>
                  <a:srgbClr val="385072"/>
                </a:solidFill>
              </a:rPr>
              <a:t> pourrait trancher en faveur du droit du travail dans la mesure où la DPAE opère en une seule fois 6 formalités liées à l’embauche et n’a pas été créée à des fins d’affiliation du salarié et du paiement des cotisations sociales).  </a:t>
            </a:r>
            <a:endParaRPr lang="fr-FR" sz="1100" dirty="0">
              <a:solidFill>
                <a:srgbClr val="385072"/>
              </a:solidFill>
            </a:endParaRPr>
          </a:p>
          <a:p>
            <a:pPr>
              <a:spcAft>
                <a:spcPts val="600"/>
              </a:spcAft>
            </a:pPr>
            <a:endParaRPr lang="fr-FR" sz="1100" dirty="0" smtClean="0">
              <a:solidFill>
                <a:srgbClr val="385072"/>
              </a:solidFill>
            </a:endParaRPr>
          </a:p>
          <a:p>
            <a:pPr algn="just">
              <a:spcAft>
                <a:spcPts val="600"/>
              </a:spcAft>
            </a:pPr>
            <a:endParaRPr lang="fr-FR" sz="1100" dirty="0" smtClean="0"/>
          </a:p>
          <a:p>
            <a:endParaRPr lang="en-GB" dirty="0"/>
          </a:p>
        </p:txBody>
      </p:sp>
      <p:cxnSp>
        <p:nvCxnSpPr>
          <p:cNvPr id="11" name="Straight Connector 10"/>
          <p:cNvCxnSpPr/>
          <p:nvPr/>
        </p:nvCxnSpPr>
        <p:spPr>
          <a:xfrm>
            <a:off x="618226" y="3036498"/>
            <a:ext cx="3450566" cy="0"/>
          </a:xfrm>
          <a:prstGeom prst="line">
            <a:avLst/>
          </a:prstGeom>
          <a:ln>
            <a:solidFill>
              <a:srgbClr val="B4C4DA"/>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84093" y="86360"/>
            <a:ext cx="1259907" cy="823139"/>
          </a:xfrm>
          <a:prstGeom prst="rect">
            <a:avLst/>
          </a:prstGeom>
        </p:spPr>
      </p:pic>
    </p:spTree>
    <p:extLst>
      <p:ext uri="{BB962C8B-B14F-4D97-AF65-F5344CB8AC3E}">
        <p14:creationId xmlns:p14="http://schemas.microsoft.com/office/powerpoint/2010/main" val="26218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IX – Sécurité sociale</a:t>
            </a:r>
            <a:endParaRPr lang="en-GB" sz="3200" dirty="0"/>
          </a:p>
        </p:txBody>
      </p:sp>
      <p:graphicFrame>
        <p:nvGraphicFramePr>
          <p:cNvPr id="6" name="Diagram 5"/>
          <p:cNvGraphicFramePr/>
          <p:nvPr>
            <p:extLst>
              <p:ext uri="{D42A27DB-BD31-4B8C-83A1-F6EECF244321}">
                <p14:modId xmlns:p14="http://schemas.microsoft.com/office/powerpoint/2010/main" val="191014078"/>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139047"/>
          </a:xfrm>
          <a:prstGeom prst="rect">
            <a:avLst/>
          </a:prstGeom>
          <a:noFill/>
        </p:spPr>
        <p:txBody>
          <a:bodyPr wrap="square" rtlCol="0">
            <a:spAutoFit/>
          </a:bodyPr>
          <a:lstStyle/>
          <a:p>
            <a:r>
              <a:rPr lang="fr-FR" sz="1200" b="1" dirty="0" smtClean="0"/>
              <a:t>Conclusion </a:t>
            </a:r>
          </a:p>
          <a:p>
            <a:pPr algn="just"/>
            <a:endParaRPr lang="fr-FR" sz="1100" dirty="0" smtClean="0"/>
          </a:p>
          <a:p>
            <a:pPr marL="180975" indent="-180975" algn="just">
              <a:spcAft>
                <a:spcPts val="600"/>
              </a:spcAft>
              <a:buFont typeface="Wingdings" panose="05000000000000000000" pitchFamily="2" charset="2"/>
              <a:buChar char="Ø"/>
            </a:pPr>
            <a:r>
              <a:rPr lang="fr-FR" sz="1100" dirty="0" smtClean="0">
                <a:solidFill>
                  <a:srgbClr val="385072"/>
                </a:solidFill>
              </a:rPr>
              <a:t>La présomption de validité attachée aux formulaires A1 déploie ses effets à l’égard de toutes les obligations mises à la charge de l’entreprise dans l’Etat d’accueil qui relèvent de législations liées par leur nature ou leur portée à l’une des branches de SS visées par les règlement de coordination. </a:t>
            </a:r>
          </a:p>
          <a:p>
            <a:pPr marL="180975" indent="-180975" algn="just">
              <a:spcAft>
                <a:spcPts val="600"/>
              </a:spcAft>
              <a:buFont typeface="Wingdings" panose="05000000000000000000" pitchFamily="2" charset="2"/>
              <a:buChar char="Ø"/>
            </a:pPr>
            <a:r>
              <a:rPr lang="fr-FR" sz="1100" dirty="0" smtClean="0">
                <a:solidFill>
                  <a:srgbClr val="385072"/>
                </a:solidFill>
              </a:rPr>
              <a:t>Le manquement à l’obligation de DPAE en France s’agissant de travailleurs pour lesquels un certificat A1 a été obtenu dans un autre EM ne peut être sanctionné par les autorités françaises qu’à la condition que l’objet de cette formalité dépasse l’affiliation de ces travailleurs à la sécurité sociale. </a:t>
            </a:r>
          </a:p>
          <a:p>
            <a:pPr algn="just">
              <a:spcAft>
                <a:spcPts val="600"/>
              </a:spcAft>
            </a:pPr>
            <a:endParaRPr lang="fr-FR" sz="1100" dirty="0" smtClean="0"/>
          </a:p>
          <a:p>
            <a:endParaRPr lang="en-GB" dirty="0"/>
          </a:p>
        </p:txBody>
      </p:sp>
      <p:cxnSp>
        <p:nvCxnSpPr>
          <p:cNvPr id="11" name="Straight Connector 10"/>
          <p:cNvCxnSpPr/>
          <p:nvPr/>
        </p:nvCxnSpPr>
        <p:spPr>
          <a:xfrm>
            <a:off x="618226" y="3036498"/>
            <a:ext cx="3450566" cy="0"/>
          </a:xfrm>
          <a:prstGeom prst="line">
            <a:avLst/>
          </a:prstGeom>
          <a:ln>
            <a:solidFill>
              <a:srgbClr val="B4C4DA"/>
            </a:solidFill>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7884093" y="86360"/>
            <a:ext cx="1259907" cy="823139"/>
          </a:xfrm>
          <a:prstGeom prst="rect">
            <a:avLst/>
          </a:prstGeom>
        </p:spPr>
      </p:pic>
    </p:spTree>
    <p:extLst>
      <p:ext uri="{BB962C8B-B14F-4D97-AF65-F5344CB8AC3E}">
        <p14:creationId xmlns:p14="http://schemas.microsoft.com/office/powerpoint/2010/main" val="14682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GB" dirty="0" smtClean="0"/>
              <a:t>MERCI POUR VOTRE ATTENTION</a:t>
            </a:r>
            <a:endParaRPr lang="en-GB" dirty="0"/>
          </a:p>
        </p:txBody>
      </p:sp>
      <p:sp>
        <p:nvSpPr>
          <p:cNvPr id="16" name="Text Placeholder 15"/>
          <p:cNvSpPr>
            <a:spLocks noGrp="1"/>
          </p:cNvSpPr>
          <p:nvPr>
            <p:ph type="body" sz="quarter" idx="10"/>
          </p:nvPr>
        </p:nvSpPr>
        <p:spPr/>
        <p:txBody>
          <a:bodyPr/>
          <a:lstStyle/>
          <a:p>
            <a:r>
              <a:rPr lang="lb-LU" dirty="0" smtClean="0"/>
              <a:t>Maître Anne MOREL</a:t>
            </a:r>
            <a:endParaRPr lang="en-GB" dirty="0"/>
          </a:p>
        </p:txBody>
      </p:sp>
      <p:sp>
        <p:nvSpPr>
          <p:cNvPr id="17" name="Text Placeholder 16"/>
          <p:cNvSpPr>
            <a:spLocks noGrp="1"/>
          </p:cNvSpPr>
          <p:nvPr>
            <p:ph type="body" sz="quarter" idx="11"/>
          </p:nvPr>
        </p:nvSpPr>
        <p:spPr/>
        <p:txBody>
          <a:bodyPr/>
          <a:lstStyle/>
          <a:p>
            <a:r>
              <a:rPr lang="lb-LU" dirty="0" smtClean="0"/>
              <a:t>Associée</a:t>
            </a:r>
            <a:endParaRPr lang="en-GB" dirty="0"/>
          </a:p>
        </p:txBody>
      </p:sp>
      <p:sp>
        <p:nvSpPr>
          <p:cNvPr id="18" name="Text Placeholder 17"/>
          <p:cNvSpPr>
            <a:spLocks noGrp="1"/>
          </p:cNvSpPr>
          <p:nvPr>
            <p:ph type="body" sz="quarter" idx="12"/>
          </p:nvPr>
        </p:nvSpPr>
        <p:spPr/>
        <p:txBody>
          <a:bodyPr/>
          <a:lstStyle/>
          <a:p>
            <a:r>
              <a:rPr lang="lb-LU" dirty="0" smtClean="0"/>
              <a:t>amorel@bsp.lu</a:t>
            </a:r>
            <a:endParaRPr lang="en-GB" dirty="0"/>
          </a:p>
        </p:txBody>
      </p:sp>
      <p:sp>
        <p:nvSpPr>
          <p:cNvPr id="3" name="Slide Number Placeholder 2"/>
          <p:cNvSpPr>
            <a:spLocks noGrp="1"/>
          </p:cNvSpPr>
          <p:nvPr>
            <p:ph type="sldNum" sz="quarter" idx="4294967295"/>
          </p:nvPr>
        </p:nvSpPr>
        <p:spPr>
          <a:xfrm>
            <a:off x="8720138" y="6418263"/>
            <a:ext cx="423862" cy="230187"/>
          </a:xfrm>
        </p:spPr>
        <p:txBody>
          <a:bodyPr/>
          <a:lstStyle/>
          <a:p>
            <a:fld id="{E1FB0F38-C507-F548-BB22-628F9A6859F6}" type="slidenum">
              <a:rPr lang="it-IT" smtClean="0"/>
              <a:pPr/>
              <a:t>54</a:t>
            </a:fld>
            <a:endParaRPr lang="it-IT" dirty="0"/>
          </a:p>
        </p:txBody>
      </p:sp>
    </p:spTree>
    <p:extLst>
      <p:ext uri="{BB962C8B-B14F-4D97-AF65-F5344CB8AC3E}">
        <p14:creationId xmlns:p14="http://schemas.microsoft.com/office/powerpoint/2010/main" val="136287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394415346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smtClean="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2400657"/>
          </a:xfrm>
          <a:prstGeom prst="rect">
            <a:avLst/>
          </a:prstGeom>
          <a:noFill/>
        </p:spPr>
        <p:txBody>
          <a:bodyPr wrap="square" rtlCol="0">
            <a:spAutoFit/>
          </a:bodyPr>
          <a:lstStyle/>
          <a:p>
            <a:r>
              <a:rPr lang="fr-FR" sz="1200" b="1" dirty="0" smtClean="0"/>
              <a:t>Conclusion    </a:t>
            </a:r>
          </a:p>
          <a:p>
            <a:pPr algn="just"/>
            <a:endParaRPr lang="fr-FR" sz="1200" b="1" dirty="0" smtClean="0"/>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Les policiers affectés au sein de forces d’intervention bénéficient en principe des règles de la directive relatives au temps de travail et de repos. Les situations exceptionnelles justifiant des dérogations sont d’interprétation strictes. </a:t>
            </a:r>
          </a:p>
          <a:p>
            <a:pPr algn="just"/>
            <a:endParaRPr lang="fr-FR" sz="1100" dirty="0" smtClean="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Les services de santé, de la sécurité et du maintien de l’ordre ne sont pas exemptés du respect de ces règles. Seule la démonstration de circonstances exceptionnelles et d’activités concrètement incompatibles avec ces règles peut justifier qu’elles ne soient pas applicables. </a:t>
            </a:r>
            <a:endParaRPr lang="fr-FR" sz="1100" dirty="0">
              <a:solidFill>
                <a:srgbClr val="385072"/>
              </a:solidFill>
              <a:sym typeface="Wingdings" panose="05000000000000000000" pitchFamily="2" charset="2"/>
            </a:endParaRPr>
          </a:p>
          <a:p>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52205"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p:nvPicPr>
        <p:blipFill>
          <a:blip r:embed="rId7"/>
          <a:stretch>
            <a:fillRect/>
          </a:stretch>
        </p:blipFill>
        <p:spPr>
          <a:xfrm>
            <a:off x="8007758" y="0"/>
            <a:ext cx="1119440" cy="987284"/>
          </a:xfrm>
          <a:prstGeom prst="rect">
            <a:avLst/>
          </a:prstGeom>
        </p:spPr>
      </p:pic>
    </p:spTree>
    <p:extLst>
      <p:ext uri="{BB962C8B-B14F-4D97-AF65-F5344CB8AC3E}">
        <p14:creationId xmlns:p14="http://schemas.microsoft.com/office/powerpoint/2010/main" val="112161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3944153469"/>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smtClean="0">
                <a:solidFill>
                  <a:srgbClr val="385072"/>
                </a:solidFill>
                <a:latin typeface="Calibri" pitchFamily="34" charset="0"/>
                <a:cs typeface="Arial" charset="0"/>
              </a:rPr>
              <a:t>1</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785652"/>
          </a:xfrm>
          <a:prstGeom prst="rect">
            <a:avLst/>
          </a:prstGeom>
          <a:noFill/>
        </p:spPr>
        <p:txBody>
          <a:bodyPr wrap="square" rtlCol="0">
            <a:spAutoFit/>
          </a:bodyPr>
          <a:lstStyle/>
          <a:p>
            <a:r>
              <a:rPr lang="fr-FR" sz="1200" b="1" dirty="0"/>
              <a:t>Raisonnement et position de la Cour   </a:t>
            </a:r>
            <a:r>
              <a:rPr lang="fr-FR" sz="1200" b="1" dirty="0" smtClean="0"/>
              <a:t> </a:t>
            </a:r>
          </a:p>
          <a:p>
            <a:pPr algn="just"/>
            <a:endParaRPr lang="fr-FR" sz="1200" b="1" dirty="0" smtClean="0"/>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Demande </a:t>
            </a:r>
            <a:r>
              <a:rPr lang="fr-FR" sz="1100" dirty="0">
                <a:solidFill>
                  <a:srgbClr val="385072"/>
                </a:solidFill>
                <a:sym typeface="Wingdings" panose="05000000000000000000" pitchFamily="2" charset="2"/>
              </a:rPr>
              <a:t>faite dans le cadre d’un </a:t>
            </a:r>
            <a:r>
              <a:rPr lang="fr-FR" sz="1100" dirty="0" smtClean="0">
                <a:solidFill>
                  <a:srgbClr val="385072"/>
                </a:solidFill>
                <a:sym typeface="Wingdings" panose="05000000000000000000" pitchFamily="2" charset="2"/>
              </a:rPr>
              <a:t>litige espagnol </a:t>
            </a:r>
            <a:r>
              <a:rPr lang="fr-FR" sz="1100" dirty="0">
                <a:solidFill>
                  <a:srgbClr val="385072"/>
                </a:solidFill>
                <a:sym typeface="Wingdings" panose="05000000000000000000" pitchFamily="2" charset="2"/>
              </a:rPr>
              <a:t>en matière de CC opposant des </a:t>
            </a:r>
            <a:r>
              <a:rPr lang="fr-FR" sz="1100" dirty="0" smtClean="0">
                <a:solidFill>
                  <a:srgbClr val="385072"/>
                </a:solidFill>
                <a:sym typeface="Wingdings" panose="05000000000000000000" pitchFamily="2" charset="2"/>
              </a:rPr>
              <a:t>fédérations syndicales du secteur  </a:t>
            </a:r>
            <a:r>
              <a:rPr lang="fr-FR" sz="1100" dirty="0">
                <a:solidFill>
                  <a:srgbClr val="385072"/>
                </a:solidFill>
                <a:sym typeface="Wingdings" panose="05000000000000000000" pitchFamily="2" charset="2"/>
              </a:rPr>
              <a:t>de </a:t>
            </a:r>
            <a:r>
              <a:rPr lang="fr-FR" sz="1100" dirty="0" smtClean="0">
                <a:solidFill>
                  <a:srgbClr val="385072"/>
                </a:solidFill>
                <a:sym typeface="Wingdings" panose="05000000000000000000" pitchFamily="2" charset="2"/>
              </a:rPr>
              <a:t>travailleurs </a:t>
            </a:r>
            <a:r>
              <a:rPr lang="fr-FR" sz="1100" dirty="0">
                <a:solidFill>
                  <a:srgbClr val="385072"/>
                </a:solidFill>
                <a:sym typeface="Wingdings" panose="05000000000000000000" pitchFamily="2" charset="2"/>
              </a:rPr>
              <a:t>à un groupe </a:t>
            </a:r>
            <a:r>
              <a:rPr lang="fr-FR" sz="1100" dirty="0" smtClean="0">
                <a:solidFill>
                  <a:srgbClr val="385072"/>
                </a:solidFill>
                <a:sym typeface="Wingdings" panose="05000000000000000000" pitchFamily="2" charset="2"/>
              </a:rPr>
              <a:t>d’entreprises.</a:t>
            </a: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L’article 46 de la CC du 13 juillet 2016 du groupe d’entreprises permet aux travailleurs de satisfaire à leurs obligations personnelles et/ou familiales lorsque le motif de ces congés </a:t>
            </a:r>
            <a:r>
              <a:rPr lang="fr-FR" sz="1100" u="sng" dirty="0">
                <a:solidFill>
                  <a:srgbClr val="385072"/>
                </a:solidFill>
                <a:sym typeface="Wingdings" panose="05000000000000000000" pitchFamily="2" charset="2"/>
              </a:rPr>
              <a:t>coïncide</a:t>
            </a:r>
            <a:r>
              <a:rPr lang="fr-FR" sz="1100" dirty="0">
                <a:solidFill>
                  <a:srgbClr val="385072"/>
                </a:solidFill>
                <a:sym typeface="Wingdings" panose="05000000000000000000" pitchFamily="2" charset="2"/>
              </a:rPr>
              <a:t> avec :</a:t>
            </a:r>
          </a:p>
          <a:p>
            <a:pPr marL="534988" lvl="2" indent="-173038" algn="just">
              <a:buFont typeface="Arial" panose="020B0604020202020204" pitchFamily="34" charset="0"/>
              <a:buChar char="-"/>
            </a:pPr>
            <a:r>
              <a:rPr lang="fr-FR" sz="1100" dirty="0">
                <a:solidFill>
                  <a:srgbClr val="385072"/>
                </a:solidFill>
                <a:sym typeface="Wingdings" panose="05000000000000000000" pitchFamily="2" charset="2"/>
              </a:rPr>
              <a:t>La période de repos hebdomadaire OU,</a:t>
            </a:r>
          </a:p>
          <a:p>
            <a:pPr marL="534988" lvl="2" indent="-173038" algn="just">
              <a:buFont typeface="Arial" panose="020B0604020202020204" pitchFamily="34" charset="0"/>
              <a:buChar char="-"/>
            </a:pPr>
            <a:r>
              <a:rPr lang="fr-FR" sz="1100" dirty="0">
                <a:solidFill>
                  <a:srgbClr val="385072"/>
                </a:solidFill>
                <a:sym typeface="Wingdings" panose="05000000000000000000" pitchFamily="2" charset="2"/>
              </a:rPr>
              <a:t>La période de congé annuel payé garantie par le droit de l’Union</a:t>
            </a:r>
            <a:r>
              <a:rPr lang="fr-FR" sz="1100" dirty="0" smtClean="0">
                <a:solidFill>
                  <a:srgbClr val="385072"/>
                </a:solidFill>
                <a:sym typeface="Wingdings" panose="05000000000000000000" pitchFamily="2" charset="2"/>
              </a:rPr>
              <a:t>.</a:t>
            </a:r>
          </a:p>
          <a:p>
            <a:pPr lvl="2"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L’objectif </a:t>
            </a:r>
            <a:r>
              <a:rPr lang="fr-FR" sz="1100" dirty="0">
                <a:solidFill>
                  <a:srgbClr val="385072"/>
                </a:solidFill>
                <a:sym typeface="Wingdings" panose="05000000000000000000" pitchFamily="2" charset="2"/>
              </a:rPr>
              <a:t>ici est de déterminer les conditions de mise en œuvre des congés spéciaux rémunérés de l’article 46 de la CC.  </a:t>
            </a:r>
            <a:endParaRPr lang="fr-FR" sz="1200" dirty="0">
              <a:solidFill>
                <a:srgbClr val="385072"/>
              </a:solidFill>
              <a:sym typeface="Wingdings" panose="05000000000000000000" pitchFamily="2" charset="2"/>
            </a:endParaRPr>
          </a:p>
          <a:p>
            <a:endParaRPr lang="fr-FR" sz="1200" b="1" dirty="0"/>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Lorsqu’un salarié est en </a:t>
            </a:r>
            <a:r>
              <a:rPr lang="fr-FR" sz="1100" u="sng" dirty="0">
                <a:solidFill>
                  <a:srgbClr val="385072"/>
                </a:solidFill>
                <a:sym typeface="Wingdings" panose="05000000000000000000" pitchFamily="2" charset="2"/>
              </a:rPr>
              <a:t>congé annuel </a:t>
            </a:r>
            <a:r>
              <a:rPr lang="fr-FR" sz="1100" dirty="0">
                <a:solidFill>
                  <a:srgbClr val="385072"/>
                </a:solidFill>
                <a:sym typeface="Wingdings" panose="05000000000000000000" pitchFamily="2" charset="2"/>
              </a:rPr>
              <a:t>ou en </a:t>
            </a:r>
            <a:r>
              <a:rPr lang="fr-FR" sz="1100" u="sng" dirty="0">
                <a:solidFill>
                  <a:srgbClr val="385072"/>
                </a:solidFill>
                <a:sym typeface="Wingdings" panose="05000000000000000000" pitchFamily="2" charset="2"/>
              </a:rPr>
              <a:t>repos hebdomadaire </a:t>
            </a:r>
            <a:r>
              <a:rPr lang="fr-FR" sz="1100" dirty="0">
                <a:solidFill>
                  <a:srgbClr val="385072"/>
                </a:solidFill>
                <a:sym typeface="Wingdings" panose="05000000000000000000" pitchFamily="2" charset="2"/>
              </a:rPr>
              <a:t>devient </a:t>
            </a:r>
            <a:r>
              <a:rPr lang="fr-FR" sz="1100" dirty="0" smtClean="0">
                <a:solidFill>
                  <a:srgbClr val="385072"/>
                </a:solidFill>
                <a:sym typeface="Wingdings" panose="05000000000000000000" pitchFamily="2" charset="2"/>
              </a:rPr>
              <a:t>parent, </a:t>
            </a:r>
            <a:r>
              <a:rPr lang="fr-FR" sz="1100" dirty="0" err="1" smtClean="0">
                <a:solidFill>
                  <a:srgbClr val="385072"/>
                </a:solidFill>
                <a:sym typeface="Wingdings" panose="05000000000000000000" pitchFamily="2" charset="2"/>
              </a:rPr>
              <a:t>a-t-il</a:t>
            </a:r>
            <a:r>
              <a:rPr lang="fr-FR" sz="1100" dirty="0" smtClean="0">
                <a:solidFill>
                  <a:srgbClr val="385072"/>
                </a:solidFill>
                <a:sym typeface="Wingdings" panose="05000000000000000000" pitchFamily="2" charset="2"/>
              </a:rPr>
              <a:t> </a:t>
            </a:r>
            <a:r>
              <a:rPr lang="fr-FR" sz="1100" dirty="0">
                <a:solidFill>
                  <a:srgbClr val="385072"/>
                </a:solidFill>
                <a:sym typeface="Wingdings" panose="05000000000000000000" pitchFamily="2" charset="2"/>
              </a:rPr>
              <a:t>le droit de prendre </a:t>
            </a:r>
            <a:r>
              <a:rPr lang="fr-FR" sz="1100" dirty="0" smtClean="0">
                <a:solidFill>
                  <a:srgbClr val="385072"/>
                </a:solidFill>
                <a:sym typeface="Wingdings" panose="05000000000000000000" pitchFamily="2" charset="2"/>
              </a:rPr>
              <a:t>le </a:t>
            </a:r>
            <a:r>
              <a:rPr lang="fr-FR" sz="1100" dirty="0">
                <a:solidFill>
                  <a:srgbClr val="385072"/>
                </a:solidFill>
                <a:sym typeface="Wingdings" panose="05000000000000000000" pitchFamily="2" charset="2"/>
              </a:rPr>
              <a:t>jour de congé spécial </a:t>
            </a:r>
            <a:r>
              <a:rPr lang="fr-FR" sz="1100" dirty="0" smtClean="0">
                <a:solidFill>
                  <a:srgbClr val="385072"/>
                </a:solidFill>
                <a:sym typeface="Wingdings" panose="05000000000000000000" pitchFamily="2" charset="2"/>
              </a:rPr>
              <a:t>pour une naissance prévu </a:t>
            </a:r>
            <a:r>
              <a:rPr lang="fr-FR" sz="1100" dirty="0">
                <a:solidFill>
                  <a:srgbClr val="385072"/>
                </a:solidFill>
                <a:sym typeface="Wingdings" panose="05000000000000000000" pitchFamily="2" charset="2"/>
              </a:rPr>
              <a:t>par </a:t>
            </a:r>
            <a:r>
              <a:rPr lang="fr-FR" sz="1100" dirty="0" smtClean="0">
                <a:solidFill>
                  <a:srgbClr val="385072"/>
                </a:solidFill>
                <a:sym typeface="Wingdings" panose="05000000000000000000" pitchFamily="2" charset="2"/>
              </a:rPr>
              <a:t>sa CC, lors de son </a:t>
            </a:r>
            <a:r>
              <a:rPr lang="fr-FR" sz="1100" dirty="0">
                <a:solidFill>
                  <a:srgbClr val="385072"/>
                </a:solidFill>
                <a:sym typeface="Wingdings" panose="05000000000000000000" pitchFamily="2" charset="2"/>
              </a:rPr>
              <a:t>retour au travail ?</a:t>
            </a:r>
          </a:p>
          <a:p>
            <a:pPr marL="171450" indent="-171450" algn="just">
              <a:buFont typeface="Wingdings" panose="05000000000000000000" pitchFamily="2" charset="2"/>
              <a:buChar char="Ø"/>
            </a:pPr>
            <a:endParaRPr lang="fr-FR" sz="1200" dirty="0">
              <a:solidFill>
                <a:srgbClr val="385072"/>
              </a:solidFill>
              <a:sym typeface="Wingdings" panose="05000000000000000000" pitchFamily="2" charset="2"/>
            </a:endParaRPr>
          </a:p>
          <a:p>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52205"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p:nvPicPr>
        <p:blipFill>
          <a:blip r:embed="rId7"/>
          <a:stretch>
            <a:fillRect/>
          </a:stretch>
        </p:blipFill>
        <p:spPr>
          <a:xfrm>
            <a:off x="8007758" y="0"/>
            <a:ext cx="1119440" cy="987284"/>
          </a:xfrm>
          <a:prstGeom prst="rect">
            <a:avLst/>
          </a:prstGeom>
        </p:spPr>
      </p:pic>
    </p:spTree>
    <p:extLst>
      <p:ext uri="{BB962C8B-B14F-4D97-AF65-F5344CB8AC3E}">
        <p14:creationId xmlns:p14="http://schemas.microsoft.com/office/powerpoint/2010/main" val="16873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122003134"/>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4154984"/>
          </a:xfrm>
          <a:prstGeom prst="rect">
            <a:avLst/>
          </a:prstGeom>
          <a:noFill/>
        </p:spPr>
        <p:txBody>
          <a:bodyPr wrap="square" rtlCol="0">
            <a:spAutoFit/>
          </a:bodyPr>
          <a:lstStyle/>
          <a:p>
            <a:r>
              <a:rPr lang="fr-FR" sz="1200" b="1" dirty="0" smtClean="0"/>
              <a:t>Objet du litige  </a:t>
            </a:r>
          </a:p>
          <a:p>
            <a:pPr algn="just"/>
            <a:endParaRPr lang="fr-FR" sz="1200" b="1" dirty="0" smtClean="0"/>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Demande </a:t>
            </a:r>
            <a:r>
              <a:rPr lang="fr-FR" sz="1100" dirty="0">
                <a:solidFill>
                  <a:srgbClr val="385072"/>
                </a:solidFill>
                <a:sym typeface="Wingdings" panose="05000000000000000000" pitchFamily="2" charset="2"/>
              </a:rPr>
              <a:t>faite dans le cadre d’un </a:t>
            </a:r>
            <a:r>
              <a:rPr lang="fr-FR" sz="1100" dirty="0" smtClean="0">
                <a:solidFill>
                  <a:srgbClr val="385072"/>
                </a:solidFill>
                <a:sym typeface="Wingdings" panose="05000000000000000000" pitchFamily="2" charset="2"/>
              </a:rPr>
              <a:t>litige espagnol </a:t>
            </a:r>
            <a:r>
              <a:rPr lang="fr-FR" sz="1100" dirty="0">
                <a:solidFill>
                  <a:srgbClr val="385072"/>
                </a:solidFill>
                <a:sym typeface="Wingdings" panose="05000000000000000000" pitchFamily="2" charset="2"/>
              </a:rPr>
              <a:t>en matière de CC opposant des </a:t>
            </a:r>
            <a:r>
              <a:rPr lang="fr-FR" sz="1100" dirty="0" smtClean="0">
                <a:solidFill>
                  <a:srgbClr val="385072"/>
                </a:solidFill>
                <a:sym typeface="Wingdings" panose="05000000000000000000" pitchFamily="2" charset="2"/>
              </a:rPr>
              <a:t>fédérations syndicales du secteur  </a:t>
            </a:r>
            <a:r>
              <a:rPr lang="fr-FR" sz="1100" dirty="0">
                <a:solidFill>
                  <a:srgbClr val="385072"/>
                </a:solidFill>
                <a:sym typeface="Wingdings" panose="05000000000000000000" pitchFamily="2" charset="2"/>
              </a:rPr>
              <a:t>de </a:t>
            </a:r>
            <a:r>
              <a:rPr lang="fr-FR" sz="1100" dirty="0" smtClean="0">
                <a:solidFill>
                  <a:srgbClr val="385072"/>
                </a:solidFill>
                <a:sym typeface="Wingdings" panose="05000000000000000000" pitchFamily="2" charset="2"/>
              </a:rPr>
              <a:t>travailleurs </a:t>
            </a:r>
            <a:r>
              <a:rPr lang="fr-FR" sz="1100" dirty="0">
                <a:solidFill>
                  <a:srgbClr val="385072"/>
                </a:solidFill>
                <a:sym typeface="Wingdings" panose="05000000000000000000" pitchFamily="2" charset="2"/>
              </a:rPr>
              <a:t>à un groupe </a:t>
            </a:r>
            <a:r>
              <a:rPr lang="fr-FR" sz="1100" dirty="0" smtClean="0">
                <a:solidFill>
                  <a:srgbClr val="385072"/>
                </a:solidFill>
                <a:sym typeface="Wingdings" panose="05000000000000000000" pitchFamily="2" charset="2"/>
              </a:rPr>
              <a:t>d’entreprises.</a:t>
            </a: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L’article 46 de la CC du 13 juillet 2016 du groupe d’entreprises permet aux travailleurs de satisfaire à leurs obligations personnelles et/ou familiales lorsque le motif de ces congés </a:t>
            </a:r>
            <a:r>
              <a:rPr lang="fr-FR" sz="1100" u="sng" dirty="0">
                <a:solidFill>
                  <a:srgbClr val="385072"/>
                </a:solidFill>
                <a:sym typeface="Wingdings" panose="05000000000000000000" pitchFamily="2" charset="2"/>
              </a:rPr>
              <a:t>coïncide</a:t>
            </a:r>
            <a:r>
              <a:rPr lang="fr-FR" sz="1100" dirty="0">
                <a:solidFill>
                  <a:srgbClr val="385072"/>
                </a:solidFill>
                <a:sym typeface="Wingdings" panose="05000000000000000000" pitchFamily="2" charset="2"/>
              </a:rPr>
              <a:t> avec :</a:t>
            </a:r>
          </a:p>
          <a:p>
            <a:pPr marL="534988" lvl="2" indent="-173038" algn="just">
              <a:buFont typeface="Arial" panose="020B0604020202020204" pitchFamily="34" charset="0"/>
              <a:buChar char="-"/>
            </a:pPr>
            <a:r>
              <a:rPr lang="fr-FR" sz="1100" dirty="0">
                <a:solidFill>
                  <a:srgbClr val="385072"/>
                </a:solidFill>
                <a:sym typeface="Wingdings" panose="05000000000000000000" pitchFamily="2" charset="2"/>
              </a:rPr>
              <a:t>La période de repos hebdomadaire OU,</a:t>
            </a:r>
          </a:p>
          <a:p>
            <a:pPr marL="534988" lvl="2" indent="-173038" algn="just">
              <a:buFont typeface="Arial" panose="020B0604020202020204" pitchFamily="34" charset="0"/>
              <a:buChar char="-"/>
            </a:pPr>
            <a:r>
              <a:rPr lang="fr-FR" sz="1100" dirty="0">
                <a:solidFill>
                  <a:srgbClr val="385072"/>
                </a:solidFill>
                <a:sym typeface="Wingdings" panose="05000000000000000000" pitchFamily="2" charset="2"/>
              </a:rPr>
              <a:t>La période de congé annuel payé garantie par le droit de l’Union</a:t>
            </a:r>
            <a:r>
              <a:rPr lang="fr-FR" sz="1100" dirty="0" smtClean="0">
                <a:solidFill>
                  <a:srgbClr val="385072"/>
                </a:solidFill>
                <a:sym typeface="Wingdings" panose="05000000000000000000" pitchFamily="2" charset="2"/>
              </a:rPr>
              <a:t>.</a:t>
            </a:r>
          </a:p>
          <a:p>
            <a:pPr lvl="2" algn="just"/>
            <a:endParaRPr lang="fr-FR" sz="1100" dirty="0">
              <a:solidFill>
                <a:srgbClr val="385072"/>
              </a:solidFill>
              <a:sym typeface="Wingdings" panose="05000000000000000000" pitchFamily="2" charset="2"/>
            </a:endParaRPr>
          </a:p>
          <a:p>
            <a:pPr marL="171450" indent="-171450" algn="just">
              <a:buFont typeface="Wingdings" panose="05000000000000000000" pitchFamily="2" charset="2"/>
              <a:buChar char="Ø"/>
            </a:pPr>
            <a:r>
              <a:rPr lang="fr-FR" sz="1100" dirty="0" smtClean="0">
                <a:solidFill>
                  <a:srgbClr val="385072"/>
                </a:solidFill>
                <a:sym typeface="Wingdings" panose="05000000000000000000" pitchFamily="2" charset="2"/>
              </a:rPr>
              <a:t>L’objectif </a:t>
            </a:r>
            <a:r>
              <a:rPr lang="fr-FR" sz="1100" dirty="0">
                <a:solidFill>
                  <a:srgbClr val="385072"/>
                </a:solidFill>
                <a:sym typeface="Wingdings" panose="05000000000000000000" pitchFamily="2" charset="2"/>
              </a:rPr>
              <a:t>ici est de déterminer les conditions de mise en œuvre des congés spéciaux rémunérés de l’article 46 de la CC.  </a:t>
            </a:r>
            <a:endParaRPr lang="fr-FR" sz="1100" dirty="0" smtClean="0">
              <a:solidFill>
                <a:srgbClr val="385072"/>
              </a:solidFill>
              <a:sym typeface="Wingdings" panose="05000000000000000000" pitchFamily="2" charset="2"/>
            </a:endParaRPr>
          </a:p>
          <a:p>
            <a:pPr algn="just"/>
            <a:endParaRPr lang="fr-FR" sz="1200" dirty="0">
              <a:solidFill>
                <a:srgbClr val="385072"/>
              </a:solidFill>
              <a:sym typeface="Wingdings" panose="05000000000000000000" pitchFamily="2" charset="2"/>
            </a:endParaRPr>
          </a:p>
          <a:p>
            <a:r>
              <a:rPr lang="fr-FR" sz="1200" b="1" dirty="0"/>
              <a:t>Question préjudicielle   </a:t>
            </a:r>
          </a:p>
          <a:p>
            <a:endParaRPr lang="fr-FR" sz="1200" b="1" dirty="0"/>
          </a:p>
          <a:p>
            <a:pPr marL="171450" indent="-171450" algn="just">
              <a:buFont typeface="Wingdings" panose="05000000000000000000" pitchFamily="2" charset="2"/>
              <a:buChar char="Ø"/>
            </a:pPr>
            <a:r>
              <a:rPr lang="fr-FR" sz="1100" dirty="0">
                <a:solidFill>
                  <a:srgbClr val="385072"/>
                </a:solidFill>
                <a:sym typeface="Wingdings" panose="05000000000000000000" pitchFamily="2" charset="2"/>
              </a:rPr>
              <a:t>Lorsqu’un salarié est en </a:t>
            </a:r>
            <a:r>
              <a:rPr lang="fr-FR" sz="1100" u="sng" dirty="0">
                <a:solidFill>
                  <a:srgbClr val="385072"/>
                </a:solidFill>
                <a:sym typeface="Wingdings" panose="05000000000000000000" pitchFamily="2" charset="2"/>
              </a:rPr>
              <a:t>congé annuel </a:t>
            </a:r>
            <a:r>
              <a:rPr lang="fr-FR" sz="1100" dirty="0">
                <a:solidFill>
                  <a:srgbClr val="385072"/>
                </a:solidFill>
                <a:sym typeface="Wingdings" panose="05000000000000000000" pitchFamily="2" charset="2"/>
              </a:rPr>
              <a:t>ou en </a:t>
            </a:r>
            <a:r>
              <a:rPr lang="fr-FR" sz="1100" u="sng" dirty="0">
                <a:solidFill>
                  <a:srgbClr val="385072"/>
                </a:solidFill>
                <a:sym typeface="Wingdings" panose="05000000000000000000" pitchFamily="2" charset="2"/>
              </a:rPr>
              <a:t>repos hebdomadaire </a:t>
            </a:r>
            <a:r>
              <a:rPr lang="fr-FR" sz="1100" dirty="0">
                <a:solidFill>
                  <a:srgbClr val="385072"/>
                </a:solidFill>
                <a:sym typeface="Wingdings" panose="05000000000000000000" pitchFamily="2" charset="2"/>
              </a:rPr>
              <a:t>devient </a:t>
            </a:r>
            <a:r>
              <a:rPr lang="fr-FR" sz="1100" dirty="0" smtClean="0">
                <a:solidFill>
                  <a:srgbClr val="385072"/>
                </a:solidFill>
                <a:sym typeface="Wingdings" panose="05000000000000000000" pitchFamily="2" charset="2"/>
              </a:rPr>
              <a:t>parent, </a:t>
            </a:r>
            <a:r>
              <a:rPr lang="fr-FR" sz="1100" dirty="0" err="1" smtClean="0">
                <a:solidFill>
                  <a:srgbClr val="385072"/>
                </a:solidFill>
                <a:sym typeface="Wingdings" panose="05000000000000000000" pitchFamily="2" charset="2"/>
              </a:rPr>
              <a:t>a-t-il</a:t>
            </a:r>
            <a:r>
              <a:rPr lang="fr-FR" sz="1100" dirty="0" smtClean="0">
                <a:solidFill>
                  <a:srgbClr val="385072"/>
                </a:solidFill>
                <a:sym typeface="Wingdings" panose="05000000000000000000" pitchFamily="2" charset="2"/>
              </a:rPr>
              <a:t> </a:t>
            </a:r>
            <a:r>
              <a:rPr lang="fr-FR" sz="1100" dirty="0">
                <a:solidFill>
                  <a:srgbClr val="385072"/>
                </a:solidFill>
                <a:sym typeface="Wingdings" panose="05000000000000000000" pitchFamily="2" charset="2"/>
              </a:rPr>
              <a:t>le droit de prendre </a:t>
            </a:r>
            <a:r>
              <a:rPr lang="fr-FR" sz="1100" dirty="0" smtClean="0">
                <a:solidFill>
                  <a:srgbClr val="385072"/>
                </a:solidFill>
                <a:sym typeface="Wingdings" panose="05000000000000000000" pitchFamily="2" charset="2"/>
              </a:rPr>
              <a:t>le </a:t>
            </a:r>
            <a:r>
              <a:rPr lang="fr-FR" sz="1100" dirty="0">
                <a:solidFill>
                  <a:srgbClr val="385072"/>
                </a:solidFill>
                <a:sym typeface="Wingdings" panose="05000000000000000000" pitchFamily="2" charset="2"/>
              </a:rPr>
              <a:t>jour de congé spécial </a:t>
            </a:r>
            <a:r>
              <a:rPr lang="fr-FR" sz="1100" dirty="0" smtClean="0">
                <a:solidFill>
                  <a:srgbClr val="385072"/>
                </a:solidFill>
                <a:sym typeface="Wingdings" panose="05000000000000000000" pitchFamily="2" charset="2"/>
              </a:rPr>
              <a:t>pour une naissance prévu </a:t>
            </a:r>
            <a:r>
              <a:rPr lang="fr-FR" sz="1100" dirty="0">
                <a:solidFill>
                  <a:srgbClr val="385072"/>
                </a:solidFill>
                <a:sym typeface="Wingdings" panose="05000000000000000000" pitchFamily="2" charset="2"/>
              </a:rPr>
              <a:t>par </a:t>
            </a:r>
            <a:r>
              <a:rPr lang="fr-FR" sz="1100" dirty="0" smtClean="0">
                <a:solidFill>
                  <a:srgbClr val="385072"/>
                </a:solidFill>
                <a:sym typeface="Wingdings" panose="05000000000000000000" pitchFamily="2" charset="2"/>
              </a:rPr>
              <a:t>sa CC, lors de son </a:t>
            </a:r>
            <a:r>
              <a:rPr lang="fr-FR" sz="1100" dirty="0">
                <a:solidFill>
                  <a:srgbClr val="385072"/>
                </a:solidFill>
                <a:sym typeface="Wingdings" panose="05000000000000000000" pitchFamily="2" charset="2"/>
              </a:rPr>
              <a:t>retour au travail ?</a:t>
            </a:r>
          </a:p>
          <a:p>
            <a:pPr marL="171450" indent="-171450" algn="just">
              <a:buFont typeface="Wingdings" panose="05000000000000000000" pitchFamily="2" charset="2"/>
              <a:buChar char="Ø"/>
            </a:pPr>
            <a:endParaRPr lang="fr-FR" sz="1200" dirty="0">
              <a:solidFill>
                <a:srgbClr val="385072"/>
              </a:solidFill>
              <a:sym typeface="Wingdings" panose="05000000000000000000" pitchFamily="2" charset="2"/>
            </a:endParaRPr>
          </a:p>
          <a:p>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52205"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p:nvPicPr>
        <p:blipFill>
          <a:blip r:embed="rId7"/>
          <a:stretch>
            <a:fillRect/>
          </a:stretch>
        </p:blipFill>
        <p:spPr>
          <a:xfrm>
            <a:off x="8007758" y="0"/>
            <a:ext cx="1119440" cy="987284"/>
          </a:xfrm>
          <a:prstGeom prst="rect">
            <a:avLst/>
          </a:prstGeom>
        </p:spPr>
      </p:pic>
      <p:cxnSp>
        <p:nvCxnSpPr>
          <p:cNvPr id="14" name="Straight Connector 13"/>
          <p:cNvCxnSpPr/>
          <p:nvPr/>
        </p:nvCxnSpPr>
        <p:spPr>
          <a:xfrm>
            <a:off x="652205" y="5270740"/>
            <a:ext cx="3416588"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4845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FB0F38-C507-F548-BB22-628F9A6859F6}" type="slidenum">
              <a:rPr kumimoji="0" lang="it-IT" sz="800" b="1" i="0" u="none" strike="noStrike" kern="1200" cap="none" spc="0" normalizeH="0" baseline="0" noProof="0" smtClean="0">
                <a:ln>
                  <a:noFill/>
                </a:ln>
                <a:solidFill>
                  <a:srgbClr val="00AAB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it-IT" sz="800" b="1" i="0" u="none" strike="noStrike" kern="1200" cap="none" spc="0" normalizeH="0" baseline="0" noProof="0" dirty="0">
              <a:ln>
                <a:noFill/>
              </a:ln>
              <a:solidFill>
                <a:srgbClr val="00AAB6"/>
              </a:solidFill>
              <a:effectLst/>
              <a:uLnTx/>
              <a:uFillTx/>
              <a:latin typeface="Arial"/>
              <a:ea typeface="+mn-ea"/>
              <a:cs typeface="+mn-cs"/>
            </a:endParaRPr>
          </a:p>
        </p:txBody>
      </p:sp>
      <p:sp>
        <p:nvSpPr>
          <p:cNvPr id="4" name="Text Placeholder 3"/>
          <p:cNvSpPr>
            <a:spLocks noGrp="1"/>
          </p:cNvSpPr>
          <p:nvPr>
            <p:ph type="body" sz="quarter" idx="16"/>
          </p:nvPr>
        </p:nvSpPr>
        <p:spPr>
          <a:xfrm>
            <a:off x="461079" y="365580"/>
            <a:ext cx="6806620" cy="252768"/>
          </a:xfrm>
        </p:spPr>
        <p:txBody>
          <a:bodyPr/>
          <a:lstStyle/>
          <a:p>
            <a:r>
              <a:rPr lang="fr-LU" dirty="0" smtClean="0"/>
              <a:t>Jurisprudences récentes de la C.J.U.E. (déc. 2019 – déc. 2020) </a:t>
            </a:r>
            <a:endParaRPr lang="en-GB" dirty="0"/>
          </a:p>
        </p:txBody>
      </p:sp>
      <p:sp>
        <p:nvSpPr>
          <p:cNvPr id="5" name="Text Placeholder 4"/>
          <p:cNvSpPr>
            <a:spLocks noGrp="1"/>
          </p:cNvSpPr>
          <p:nvPr>
            <p:ph type="body" sz="quarter" idx="13"/>
          </p:nvPr>
        </p:nvSpPr>
        <p:spPr>
          <a:xfrm>
            <a:off x="461078" y="1054686"/>
            <a:ext cx="7406213" cy="627321"/>
          </a:xfrm>
        </p:spPr>
        <p:txBody>
          <a:bodyPr/>
          <a:lstStyle/>
          <a:p>
            <a:r>
              <a:rPr lang="fr-LU" dirty="0" smtClean="0"/>
              <a:t>I – Aménagement du temps de travail</a:t>
            </a:r>
            <a:endParaRPr lang="en-GB" sz="3200" dirty="0"/>
          </a:p>
        </p:txBody>
      </p:sp>
      <p:graphicFrame>
        <p:nvGraphicFramePr>
          <p:cNvPr id="6" name="Diagram 5"/>
          <p:cNvGraphicFramePr/>
          <p:nvPr>
            <p:extLst>
              <p:ext uri="{D42A27DB-BD31-4B8C-83A1-F6EECF244321}">
                <p14:modId xmlns:p14="http://schemas.microsoft.com/office/powerpoint/2010/main" val="3475461460"/>
              </p:ext>
            </p:extLst>
          </p:nvPr>
        </p:nvGraphicFramePr>
        <p:xfrm>
          <a:off x="618226" y="1811547"/>
          <a:ext cx="7620001" cy="767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8227" y="2010756"/>
            <a:ext cx="258738" cy="369332"/>
          </a:xfrm>
          <a:prstGeom prst="rect">
            <a:avLst/>
          </a:prstGeom>
          <a:noFill/>
        </p:spPr>
        <p:txBody>
          <a:bodyPr wrap="square" rtlCol="0">
            <a:spAutoFit/>
          </a:bodyPr>
          <a:lstStyle/>
          <a:p>
            <a:pPr fontAlgn="base">
              <a:spcBef>
                <a:spcPct val="0"/>
              </a:spcBef>
              <a:spcAft>
                <a:spcPct val="0"/>
              </a:spcAft>
            </a:pPr>
            <a:r>
              <a:rPr lang="lb-LU" b="1" dirty="0">
                <a:solidFill>
                  <a:srgbClr val="385072"/>
                </a:solidFill>
                <a:latin typeface="Calibri" pitchFamily="34" charset="0"/>
                <a:cs typeface="Arial" charset="0"/>
              </a:rPr>
              <a:t>2</a:t>
            </a:r>
            <a:endParaRPr lang="en-GB" b="1" dirty="0">
              <a:solidFill>
                <a:srgbClr val="385072"/>
              </a:solidFill>
              <a:latin typeface="Calibri" pitchFamily="34" charset="0"/>
              <a:cs typeface="Arial" charset="0"/>
            </a:endParaRPr>
          </a:p>
        </p:txBody>
      </p:sp>
      <p:sp>
        <p:nvSpPr>
          <p:cNvPr id="9" name="TextBox 8"/>
          <p:cNvSpPr txBox="1"/>
          <p:nvPr/>
        </p:nvSpPr>
        <p:spPr>
          <a:xfrm>
            <a:off x="618227" y="2778507"/>
            <a:ext cx="7620000" cy="3416320"/>
          </a:xfrm>
          <a:prstGeom prst="rect">
            <a:avLst/>
          </a:prstGeom>
          <a:noFill/>
        </p:spPr>
        <p:txBody>
          <a:bodyPr wrap="square" rtlCol="0">
            <a:spAutoFit/>
          </a:bodyPr>
          <a:lstStyle/>
          <a:p>
            <a:r>
              <a:rPr lang="fr-FR" sz="1200" b="1" dirty="0" smtClean="0"/>
              <a:t>Raisonnement et position de la Cour   </a:t>
            </a:r>
          </a:p>
          <a:p>
            <a:pPr lvl="0" algn="just"/>
            <a:endParaRPr lang="fr-FR" sz="1200" dirty="0">
              <a:solidFill>
                <a:srgbClr val="385072"/>
              </a:solidFill>
              <a:sym typeface="Wingdings" panose="05000000000000000000" pitchFamily="2" charset="2"/>
            </a:endParaRPr>
          </a:p>
          <a:p>
            <a:pPr marL="171450" lvl="0" indent="-171450" algn="just">
              <a:buFont typeface="Wingdings" panose="05000000000000000000" pitchFamily="2" charset="2"/>
              <a:buChar char="Ø"/>
            </a:pPr>
            <a:r>
              <a:rPr lang="fr-FR" sz="1100" dirty="0">
                <a:solidFill>
                  <a:srgbClr val="385072"/>
                </a:solidFill>
                <a:sym typeface="Wingdings" panose="05000000000000000000" pitchFamily="2" charset="2"/>
              </a:rPr>
              <a:t>Les jours de congés spéciaux </a:t>
            </a:r>
            <a:r>
              <a:rPr lang="fr-FR" sz="1100" dirty="0" smtClean="0">
                <a:solidFill>
                  <a:srgbClr val="385072"/>
                </a:solidFill>
                <a:sym typeface="Wingdings" panose="05000000000000000000" pitchFamily="2" charset="2"/>
              </a:rPr>
              <a:t>octroyés par </a:t>
            </a:r>
            <a:r>
              <a:rPr lang="fr-FR" sz="1100" dirty="0">
                <a:solidFill>
                  <a:srgbClr val="385072"/>
                </a:solidFill>
                <a:sym typeface="Wingdings" panose="05000000000000000000" pitchFamily="2" charset="2"/>
              </a:rPr>
              <a:t>la CC ne visent pas à protéger la sécurité et la santé des travailleurs, mais seulement à offrir à ceux-ci la faculté de solliciter ponctuellement une autorisation de s'absenter pendant leur temps de travail. </a:t>
            </a:r>
          </a:p>
          <a:p>
            <a:pPr marL="171450" lvl="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lvl="0" indent="-171450" algn="just">
              <a:buFont typeface="Wingdings" panose="05000000000000000000" pitchFamily="2" charset="2"/>
              <a:buChar char="Ø"/>
            </a:pPr>
            <a:r>
              <a:rPr lang="fr-FR" sz="1100" dirty="0">
                <a:solidFill>
                  <a:srgbClr val="385072"/>
                </a:solidFill>
                <a:sym typeface="Wingdings" panose="05000000000000000000" pitchFamily="2" charset="2"/>
              </a:rPr>
              <a:t>La directive 2003/88 se borne à fixer des prescriptions minimales de sécurité et de santé en matière d'aménagement du temps de travail.</a:t>
            </a:r>
          </a:p>
          <a:p>
            <a:pPr marL="171450" lvl="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71450" lvl="0" indent="-171450" algn="just">
              <a:buFont typeface="Wingdings" panose="05000000000000000000" pitchFamily="2" charset="2"/>
              <a:buChar char="Ø"/>
            </a:pPr>
            <a:r>
              <a:rPr lang="fr-FR" sz="1100" dirty="0">
                <a:solidFill>
                  <a:srgbClr val="385072"/>
                </a:solidFill>
                <a:sym typeface="Wingdings" panose="05000000000000000000" pitchFamily="2" charset="2"/>
              </a:rPr>
              <a:t>L’article 46 de la CC du 13 juillet 2016 ne relève pas du champ d’application de la directive 2003/88 mais de l’exercice par un EM de ses compétences propres. </a:t>
            </a:r>
          </a:p>
          <a:p>
            <a:pPr marL="171450" lvl="0" indent="-171450" algn="just">
              <a:buFont typeface="Wingdings" panose="05000000000000000000" pitchFamily="2" charset="2"/>
              <a:buChar char="Ø"/>
            </a:pPr>
            <a:endParaRPr lang="fr-FR" sz="1100" dirty="0">
              <a:solidFill>
                <a:srgbClr val="385072"/>
              </a:solidFill>
              <a:sym typeface="Wingdings" panose="05000000000000000000" pitchFamily="2" charset="2"/>
            </a:endParaRPr>
          </a:p>
          <a:p>
            <a:pPr marL="180975" lvl="1" indent="-180975" algn="just"/>
            <a:r>
              <a:rPr lang="fr-FR" sz="1100" dirty="0" smtClean="0">
                <a:solidFill>
                  <a:srgbClr val="385072"/>
                </a:solidFill>
                <a:latin typeface="Arial" panose="020B0604020202020204" pitchFamily="34" charset="0"/>
                <a:cs typeface="Arial" panose="020B0604020202020204" pitchFamily="34" charset="0"/>
                <a:sym typeface="Wingdings" panose="05000000000000000000" pitchFamily="2" charset="2"/>
              </a:rPr>
              <a:t>► </a:t>
            </a:r>
            <a:r>
              <a:rPr lang="fr-FR" sz="1100" dirty="0" smtClean="0">
                <a:solidFill>
                  <a:srgbClr val="385072"/>
                </a:solidFill>
                <a:sym typeface="Wingdings" panose="05000000000000000000" pitchFamily="2" charset="2"/>
              </a:rPr>
              <a:t>Cette </a:t>
            </a:r>
            <a:r>
              <a:rPr lang="fr-FR" sz="1100" dirty="0">
                <a:solidFill>
                  <a:srgbClr val="385072"/>
                </a:solidFill>
                <a:sym typeface="Wingdings" panose="05000000000000000000" pitchFamily="2" charset="2"/>
              </a:rPr>
              <a:t>directive laisse donc aux EM la liberté d'adopter des normes plus favorables aux travailleurs dans les domaines que le droit de l'Union ne couvre pas.</a:t>
            </a:r>
          </a:p>
          <a:p>
            <a:endParaRPr lang="fr-FR" sz="1200" b="1" dirty="0" smtClean="0"/>
          </a:p>
          <a:p>
            <a:endParaRPr lang="fr-FR" sz="1200" b="1" dirty="0" smtClean="0"/>
          </a:p>
          <a:p>
            <a:endParaRPr lang="fr-FR" dirty="0"/>
          </a:p>
          <a:p>
            <a:endParaRPr lang="en-GB" dirty="0"/>
          </a:p>
        </p:txBody>
      </p:sp>
      <p:cxnSp>
        <p:nvCxnSpPr>
          <p:cNvPr id="11" name="Straight Connector 10"/>
          <p:cNvCxnSpPr/>
          <p:nvPr/>
        </p:nvCxnSpPr>
        <p:spPr>
          <a:xfrm>
            <a:off x="618227" y="3036498"/>
            <a:ext cx="3450566"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p:cNvPicPr>
          <p:nvPr/>
        </p:nvPicPr>
        <p:blipFill>
          <a:blip r:embed="rId7"/>
          <a:stretch>
            <a:fillRect/>
          </a:stretch>
        </p:blipFill>
        <p:spPr>
          <a:xfrm>
            <a:off x="8011533" y="0"/>
            <a:ext cx="1115665" cy="987638"/>
          </a:xfrm>
          <a:prstGeom prst="rect">
            <a:avLst/>
          </a:prstGeom>
        </p:spPr>
      </p:pic>
    </p:spTree>
    <p:extLst>
      <p:ext uri="{BB962C8B-B14F-4D97-AF65-F5344CB8AC3E}">
        <p14:creationId xmlns:p14="http://schemas.microsoft.com/office/powerpoint/2010/main" val="5521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BSP2019_power point 4tiers_Arial">
  <a:themeElements>
    <a:clrScheme name="BSP">
      <a:dk1>
        <a:srgbClr val="333333"/>
      </a:dk1>
      <a:lt1>
        <a:srgbClr val="F8F9FA"/>
      </a:lt1>
      <a:dk2>
        <a:srgbClr val="009AA7"/>
      </a:dk2>
      <a:lt2>
        <a:srgbClr val="F8F9FA"/>
      </a:lt2>
      <a:accent1>
        <a:srgbClr val="395173"/>
      </a:accent1>
      <a:accent2>
        <a:srgbClr val="7F7F7F"/>
      </a:accent2>
      <a:accent3>
        <a:srgbClr val="4C6C9A"/>
      </a:accent3>
      <a:accent4>
        <a:srgbClr val="AEBFC7"/>
      </a:accent4>
      <a:accent5>
        <a:srgbClr val="00B6C4"/>
      </a:accent5>
      <a:accent6>
        <a:srgbClr val="CFC9BD"/>
      </a:accent6>
      <a:hlink>
        <a:srgbClr val="677C91"/>
      </a:hlink>
      <a:folHlink>
        <a:srgbClr val="00B6C4"/>
      </a:folHlink>
    </a:clrScheme>
    <a:fontScheme name="BS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resentation243">
  <a:themeElements>
    <a:clrScheme name="BSP">
      <a:dk1>
        <a:srgbClr val="333333"/>
      </a:dk1>
      <a:lt1>
        <a:srgbClr val="F8F9FA"/>
      </a:lt1>
      <a:dk2>
        <a:srgbClr val="009AA7"/>
      </a:dk2>
      <a:lt2>
        <a:srgbClr val="F8F9FA"/>
      </a:lt2>
      <a:accent1>
        <a:srgbClr val="395173"/>
      </a:accent1>
      <a:accent2>
        <a:srgbClr val="7F7F7F"/>
      </a:accent2>
      <a:accent3>
        <a:srgbClr val="4C6C9A"/>
      </a:accent3>
      <a:accent4>
        <a:srgbClr val="AEBFC7"/>
      </a:accent4>
      <a:accent5>
        <a:srgbClr val="00B6C4"/>
      </a:accent5>
      <a:accent6>
        <a:srgbClr val="CFC9BD"/>
      </a:accent6>
      <a:hlink>
        <a:srgbClr val="677C91"/>
      </a:hlink>
      <a:folHlink>
        <a:srgbClr val="00B6C4"/>
      </a:folHlink>
    </a:clrScheme>
    <a:fontScheme name="BS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14CB6D0113094F9923C5E0E5352584" ma:contentTypeVersion="0" ma:contentTypeDescription="Create a new document." ma:contentTypeScope="" ma:versionID="b7c2fe8085315764e60d0135d79936bb">
  <xsd:schema xmlns:xsd="http://www.w3.org/2001/XMLSchema" xmlns:xs="http://www.w3.org/2001/XMLSchema" xmlns:p="http://schemas.microsoft.com/office/2006/metadata/properties" targetNamespace="http://schemas.microsoft.com/office/2006/metadata/properties" ma:root="true" ma:fieldsID="dd6a016fe7efbf0fbe3caa3755daf3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E91EF-9C0A-4261-9901-6DED5E7BFE7B}">
  <ds:schemaRefs>
    <ds:schemaRef ds:uri="http://schemas.microsoft.com/sharepoint/v3/contenttype/forms"/>
  </ds:schemaRefs>
</ds:datastoreItem>
</file>

<file path=customXml/itemProps2.xml><?xml version="1.0" encoding="utf-8"?>
<ds:datastoreItem xmlns:ds="http://schemas.openxmlformats.org/officeDocument/2006/customXml" ds:itemID="{BC90DD58-0E0A-4B17-9043-461465EC33C5}">
  <ds:schemaRefs>
    <ds:schemaRef ds:uri="http://schemas.openxmlformats.org/package/2006/metadata/core-propertie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0341A16-E276-4A44-AEF9-991F0AB05A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TotalTime>
  <Words>8044</Words>
  <Application>Microsoft Office PowerPoint</Application>
  <PresentationFormat>On-screen Show (4:3)</PresentationFormat>
  <Paragraphs>883</Paragraphs>
  <Slides>54</Slides>
  <Notes>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BSP2019_power point 4tiers_Arial</vt:lpstr>
      <vt:lpstr>Presentation243</vt:lpstr>
      <vt:lpstr>Jurisprudences récentes  de la Cour de Justice de l’Union Européenne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POUR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Pauline WIRTZLER</dc:creator>
  <cp:lastModifiedBy>Arendt</cp:lastModifiedBy>
  <cp:revision>857</cp:revision>
  <cp:lastPrinted>2021-01-27T19:19:08Z</cp:lastPrinted>
  <dcterms:created xsi:type="dcterms:W3CDTF">2019-05-20T12:32:18Z</dcterms:created>
  <dcterms:modified xsi:type="dcterms:W3CDTF">2021-02-01T18:15:52Z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0x010100B114CB6D0113094F9923C5E0E5352584</vt:lpwstr>
  </property>
  <property fmtid="{D5CDD505-2E9C-101B-9397-08002B2CF9AE}" pid="3" name="IsMyDocuments">
    <vt:bool>true</vt:bool>
  </property>
</Properties>
</file>