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7"/>
  </p:notes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28"/>
      <p:bold r:id="rId29"/>
      <p:italic r:id="rId30"/>
      <p:boldItalic r:id="rId31"/>
    </p:embeddedFont>
    <p:embeddedFont>
      <p:font typeface="Quicksand" panose="020B0604020202020204" charset="0"/>
      <p:regular r:id="rId32"/>
      <p:bold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-Luc Putz" initials="JLP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AECE35A-EED3-427D-9D60-4F56E8162376}">
  <a:tblStyle styleId="{6AECE35A-EED3-427D-9D60-4F56E81623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26A1B10-B252-4223-B86F-04C9745F295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8"/>
    <p:restoredTop sz="86420"/>
  </p:normalViewPr>
  <p:slideViewPr>
    <p:cSldViewPr snapToGrid="0" snapToObjects="1">
      <p:cViewPr varScale="1">
        <p:scale>
          <a:sx n="124" d="100"/>
          <a:sy n="124" d="100"/>
        </p:scale>
        <p:origin x="-450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03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451766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8097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4697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7456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8247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99716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0366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4503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60369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25627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8869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8393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8321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51870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54460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36139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07213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083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1670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3013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2142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646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5765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91500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323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319175" y="2233519"/>
            <a:ext cx="6680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cxnSp>
        <p:nvCxnSpPr>
          <p:cNvPr id="11" name="Google Shape;11;p2"/>
          <p:cNvCxnSpPr>
            <a:stCxn id="12" idx="4"/>
          </p:cNvCxnSpPr>
          <p:nvPr/>
        </p:nvCxnSpPr>
        <p:spPr>
          <a:xfrm>
            <a:off x="939750" y="2832475"/>
            <a:ext cx="0" cy="231090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845250" y="2643475"/>
            <a:ext cx="189000" cy="1890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Font typeface="Quicksand"/>
              <a:buNone/>
              <a:defRPr sz="1800"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165498" y="1086799"/>
            <a:ext cx="68580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3F3F3"/>
              </a:buClr>
              <a:buSzPts val="3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■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29" name="Google Shape;29;p5"/>
          <p:cNvCxnSpPr/>
          <p:nvPr/>
        </p:nvCxnSpPr>
        <p:spPr>
          <a:xfrm>
            <a:off x="945638" y="0"/>
            <a:ext cx="0" cy="5143500"/>
          </a:xfrm>
          <a:prstGeom prst="straightConnector1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Google Shape;30;p5"/>
          <p:cNvSpPr/>
          <p:nvPr/>
        </p:nvSpPr>
        <p:spPr>
          <a:xfrm>
            <a:off x="874396" y="605794"/>
            <a:ext cx="142500" cy="1425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/>
          <p:nvPr/>
        </p:nvSpPr>
        <p:spPr>
          <a:xfrm>
            <a:off x="844675" y="1400721"/>
            <a:ext cx="201900" cy="2019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icksand"/>
              <a:buNone/>
              <a:defRPr sz="18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65498" y="1086799"/>
            <a:ext cx="68580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"/>
              <a:buChar char="◦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"/>
              <a:buChar char="▫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"/>
              <a:buChar char="■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●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○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■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●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○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Quicksand"/>
              <a:buChar char="■"/>
              <a:defRPr sz="24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157" y="4752131"/>
            <a:ext cx="548700" cy="3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r">
              <a:buNone/>
              <a:defRPr sz="1200">
                <a:solidFill>
                  <a:schemeClr val="accent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1255379" y="1411950"/>
            <a:ext cx="7269013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Actualités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> du droit du travail </a:t>
            </a:r>
            <a:r>
              <a:rPr lang="en" dirty="0" err="1">
                <a:latin typeface="Calibri" panose="020F0502020204030204" pitchFamily="34" charset="0"/>
                <a:cs typeface="Calibri" panose="020F0502020204030204" pitchFamily="34" charset="0"/>
              </a:rPr>
              <a:t>collectif</a:t>
            </a:r>
            <a: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" sz="4400" dirty="0">
                <a:latin typeface="Calibri" panose="020F0502020204030204" pitchFamily="34" charset="0"/>
                <a:cs typeface="Calibri" panose="020F0502020204030204" pitchFamily="34" charset="0"/>
              </a:rPr>
              <a:t>(2016-2020)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C0627538-A107-EF41-A17B-C25537EC4912}"/>
              </a:ext>
            </a:extLst>
          </p:cNvPr>
          <p:cNvSpPr txBox="1"/>
          <p:nvPr/>
        </p:nvSpPr>
        <p:spPr>
          <a:xfrm>
            <a:off x="6004987" y="4034118"/>
            <a:ext cx="21419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Jean-Luc PUTZ</a:t>
            </a:r>
          </a:p>
          <a:p>
            <a:pPr algn="r"/>
            <a:endParaRPr lang="fr-FR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fr-F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Conférence ELSA 9/3/2021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Licenciement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collectif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plans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sociaux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026431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Charge de la preuve :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salarié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Licenciement = acte juridique susceptible d’être prouvé par écrit ou par la voie de l’enquête et non pas par une expertise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Lux, ordonnance, 15 mars 2016, n° 1201/16, n° 1205/16, n° 1206/16, n° 1207/16 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ordonnance, 29 juillet 2020, n° 2075/20.</a:t>
            </a:r>
            <a:endParaRPr lang="fr-LU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Petites entreprises sans CCT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Pas d’obligation de négocier un plan social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29 juin 2016, n° 2691/16</a:t>
            </a:r>
          </a:p>
          <a:p>
            <a:pPr marL="342900" indent="-342900"/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>
              <a:buClr>
                <a:schemeClr val="accent1"/>
              </a:buClr>
              <a:buSzPts val="2400"/>
              <a:buNone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32953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Licenciement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collectif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plans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sociaux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31351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Plan social et insolvabilité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Plan social incluant les licenciements à venir  applicable </a:t>
            </a:r>
            <a:b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</a:b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en cas de faillite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13 juillet 2017, 2881/2017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 : TT Lux., 14 février 2017, n° 640/17 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Obligation de négocier un plan social par le curateur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8e, 19 avril 2018, n° 44477 et 44476</a:t>
            </a:r>
            <a:endParaRPr lang="fr-LU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14 novembre 2019, n° CAS-2019-00002, n° 146/2019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Lux., civil, 15 juillet 2016, n° 147.144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76200" indent="0">
              <a:buClr>
                <a:schemeClr val="accent1"/>
              </a:buClr>
              <a:buSzPts val="2400"/>
              <a:buNone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4867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43000" y="336998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Mise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place et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fonctionnement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délégation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967838" y="557651"/>
            <a:ext cx="7829669" cy="42488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Elections sociales</a:t>
            </a:r>
            <a:endParaRPr lang="fr-CH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Compétence juridictionnelle  : TT </a:t>
            </a: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Réunion constituante 			                     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Esch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7 février 2017, n° 421/2017 </a:t>
            </a: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Délégués libérés 			                  </a:t>
            </a: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7 novembre 2017, n° 3609/17</a:t>
            </a:r>
          </a:p>
          <a:p>
            <a:pPr marL="533400" lvl="1" indent="0" algn="r">
              <a:buClr>
                <a:schemeClr val="accent1"/>
              </a:buClr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21 octobre 2016, n° 3733/2016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Validité des candidatures : liste d’un syndicat + liste avec adhérents du même syndicat  valable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Trib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6 juillet 2016, n° 34035a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; Cour </a:t>
            </a:r>
            <a:r>
              <a:rPr lang="fr-LU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10 janvier 2017, n° 38348C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Déroulement du scrutin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Horaires d’ouverture avancées                         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10 novembre 2015, n° 36389C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Affichage des élections &amp; salariés travaillant en externe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Trib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24 février 2015, n° 33862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Personnes pouvant être présentes dans le bureau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21 juin 2011, n° 28068C et 28093C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342900" indent="-342900"/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>
              <a:buClr>
                <a:schemeClr val="accent1"/>
              </a:buClr>
              <a:buSzPts val="2400"/>
              <a:buNone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57837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Mise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place et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fonctionnement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délégation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985542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Réunion de la délégation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Obligation patronale de veiller au bon fonctionnement de la délégation ? Droit d’immixtion ?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8e, 20 décembre 2018, n° 44669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Procédures pour assurer le respect de la loi.</a:t>
            </a:r>
          </a:p>
          <a:p>
            <a:pPr marL="419100" indent="-342900">
              <a:buClr>
                <a:schemeClr val="accent1"/>
              </a:buClr>
              <a:buSzPts val="2400"/>
              <a:buFontTx/>
              <a:buChar char="-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Voie civile : référé. </a:t>
            </a:r>
            <a:r>
              <a:rPr lang="fr-CH" sz="2000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Exemple : convocation de la réunion constituante.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Lux, référé, 28 avril 2017, n° 1742/17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  <a:buFontTx/>
              <a:buChar char="-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Voie pénale : délit d’entrave. </a:t>
            </a:r>
            <a:r>
              <a:rPr lang="fr-CH" sz="2000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Exemple : refus de l’employeur de donner accès à un conseiller externe.</a:t>
            </a: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Lux., corr., 24 février 2016, n° 747/2016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10e, corr., 29 juin 2016, n° 388/16</a:t>
            </a:r>
          </a:p>
          <a:p>
            <a:pPr marL="76200" indent="0">
              <a:buClr>
                <a:schemeClr val="accent1"/>
              </a:buClr>
              <a:buSzPts val="2400"/>
              <a:buNone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68505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Mise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place et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fonctionnement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délégation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Délégués libérés</a:t>
            </a:r>
          </a:p>
          <a:p>
            <a:pPr marL="342900" indent="-342900"/>
            <a:endParaRPr lang="fr-CH" sz="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Rémunération : perte des suppléments (dimanche, jours fériés, nuits)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30 novembre 2018, n° 3893/2019; </a:t>
            </a: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3e, 6 décembre 2018, n° CAL-2018-00139;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3e, 13 juin 2019, n° CAL-2018-01056</a:t>
            </a: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Délégués désignés par syndicats nationaux (&gt; 1.000 salariés).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2000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3 affaires : mode de désignation &amp; temps partiel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b="1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 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26 mai 2017, n° 2095/2017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b="1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 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21 octobre 2016, n° 3733/2016 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TT Lux., 7 novembre 2017, n° 3609/17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 CSJ, 8e, 14 mars 2019, n° CAL-2018-00153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b="1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(3) 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24 octobre 2016, n° 3742/2016  CSJ, 13 juin 2019, n° 44412  Cour constitutionnelle, </a:t>
            </a:r>
            <a:b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</a:b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13 décembre 2019, n° 151  CSJ, 3 décembre 2020, n° 44412  Cour constitutionnelle (en cours)</a:t>
            </a:r>
            <a:endParaRPr lang="fr-FR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>
              <a:buClr>
                <a:schemeClr val="accent1"/>
              </a:buClr>
              <a:buSzPts val="2400"/>
              <a:buNone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73913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Mise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place et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fonctionnement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délégation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20525" y="804789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Action en justice de la délégation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Pas de personnalité juridique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Contre président (non)  contre tous les délégués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12 mars 2018, n° 946/18; CSJ, 8e, 14 février 2019, n° CAL-2018-00513</a:t>
            </a:r>
            <a:endParaRPr lang="fr-CH" sz="11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Intérêt de tout délégué, même si pas directement concerné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24 octobre 2016, n° 3742/2016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endParaRPr lang="fr-FR" sz="11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endParaRPr lang="fr-CH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Accords avec la délégation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Absence de cadre juridique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Validité d’un «</a:t>
            </a:r>
            <a:r>
              <a:rPr lang="fr-CH" sz="1800" i="1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company</a:t>
            </a:r>
            <a:r>
              <a:rPr lang="fr-CH" sz="1800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agreement</a:t>
            </a: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» : droit général des obligations + principe de faveur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Lux, 13 janvier 2017, n° 219/2017</a:t>
            </a:r>
            <a:endParaRPr lang="fr-CH" sz="18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77724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Conditions de la protection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Fonction inexistante, «délégué à la sécurité suppléant»  pas de protection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ordonnance, 9 septembre 2016, 3222/16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Démission ; licenciement </a:t>
            </a:r>
            <a:r>
              <a:rPr lang="fr-CH" sz="2000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rétrodaté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; transaction sans concessions réciproques; vice du consentement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11 décembre 2019, n° 3802/2019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Fermeture d’entreprise  fin de la protection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2000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Fermeture d’une succursale luxembourgeoise avec maintien d’une activité à l’étranger = fermeture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8e, ordonnance, 11 juin 2020, n° CAL-2020-00122 </a:t>
            </a: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46800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Licenciement du délégué.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Interdiction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option :</a:t>
            </a:r>
          </a:p>
          <a:p>
            <a:pPr marL="0" indent="0">
              <a:buNone/>
            </a:pPr>
            <a:endParaRPr lang="fr-CH" sz="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b="1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Dommages-intérêts </a:t>
            </a:r>
            <a:r>
              <a:rPr lang="fr-CH" sz="2000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pour licenciement abusif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Licenciement</a:t>
            </a: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= d’office abusif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Diekirch, 8 novembre 2019, n° 1423/19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Délai : 3 mois ; interruption par lettre de contestation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19 novembre 2020, n° 3014/20 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Diekirch, 26 octobre 2020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b="1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Nullité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; compétence du Président du TT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Litige sur la qualité de délégué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ordonnance, 2 janvier 2018, n° 4/18 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Dommages-intérêts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ordonnance, 16 juillet 2020, n° 1852/2020 .</a:t>
            </a:r>
          </a:p>
        </p:txBody>
      </p:sp>
    </p:spTree>
    <p:extLst>
      <p:ext uri="{BB962C8B-B14F-4D97-AF65-F5344CB8AC3E}">
        <p14:creationId xmlns:p14="http://schemas.microsoft.com/office/powerpoint/2010/main" val="1673527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974089" y="1028072"/>
            <a:ext cx="8052953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Procédure en cas de faute grave</a:t>
            </a: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Mise à pied motivée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Critères de précision : mêmes exigences que pour les salariés ordinaires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p.ex. TT Lux., ordonnance, 15 juillet 2016, n° 3146/16 ; TT Lux., 3 juillet 2019, n° 2302/19 ; </a:t>
            </a:r>
            <a:b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</a:b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1er décembre 2020, n° 3161/20.; TT Lux., 20 avril 2018, n° 1372/2018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Délai d’un mois (suspendu en cas de maladie)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6 février 2020, n° 465/2020</a:t>
            </a:r>
            <a:endParaRPr lang="fr-CH" sz="12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Possibilité d’une seconde mise à pied (oui)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3 juillet 2019, n° 2302/19 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Argument de l’enveloppe vide  renversement charge preuve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30 octobre 2020, n° 2757/2020</a:t>
            </a:r>
          </a:p>
        </p:txBody>
      </p:sp>
    </p:spTree>
    <p:extLst>
      <p:ext uri="{BB962C8B-B14F-4D97-AF65-F5344CB8AC3E}">
        <p14:creationId xmlns:p14="http://schemas.microsoft.com/office/powerpoint/2010/main" val="2490963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Maintien du salaire;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apparence de régularité</a:t>
            </a: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Charge de la preuve : employeur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p.ex. TT Lux., 6 novembre 2018, n° 3519/18 ; TT Lux., ordonnance, 31 août 2018, n° 2896/18; </a:t>
            </a:r>
            <a:b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</a:b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ordonnance, 24 septembre 2020, n° 2322/20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Appréciation sommaire du Président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Faits (oui)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Précision de la motivation (oui)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6 novembre 2018, n° 3519/18 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Légalité de la preuve (oui) ; fouille d’un sac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Diekirch, 25 octobre 2019, n° 1360/19</a:t>
            </a: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Obligation de remboursement : délais de paiement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3e, 7 novembre 2019, n° CAL-2019-00148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9404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Changements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législatifs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réglementaires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98" y="1158072"/>
            <a:ext cx="7449584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Syndicats</a:t>
            </a:r>
          </a:p>
          <a:p>
            <a:pPr lvl="0" indent="-3810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Retrait de la représentativité de l’ALEBA (2021)</a:t>
            </a:r>
            <a:endParaRPr lang="e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endParaRPr lang="fr-CH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Conventions collectives</a:t>
            </a:r>
          </a:p>
          <a:p>
            <a:pPr lvl="0" indent="-381000">
              <a:buClr>
                <a:schemeClr val="accent1"/>
              </a:buClr>
              <a:buSzPts val="2400"/>
            </a:pP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Sujets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négociation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comptes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épargne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temps (2019), </a:t>
            </a: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période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de r</a:t>
            </a:r>
            <a:r>
              <a:rPr lang="fr-LU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efe</a:t>
            </a: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rence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(2016)</a:t>
            </a:r>
          </a:p>
          <a:p>
            <a:pPr lvl="0" indent="-381000">
              <a:buClr>
                <a:schemeClr val="accent1"/>
              </a:buClr>
              <a:buSzPts val="2400"/>
            </a:pP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Champ </a:t>
            </a: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d’application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détachement</a:t>
            </a:r>
            <a:r>
              <a:rPr lang="en" sz="2000" dirty="0">
                <a:latin typeface="Calibri" panose="020F0502020204030204" pitchFamily="34" charset="0"/>
                <a:cs typeface="Calibri" panose="020F0502020204030204" pitchFamily="34" charset="0"/>
              </a:rPr>
              <a:t> (2020)</a:t>
            </a:r>
          </a:p>
          <a:p>
            <a:pPr marL="0" indent="0">
              <a:buNone/>
            </a:pPr>
            <a:r>
              <a:rPr lang="en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19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Demande patronale en résiliation; </a:t>
            </a:r>
            <a:r>
              <a:rPr lang="fr-CH" sz="2000" i="1" dirty="0">
                <a:latin typeface="Calibri" panose="020F0502020204030204" pitchFamily="34" charset="0"/>
                <a:cs typeface="Calibri" panose="020F0502020204030204" pitchFamily="34" charset="0"/>
              </a:rPr>
              <a:t>délais</a:t>
            </a: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CH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MàP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 action de l’employeur : possible &amp; pas de délai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31 janvier 2019, n° 363/19 </a:t>
            </a: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MàP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 demande salaire  pas d’action patronale (3 mois)  demande en réintégration (oui)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p.ex. TT Lux., ordonnance, 24 avril 2017, n° 1595/2017; TT Lux., ordonnance, 4 mai 2018, n° 1596/2018</a:t>
            </a: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MàP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 pas d’action patronale  demande en réintégration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ordonnance, 14 janvier 2020, n° 135/2020 </a:t>
            </a:r>
          </a:p>
        </p:txBody>
      </p:sp>
    </p:spTree>
    <p:extLst>
      <p:ext uri="{BB962C8B-B14F-4D97-AF65-F5344CB8AC3E}">
        <p14:creationId xmlns:p14="http://schemas.microsoft.com/office/powerpoint/2010/main" val="105557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Demande patronale en résiliation; </a:t>
            </a:r>
            <a:r>
              <a:rPr lang="fr-CH" sz="2000" i="1" dirty="0">
                <a:latin typeface="Calibri" panose="020F0502020204030204" pitchFamily="34" charset="0"/>
                <a:cs typeface="Calibri" panose="020F0502020204030204" pitchFamily="34" charset="0"/>
              </a:rPr>
              <a:t>compétence territoriale</a:t>
            </a: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Commun accord (oui)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14 juillet 2017, n° 2899/2017 ; TT Lux., 13 mai 2019, n° 1599/19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Acceptation tacite de la compétence par la demande de maintien du salaire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4 juin 2018, n° 1993/18 ; TT Lux., 1er décembre 2020, n° 3161/20 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Demande de résiliation par voie </a:t>
            </a:r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reconventionnelle ?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OUI : </a:t>
            </a: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Diekirch, 25 octobre 2019, n° 1360/19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NON : </a:t>
            </a: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ordonnance, 4 mai 2018, n° 1596/2018 ; 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ordonnance, 14 janvier 2020, n° 135/2020</a:t>
            </a:r>
          </a:p>
        </p:txBody>
      </p:sp>
    </p:spTree>
    <p:extLst>
      <p:ext uri="{BB962C8B-B14F-4D97-AF65-F5344CB8AC3E}">
        <p14:creationId xmlns:p14="http://schemas.microsoft.com/office/powerpoint/2010/main" val="338775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Annulation de la </a:t>
            </a:r>
            <a:r>
              <a:rPr lang="fr-CH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MàP</a:t>
            </a:r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réintégration</a:t>
            </a: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Refus = licenciement avec effet immédiat abusif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27 mars 2018, n° 1180/18</a:t>
            </a: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Droit au salaire pendant toute la période de la </a:t>
            </a:r>
            <a:r>
              <a:rPr lang="fr-CH" sz="2000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MàP</a:t>
            </a: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Avec les rémunérations variables</a:t>
            </a:r>
          </a:p>
          <a:p>
            <a:pPr marL="533400" lvl="1" indent="0" algn="r">
              <a:buClr>
                <a:schemeClr val="accent1"/>
              </a:buClr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14 novembre 2016, n° 4127/16 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Même si le délégué a touché d’autres revenus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Droit au congé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27 mars 2018, op.cit. </a:t>
            </a:r>
          </a:p>
        </p:txBody>
      </p:sp>
    </p:spTree>
    <p:extLst>
      <p:ext uri="{BB962C8B-B14F-4D97-AF65-F5344CB8AC3E}">
        <p14:creationId xmlns:p14="http://schemas.microsoft.com/office/powerpoint/2010/main" val="1858857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102500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Option du délégué pour la fin du contrat</a:t>
            </a:r>
          </a:p>
          <a:p>
            <a:pPr marL="0" indent="0">
              <a:buNone/>
            </a:pP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Contrat automatiquement résilié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25 mai 2020, n° 1279/2020 ; TT Lux., 6 février 2020, n° 465/2020 ; </a:t>
            </a:r>
            <a:b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</a:b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30 octobre 2020, n° 2757/2020 ; TT Lux., 20 avril 2018, n° 1372/2018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endParaRPr lang="fr-CH" sz="1200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Si motifs insuffisants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Préjudice matériel ; obligation active de rechercher emploi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Préjudice moral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Dommage «spécifique»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Indemnité compensatoire de préavis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3 février 2017, n° 491/2017</a:t>
            </a:r>
          </a:p>
        </p:txBody>
      </p:sp>
    </p:spTree>
    <p:extLst>
      <p:ext uri="{BB962C8B-B14F-4D97-AF65-F5344CB8AC3E}">
        <p14:creationId xmlns:p14="http://schemas.microsoft.com/office/powerpoint/2010/main" val="789797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Protection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spéciale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délégués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personnel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974089" y="815421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Protection contre une modification unilatérale du contrat</a:t>
            </a:r>
          </a:p>
          <a:p>
            <a:pPr marL="0" indent="0">
              <a:buNone/>
            </a:pPr>
            <a:endParaRPr lang="fr-CH" sz="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«Modification substantielle» : idem que pour les autres salariés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Clauses de flexibilité admises, sauf abus de droit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8e, ordonnance, 4 octobre 2018, n° CAL-2018-00660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 CSJ, 3e, ordonnance, 23 mars 2017, n° 44432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Exemples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Compliance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officer</a:t>
            </a: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  Business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Development</a:t>
            </a:r>
            <a:endParaRPr lang="fr-CH" sz="14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3e, ordonnance, 23 mars 2017, op. </a:t>
            </a:r>
            <a:r>
              <a:rPr lang="fr-CH" sz="1200" i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cit</a:t>
            </a: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.; </a:t>
            </a:r>
            <a:b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</a:b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</a:t>
            </a:r>
            <a:r>
              <a:rPr lang="fr-CH" sz="1200" i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cass</a:t>
            </a: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., 14 juin 2018, n° 63/2018, n° 3984 du registre.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Team Leader  Shift Leader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Lux., ordonnance, 22 décembre 2016, n° 4871/16 ; </a:t>
            </a:r>
            <a:b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</a:b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TT Lux. ordonnance, 17 mars 2017, n° 1197/17</a:t>
            </a:r>
          </a:p>
          <a:p>
            <a:pPr marL="876300" lvl="1" indent="-342900">
              <a:buClr>
                <a:schemeClr val="accent1"/>
              </a:buClr>
              <a:buFontTx/>
              <a:buChar char="-"/>
            </a:pP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Mise en page d’une autre revue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8e, ordonnance, 4 octobre 2018, n° CAL-2018-00660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50132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0E02F35-0FA3-1648-9866-CBA321A367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000" dirty="0"/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46828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Changements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législatifs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réglementaires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97" y="1158072"/>
            <a:ext cx="7682667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Elections sociales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(2017/2018)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Automne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 printemps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Procédure; plateforme électronique ; réunion constituante</a:t>
            </a:r>
            <a:endParaRPr lang="fr-CH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Compétences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 des délégués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Codécision : télétravail (2021); compte épargne-temps (2019)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Consultation et information : COVID; RGPD (L. 261-1) ; adaptation de la réglementation </a:t>
            </a:r>
            <a:r>
              <a:rPr lang="fr-CH" sz="1800" i="1" dirty="0">
                <a:latin typeface="Calibri" panose="020F0502020204030204" pitchFamily="34" charset="0"/>
                <a:cs typeface="Calibri" panose="020F0502020204030204" pitchFamily="34" charset="0"/>
              </a:rPr>
              <a:t>(préretraite, période de référence, SST, contrats de stage)</a:t>
            </a: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Obligation de confidentialité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: secret d’affaires (2019)</a:t>
            </a: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6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Syndicats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894649"/>
            <a:ext cx="7682667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Personnalité juridique ;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capacité à agir</a:t>
            </a:r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Active : en principe, non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8e, 14 mars 2019, n° CAL-2018-00153 (LCGB)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24 octobre 2016, n° 3742/2016 (OGBL)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Passive : droit de se défendre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Lux., ordonnance, 16 octobre 2019, n° 3018/19 (ALEBA)</a:t>
            </a:r>
            <a:r>
              <a:rPr lang="fr-LU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endParaRPr lang="fr-CH" sz="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Procédure d’exclusion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 du syndicat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droit à l’assistance d’un avocat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droit de connaître les motifs d’exclusion à l’avance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droit à une procédure impartiale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Lux., référé ordinaire, 30 janvier 2019, n° 2019TALREFO/00041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94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Négociation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collective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026431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Application de la CCT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Incorporation ou droit acquis en cas de disparition de la CCT?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Diekirch, 4 novembre 2019, n° 1384/19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Contrôle et sanction : rôle de l’ITM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Trib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3e chambre, 22 janvier 2020, n° 41997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 </a:t>
            </a:r>
            <a:r>
              <a:rPr lang="fr-CH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29 juillet 2020, n° 44224C</a:t>
            </a:r>
          </a:p>
          <a:p>
            <a:pPr marL="342900" indent="-342900"/>
            <a:endParaRPr lang="fr-CH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Champ d’application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temporel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Application rétroactive – inapplicable aux salariés ayant quitté l’entreprise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4 décembre 2018, n° 3926/18 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3e, 12 mars 2020, n° CAL-2019-00163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27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Négociation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collective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026431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1800" b="1" dirty="0">
                <a:latin typeface="Calibri" panose="020F0502020204030204" pitchFamily="34" charset="0"/>
                <a:cs typeface="Calibri" panose="020F0502020204030204" pitchFamily="34" charset="0"/>
              </a:rPr>
              <a:t>Champ d’application - </a:t>
            </a: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</a:rPr>
              <a:t>matériel</a:t>
            </a:r>
            <a:endParaRPr lang="fr-CH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Pluralité de CCT ou unicité de la CCT ?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Activité de l’employeur ou activité du salarié ?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</a:t>
            </a:r>
            <a:r>
              <a:rPr lang="fr-FR" sz="11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Esch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 juillet 2018, n° 1829/18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</a:t>
            </a:r>
            <a:r>
              <a:rPr lang="fr-FR" sz="11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Esch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17 février 2020, n° 410/2.</a:t>
            </a:r>
          </a:p>
          <a:p>
            <a:pPr marL="342900" indent="-342900"/>
            <a:r>
              <a:rPr lang="fr-CH" sz="1800" b="1" dirty="0">
                <a:latin typeface="Calibri" panose="020F0502020204030204" pitchFamily="34" charset="0"/>
                <a:cs typeface="Calibri" panose="020F0502020204030204" pitchFamily="34" charset="0"/>
              </a:rPr>
              <a:t>Champ d’application </a:t>
            </a: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</a:rPr>
              <a:t>personnel : les </a:t>
            </a:r>
            <a:r>
              <a:rPr lang="fr-CH" sz="1800" b="1" dirty="0">
                <a:latin typeface="Calibri" panose="020F0502020204030204" pitchFamily="34" charset="0"/>
                <a:cs typeface="Calibri" panose="020F0502020204030204" pitchFamily="34" charset="0"/>
              </a:rPr>
              <a:t>cadres supérieurs</a:t>
            </a:r>
            <a:endParaRPr lang="fr-CH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</a:rPr>
              <a:t>Définition d’ordre public ; absence de contestation prolongée n’interdit pas remise en cause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12 novembre 2020, n° CAL-2018-00193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</a:rPr>
              <a:t>Présomption &amp; </a:t>
            </a:r>
            <a:r>
              <a:rPr lang="fr-CH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renv</a:t>
            </a: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</a:rPr>
              <a:t>. charge de la preuve si clause expresse (oui)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4 novembre 2019, n° 3258/19 ; TT Lux., 8 juin 2020, n° 1407/2020 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1800" dirty="0">
                <a:latin typeface="Calibri" panose="020F0502020204030204" pitchFamily="34" charset="0"/>
                <a:cs typeface="Calibri" panose="020F0502020204030204" pitchFamily="34" charset="0"/>
              </a:rPr>
              <a:t>Présomption en cas de simple absence de contestation (non)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CSJ, 12 novembre 2020, op. </a:t>
            </a:r>
            <a:r>
              <a:rPr lang="fr-FR" sz="11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cit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endParaRPr lang="fr-CH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249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Négociation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collective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026431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Interprétation de la CCT</a:t>
            </a:r>
          </a:p>
          <a:p>
            <a:pPr marL="0" indent="0">
              <a:buNone/>
            </a:pPr>
            <a:endParaRPr lang="fr-CH" sz="3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Interprétation objective &lt;=&gt; subjective</a:t>
            </a: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fr-CH" sz="16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Principe : interprétation objective,  textuelle</a:t>
            </a:r>
          </a:p>
          <a:p>
            <a:pPr marL="533400" lvl="1" indent="0" algn="r">
              <a:buClr>
                <a:schemeClr val="accent1"/>
              </a:buClr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24 juillet 2020, n° 1982/20; CSJ, 8e, 18 mai 2017, n° 43745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fr-CH" sz="16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Exception : pas d’éléments dans le texte  volonté des parties </a:t>
            </a:r>
          </a:p>
          <a:p>
            <a:pPr marL="533400" lvl="1" indent="0" algn="r">
              <a:buClr>
                <a:schemeClr val="accent1"/>
              </a:buClr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CSJ, 8e, 28 novembre 2019, n° CAL-2018-00512 </a:t>
            </a: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Interprétation évolutive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10 janvier 2020, 101/2020 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Compétence du juge des référés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ordonnance, 29 avril 2020, n° 1120/20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2521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Négociation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collective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026431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Contenu de la convention collective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Clause qui ne sont valables </a:t>
            </a:r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que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dans le contrat individuel ? </a:t>
            </a:r>
            <a:r>
              <a:rPr lang="fr-CH" sz="1600" i="1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(flexibilité en matière de temps partiel; L. 123-1 (3) )</a:t>
            </a:r>
            <a:endParaRPr lang="fr-CH" sz="2000" i="1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533400" lvl="1" indent="0" algn="r">
              <a:buClr>
                <a:schemeClr val="accent1"/>
              </a:buClr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Esch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6 janvier 2020, n° 16/20 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Régime disciplinaire</a:t>
            </a: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fr-CH" sz="16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Rappel : principe de faveur &amp; légalité des peines</a:t>
            </a:r>
          </a:p>
          <a:p>
            <a:pPr lvl="1">
              <a:buClr>
                <a:schemeClr val="accent1"/>
              </a:buClr>
              <a:buFontTx/>
              <a:buChar char="-"/>
            </a:pPr>
            <a:r>
              <a:rPr lang="fr-CH" sz="16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Sanctions en cas de non-respect ?</a:t>
            </a:r>
          </a:p>
          <a:p>
            <a:pPr lvl="2">
              <a:buClr>
                <a:schemeClr val="accent1"/>
              </a:buClr>
              <a:buFontTx/>
              <a:buChar char="-"/>
            </a:pP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Omission d’une formalité préalable : nullité (non); abusif (oui)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Diekirch, 27 juillet 2020, n° 825/2020 ; TT Diekirch, 29 avril 2019, n° 611/19</a:t>
            </a:r>
          </a:p>
          <a:p>
            <a:pPr lvl="2">
              <a:buClr>
                <a:schemeClr val="accent1"/>
              </a:buClr>
              <a:buFontTx/>
              <a:buChar char="-"/>
            </a:pP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Entretien préalable exigé pour entreprises &lt; 150 salariés</a:t>
            </a:r>
          </a:p>
          <a:p>
            <a:pPr lvl="3">
              <a:buClr>
                <a:schemeClr val="accent1"/>
              </a:buClr>
              <a:buFontTx/>
              <a:buChar char="-"/>
            </a:pPr>
            <a:r>
              <a:rPr lang="fr-CH" sz="11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Aucune sanction ?</a:t>
            </a:r>
          </a:p>
          <a:p>
            <a:pPr marL="1485900" lvl="3" indent="0" algn="r">
              <a:buClr>
                <a:schemeClr val="accent1"/>
              </a:buClr>
              <a:buNone/>
            </a:pP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Lux., 2 juillet 2019, n° 2269/19 </a:t>
            </a:r>
            <a:endParaRPr lang="fr-CH" sz="11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lvl="3">
              <a:buClr>
                <a:schemeClr val="accent1"/>
              </a:buClr>
              <a:buFontTx/>
              <a:buChar char="-"/>
            </a:pPr>
            <a:r>
              <a:rPr lang="fr-CH" sz="11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Irrégularité formelle?</a:t>
            </a:r>
          </a:p>
          <a:p>
            <a:pPr marL="76200" indent="0" algn="r">
              <a:buClr>
                <a:schemeClr val="accent1"/>
              </a:buClr>
              <a:buSzPts val="2400"/>
              <a:buNone/>
            </a:pP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TT Diekirch, 21 juin 2019, n° 904/19</a:t>
            </a:r>
            <a:endParaRPr lang="fr-CH" sz="1200" i="1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1873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1165475" y="549649"/>
            <a:ext cx="6858000" cy="34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en" b="1" dirty="0" err="1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Négociation</a:t>
            </a:r>
            <a:r>
              <a:rPr lang="en" b="1" dirty="0">
                <a:solidFill>
                  <a:srgbClr val="39C0B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collective</a:t>
            </a:r>
            <a:endParaRPr b="1" dirty="0">
              <a:solidFill>
                <a:srgbClr val="39C0B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Google Shape;109;p17"/>
          <p:cNvSpPr txBox="1">
            <a:spLocks noGrp="1"/>
          </p:cNvSpPr>
          <p:nvPr>
            <p:ph type="body" idx="1"/>
          </p:nvPr>
        </p:nvSpPr>
        <p:spPr>
          <a:xfrm>
            <a:off x="1165475" y="1026431"/>
            <a:ext cx="7829669" cy="404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/>
            <a:r>
              <a:rPr lang="fr-CH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Procédure de conciliation </a:t>
            </a: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</a:rPr>
              <a:t>devant l’ONC</a:t>
            </a:r>
          </a:p>
          <a:p>
            <a:pPr marL="342900" indent="-342900"/>
            <a:endParaRPr lang="fr-CH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Rôle et mission de l’ONC en matière de non-conciliation ?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Condition préalable de l’exercice du droit de grève.</a:t>
            </a:r>
          </a:p>
          <a:p>
            <a:pPr marL="419100" indent="-342900">
              <a:buClr>
                <a:schemeClr val="accent1"/>
              </a:buClr>
              <a:buSzPts val="2400"/>
            </a:pPr>
            <a:r>
              <a:rPr lang="fr-CH" sz="2000" dirty="0"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Acte administratif attaquable ? NON</a:t>
            </a:r>
          </a:p>
          <a:p>
            <a:pPr marL="419100" indent="-342900">
              <a:buClr>
                <a:schemeClr val="accent1"/>
              </a:buClr>
              <a:buSzPts val="2400"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  <a:p>
            <a:pPr marL="533400" lvl="1" indent="0" algn="r">
              <a:buClr>
                <a:schemeClr val="accent1"/>
              </a:buClr>
              <a:buNone/>
            </a:pP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Trib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fr-FR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</a:t>
            </a:r>
            <a:r>
              <a:rPr lang="fr-FR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., 4 avril 2017, n° 37395</a:t>
            </a:r>
          </a:p>
          <a:p>
            <a:pPr marL="533400" lvl="1" indent="0" algn="r">
              <a:buClr>
                <a:schemeClr val="accent1"/>
              </a:buClr>
              <a:buNone/>
            </a:pP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Cour </a:t>
            </a:r>
            <a:r>
              <a:rPr lang="fr-CH" sz="1200" i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adm</a:t>
            </a:r>
            <a:r>
              <a:rPr lang="fr-CH" sz="12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itchFamily="2" charset="2"/>
              </a:rPr>
              <a:t>., 17 octobre 2017, n° 39558C</a:t>
            </a:r>
          </a:p>
          <a:p>
            <a:pPr marL="76200" indent="0">
              <a:buClr>
                <a:schemeClr val="accent1"/>
              </a:buClr>
              <a:buSzPts val="2400"/>
              <a:buNone/>
            </a:pPr>
            <a:endParaRPr lang="fr-CH" sz="2000" dirty="0">
              <a:latin typeface="Calibri" panose="020F0502020204030204" pitchFamily="34" charset="0"/>
              <a:cs typeface="Calibri" panose="020F050202020403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11424509"/>
      </p:ext>
    </p:extLst>
  </p:cSld>
  <p:clrMapOvr>
    <a:masterClrMapping/>
  </p:clrMapOvr>
</p:sld>
</file>

<file path=ppt/theme/theme1.xml><?xml version="1.0" encoding="utf-8"?>
<a:theme xmlns:a="http://schemas.openxmlformats.org/drawingml/2006/main" name="Eleanor template">
  <a:themeElements>
    <a:clrScheme name="Custom 347">
      <a:dk1>
        <a:srgbClr val="2E3037"/>
      </a:dk1>
      <a:lt1>
        <a:srgbClr val="FFFFFF"/>
      </a:lt1>
      <a:dk2>
        <a:srgbClr val="666666"/>
      </a:dk2>
      <a:lt2>
        <a:srgbClr val="F3F3F3"/>
      </a:lt2>
      <a:accent1>
        <a:srgbClr val="39C0BA"/>
      </a:accent1>
      <a:accent2>
        <a:srgbClr val="90E6E2"/>
      </a:accent2>
      <a:accent3>
        <a:srgbClr val="F35B69"/>
      </a:accent3>
      <a:accent4>
        <a:srgbClr val="FAB2B9"/>
      </a:accent4>
      <a:accent5>
        <a:srgbClr val="999FA9"/>
      </a:accent5>
      <a:accent6>
        <a:srgbClr val="E2E7EE"/>
      </a:accent6>
      <a:hlink>
        <a:srgbClr val="39C0B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1908</Words>
  <Application>Microsoft Office PowerPoint</Application>
  <PresentationFormat>On-screen Show (16:9)</PresentationFormat>
  <Paragraphs>274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Wingdings</vt:lpstr>
      <vt:lpstr>Calibri</vt:lpstr>
      <vt:lpstr>Quicksand</vt:lpstr>
      <vt:lpstr>Eleanor template</vt:lpstr>
      <vt:lpstr>Actualités du droit du travail collectif (2016-2020)</vt:lpstr>
      <vt:lpstr>Changements législatifs et réglementaires</vt:lpstr>
      <vt:lpstr>Changements législatifs et réglementaires</vt:lpstr>
      <vt:lpstr>1) Syndicats</vt:lpstr>
      <vt:lpstr>2) Négociation collective</vt:lpstr>
      <vt:lpstr>2) Négociation collective</vt:lpstr>
      <vt:lpstr>2) Négociation collective</vt:lpstr>
      <vt:lpstr>2) Négociation collective</vt:lpstr>
      <vt:lpstr>2) Négociation collective</vt:lpstr>
      <vt:lpstr>3) Licenciement collectif et plans sociaux</vt:lpstr>
      <vt:lpstr>3) Licenciement collectif et plans sociaux</vt:lpstr>
      <vt:lpstr>4) Mise en place et fonctionnement de la délégation</vt:lpstr>
      <vt:lpstr>4) Mise en place et fonctionnement de la délégation</vt:lpstr>
      <vt:lpstr>4) Mise en place et fonctionnement de la délégation</vt:lpstr>
      <vt:lpstr>4) Mise en place et fonctionnement de la délégation</vt:lpstr>
      <vt:lpstr>5) Protection spéciale des délégués du personnel</vt:lpstr>
      <vt:lpstr>5) Protection spéciale des délégués du personnel</vt:lpstr>
      <vt:lpstr>5) Protection spéciale des délégués du personnel</vt:lpstr>
      <vt:lpstr>5) Protection spéciale des délégués du personnel</vt:lpstr>
      <vt:lpstr>5) Protection spéciale des délégués du personnel</vt:lpstr>
      <vt:lpstr>5) Protection spéciale des délégués du personnel</vt:lpstr>
      <vt:lpstr>5) Protection spéciale des délégués du personnel</vt:lpstr>
      <vt:lpstr>5) Protection spéciale des délégués du personnel</vt:lpstr>
      <vt:lpstr>5) Protection spéciale des délégués du personnel</vt:lpstr>
      <vt:lpstr>Merci pour votre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Actualités du  droit du travail collectif</dc:title>
  <cp:lastModifiedBy>Arendt</cp:lastModifiedBy>
  <cp:revision>22</cp:revision>
  <dcterms:modified xsi:type="dcterms:W3CDTF">2021-03-09T13:37:24Z</dcterms:modified>
</cp:coreProperties>
</file>